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66" r:id="rId1"/>
  </p:sldMasterIdLst>
  <p:notesMasterIdLst>
    <p:notesMasterId r:id="rId65"/>
  </p:notesMasterIdLst>
  <p:handoutMasterIdLst>
    <p:handoutMasterId r:id="rId66"/>
  </p:handoutMasterIdLst>
  <p:sldIdLst>
    <p:sldId id="314" r:id="rId2"/>
    <p:sldId id="261" r:id="rId3"/>
    <p:sldId id="259" r:id="rId4"/>
    <p:sldId id="292" r:id="rId5"/>
    <p:sldId id="293" r:id="rId6"/>
    <p:sldId id="315" r:id="rId7"/>
    <p:sldId id="318" r:id="rId8"/>
    <p:sldId id="316" r:id="rId9"/>
    <p:sldId id="319" r:id="rId10"/>
    <p:sldId id="362" r:id="rId11"/>
    <p:sldId id="380" r:id="rId12"/>
    <p:sldId id="381" r:id="rId13"/>
    <p:sldId id="382" r:id="rId14"/>
    <p:sldId id="383" r:id="rId15"/>
    <p:sldId id="320" r:id="rId16"/>
    <p:sldId id="321" r:id="rId17"/>
    <p:sldId id="384" r:id="rId18"/>
    <p:sldId id="385" r:id="rId19"/>
    <p:sldId id="386" r:id="rId20"/>
    <p:sldId id="387" r:id="rId21"/>
    <p:sldId id="388" r:id="rId22"/>
    <p:sldId id="389" r:id="rId23"/>
    <p:sldId id="390" r:id="rId24"/>
    <p:sldId id="391" r:id="rId25"/>
    <p:sldId id="392" r:id="rId26"/>
    <p:sldId id="393" r:id="rId27"/>
    <p:sldId id="394" r:id="rId28"/>
    <p:sldId id="395" r:id="rId29"/>
    <p:sldId id="396" r:id="rId30"/>
    <p:sldId id="397" r:id="rId31"/>
    <p:sldId id="398" r:id="rId32"/>
    <p:sldId id="399" r:id="rId33"/>
    <p:sldId id="400" r:id="rId34"/>
    <p:sldId id="401" r:id="rId35"/>
    <p:sldId id="402" r:id="rId36"/>
    <p:sldId id="403" r:id="rId37"/>
    <p:sldId id="404" r:id="rId38"/>
    <p:sldId id="405" r:id="rId39"/>
    <p:sldId id="406" r:id="rId40"/>
    <p:sldId id="408" r:id="rId41"/>
    <p:sldId id="407" r:id="rId42"/>
    <p:sldId id="409" r:id="rId43"/>
    <p:sldId id="410" r:id="rId44"/>
    <p:sldId id="411" r:id="rId45"/>
    <p:sldId id="412" r:id="rId46"/>
    <p:sldId id="265" r:id="rId47"/>
    <p:sldId id="413" r:id="rId48"/>
    <p:sldId id="414" r:id="rId49"/>
    <p:sldId id="415" r:id="rId50"/>
    <p:sldId id="416" r:id="rId51"/>
    <p:sldId id="417" r:id="rId52"/>
    <p:sldId id="418" r:id="rId53"/>
    <p:sldId id="419" r:id="rId54"/>
    <p:sldId id="332" r:id="rId55"/>
    <p:sldId id="420" r:id="rId56"/>
    <p:sldId id="421" r:id="rId57"/>
    <p:sldId id="422" r:id="rId58"/>
    <p:sldId id="423" r:id="rId59"/>
    <p:sldId id="424" r:id="rId60"/>
    <p:sldId id="425" r:id="rId61"/>
    <p:sldId id="340" r:id="rId62"/>
    <p:sldId id="341" r:id="rId63"/>
    <p:sldId id="359" r:id="rId64"/>
  </p:sldIdLst>
  <p:sldSz cx="9144000" cy="6858000" type="screen4x3"/>
  <p:notesSz cx="6858000" cy="9144000"/>
  <p:defaultTextStyle>
    <a:defPPr>
      <a:defRPr lang="en-US"/>
    </a:defPPr>
    <a:lvl1pPr algn="ctr" rtl="0" eaLnBrk="0" fontAlgn="base" hangingPunct="0">
      <a:spcBef>
        <a:spcPct val="50000"/>
      </a:spcBef>
      <a:spcAft>
        <a:spcPct val="0"/>
      </a:spcAft>
      <a:defRPr b="1" kern="1200">
        <a:solidFill>
          <a:schemeClr val="tx1"/>
        </a:solidFill>
        <a:latin typeface="Helvetica" pitchFamily="34" charset="0"/>
        <a:ea typeface="楷体_GB2312" pitchFamily="49" charset="-122"/>
        <a:cs typeface="+mn-cs"/>
      </a:defRPr>
    </a:lvl1pPr>
    <a:lvl2pPr marL="457200" algn="ctr" rtl="0" eaLnBrk="0" fontAlgn="base" hangingPunct="0">
      <a:spcBef>
        <a:spcPct val="50000"/>
      </a:spcBef>
      <a:spcAft>
        <a:spcPct val="0"/>
      </a:spcAft>
      <a:defRPr b="1" kern="1200">
        <a:solidFill>
          <a:schemeClr val="tx1"/>
        </a:solidFill>
        <a:latin typeface="Helvetica" pitchFamily="34" charset="0"/>
        <a:ea typeface="楷体_GB2312" pitchFamily="49" charset="-122"/>
        <a:cs typeface="+mn-cs"/>
      </a:defRPr>
    </a:lvl2pPr>
    <a:lvl3pPr marL="914400" algn="ctr" rtl="0" eaLnBrk="0" fontAlgn="base" hangingPunct="0">
      <a:spcBef>
        <a:spcPct val="50000"/>
      </a:spcBef>
      <a:spcAft>
        <a:spcPct val="0"/>
      </a:spcAft>
      <a:defRPr b="1" kern="1200">
        <a:solidFill>
          <a:schemeClr val="tx1"/>
        </a:solidFill>
        <a:latin typeface="Helvetica" pitchFamily="34" charset="0"/>
        <a:ea typeface="楷体_GB2312" pitchFamily="49" charset="-122"/>
        <a:cs typeface="+mn-cs"/>
      </a:defRPr>
    </a:lvl3pPr>
    <a:lvl4pPr marL="1371600" algn="ctr" rtl="0" eaLnBrk="0" fontAlgn="base" hangingPunct="0">
      <a:spcBef>
        <a:spcPct val="50000"/>
      </a:spcBef>
      <a:spcAft>
        <a:spcPct val="0"/>
      </a:spcAft>
      <a:defRPr b="1" kern="1200">
        <a:solidFill>
          <a:schemeClr val="tx1"/>
        </a:solidFill>
        <a:latin typeface="Helvetica" pitchFamily="34" charset="0"/>
        <a:ea typeface="楷体_GB2312" pitchFamily="49" charset="-122"/>
        <a:cs typeface="+mn-cs"/>
      </a:defRPr>
    </a:lvl4pPr>
    <a:lvl5pPr marL="1828800" algn="ctr" rtl="0" eaLnBrk="0" fontAlgn="base" hangingPunct="0">
      <a:spcBef>
        <a:spcPct val="50000"/>
      </a:spcBef>
      <a:spcAft>
        <a:spcPct val="0"/>
      </a:spcAft>
      <a:defRPr b="1" kern="1200">
        <a:solidFill>
          <a:schemeClr val="tx1"/>
        </a:solidFill>
        <a:latin typeface="Helvetica" pitchFamily="34" charset="0"/>
        <a:ea typeface="楷体_GB2312" pitchFamily="49" charset="-122"/>
        <a:cs typeface="+mn-cs"/>
      </a:defRPr>
    </a:lvl5pPr>
    <a:lvl6pPr marL="2286000" algn="l" defTabSz="914400" rtl="0" eaLnBrk="1" latinLnBrk="0" hangingPunct="1">
      <a:defRPr b="1" kern="1200">
        <a:solidFill>
          <a:schemeClr val="tx1"/>
        </a:solidFill>
        <a:latin typeface="Helvetica" pitchFamily="34" charset="0"/>
        <a:ea typeface="楷体_GB2312" pitchFamily="49" charset="-122"/>
        <a:cs typeface="+mn-cs"/>
      </a:defRPr>
    </a:lvl6pPr>
    <a:lvl7pPr marL="2743200" algn="l" defTabSz="914400" rtl="0" eaLnBrk="1" latinLnBrk="0" hangingPunct="1">
      <a:defRPr b="1" kern="1200">
        <a:solidFill>
          <a:schemeClr val="tx1"/>
        </a:solidFill>
        <a:latin typeface="Helvetica" pitchFamily="34" charset="0"/>
        <a:ea typeface="楷体_GB2312" pitchFamily="49" charset="-122"/>
        <a:cs typeface="+mn-cs"/>
      </a:defRPr>
    </a:lvl7pPr>
    <a:lvl8pPr marL="3200400" algn="l" defTabSz="914400" rtl="0" eaLnBrk="1" latinLnBrk="0" hangingPunct="1">
      <a:defRPr b="1" kern="1200">
        <a:solidFill>
          <a:schemeClr val="tx1"/>
        </a:solidFill>
        <a:latin typeface="Helvetica" pitchFamily="34" charset="0"/>
        <a:ea typeface="楷体_GB2312" pitchFamily="49" charset="-122"/>
        <a:cs typeface="+mn-cs"/>
      </a:defRPr>
    </a:lvl8pPr>
    <a:lvl9pPr marL="3657600" algn="l" defTabSz="914400" rtl="0" eaLnBrk="1" latinLnBrk="0" hangingPunct="1">
      <a:defRPr b="1" kern="1200">
        <a:solidFill>
          <a:schemeClr val="tx1"/>
        </a:solidFill>
        <a:latin typeface="Helvetica" pitchFamily="34" charset="0"/>
        <a:ea typeface="楷体_GB2312" pitchFamily="49" charset="-122"/>
        <a:cs typeface="+mn-cs"/>
      </a:defRPr>
    </a:lvl9pPr>
  </p:defaultTextStyle>
  <p:extLst>
    <p:ext uri="{EFAFB233-063F-42B5-8137-9DF3F51BA10A}">
      <p15:sldGuideLst xmlns:p15="http://schemas.microsoft.com/office/powerpoint/2012/main">
        <p15:guide id="1" orient="horz" pos="344">
          <p15:clr>
            <a:srgbClr val="A4A3A4"/>
          </p15:clr>
        </p15:guide>
        <p15:guide id="2" orient="horz" pos="3067">
          <p15:clr>
            <a:srgbClr val="A4A3A4"/>
          </p15:clr>
        </p15:guide>
        <p15:guide id="3" orient="horz" pos="981">
          <p15:clr>
            <a:srgbClr val="A4A3A4"/>
          </p15:clr>
        </p15:guide>
        <p15:guide id="4"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FF"/>
    <a:srgbClr val="660066"/>
    <a:srgbClr val="CC99FF"/>
    <a:srgbClr val="9933FF"/>
    <a:srgbClr val="339933"/>
    <a:srgbClr val="339966"/>
    <a:srgbClr val="4F009E"/>
    <a:srgbClr val="410082"/>
    <a:srgbClr val="CC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19" autoAdjust="0"/>
    <p:restoredTop sz="85445" autoAdjust="0"/>
  </p:normalViewPr>
  <p:slideViewPr>
    <p:cSldViewPr>
      <p:cViewPr varScale="1">
        <p:scale>
          <a:sx n="75" d="100"/>
          <a:sy n="75" d="100"/>
        </p:scale>
        <p:origin x="1746" y="60"/>
      </p:cViewPr>
      <p:guideLst>
        <p:guide orient="horz" pos="344"/>
        <p:guide orient="horz" pos="3067"/>
        <p:guide orient="horz" pos="981"/>
        <p:guide pos="2880"/>
      </p:guideLst>
    </p:cSldViewPr>
  </p:slideViewPr>
  <p:notesTextViewPr>
    <p:cViewPr>
      <p:scale>
        <a:sx n="100" d="100"/>
        <a:sy n="100" d="100"/>
      </p:scale>
      <p:origin x="0" y="0"/>
    </p:cViewPr>
  </p:notesTextViewPr>
  <p:notesViewPr>
    <p:cSldViewPr>
      <p:cViewPr varScale="1">
        <p:scale>
          <a:sx n="83" d="100"/>
          <a:sy n="83" d="100"/>
        </p:scale>
        <p:origin x="3132" y="72"/>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presProps" Target="presProp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6082"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l" eaLnBrk="1" hangingPunct="1">
              <a:spcBef>
                <a:spcPct val="0"/>
              </a:spcBef>
              <a:defRPr sz="1200" b="0">
                <a:latin typeface="Tahoma" pitchFamily="34" charset="0"/>
                <a:ea typeface="宋体" pitchFamily="2" charset="-122"/>
              </a:defRPr>
            </a:lvl1pPr>
          </a:lstStyle>
          <a:p>
            <a:pPr>
              <a:defRPr/>
            </a:pPr>
            <a:endParaRPr lang="zh-CN" altLang="en-US"/>
          </a:p>
        </p:txBody>
      </p:sp>
      <p:sp>
        <p:nvSpPr>
          <p:cNvPr id="46083" name="Rectangle 3"/>
          <p:cNvSpPr>
            <a:spLocks noGrp="1" noChangeArrowheads="1"/>
          </p:cNvSpPr>
          <p:nvPr>
            <p:ph type="dt" sz="quarter" idx="1"/>
          </p:nvPr>
        </p:nvSpPr>
        <p:spPr bwMode="auto">
          <a:xfrm>
            <a:off x="388620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spcBef>
                <a:spcPct val="0"/>
              </a:spcBef>
              <a:defRPr sz="1200" b="0">
                <a:latin typeface="Tahoma" pitchFamily="34" charset="0"/>
                <a:ea typeface="宋体" pitchFamily="2" charset="-122"/>
              </a:defRPr>
            </a:lvl1pPr>
          </a:lstStyle>
          <a:p>
            <a:pPr>
              <a:defRPr/>
            </a:pPr>
            <a:endParaRPr lang="en-US" altLang="zh-CN"/>
          </a:p>
        </p:txBody>
      </p:sp>
      <p:sp>
        <p:nvSpPr>
          <p:cNvPr id="46084" name="Rectangle 4"/>
          <p:cNvSpPr>
            <a:spLocks noGrp="1" noChangeArrowheads="1"/>
          </p:cNvSpPr>
          <p:nvPr>
            <p:ph type="ftr" sz="quarter" idx="2"/>
          </p:nvPr>
        </p:nvSpPr>
        <p:spPr bwMode="auto">
          <a:xfrm>
            <a:off x="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l" eaLnBrk="1" hangingPunct="1">
              <a:spcBef>
                <a:spcPct val="0"/>
              </a:spcBef>
              <a:defRPr sz="1200" b="0">
                <a:latin typeface="Tahoma" pitchFamily="34" charset="0"/>
                <a:ea typeface="宋体" pitchFamily="2" charset="-122"/>
              </a:defRPr>
            </a:lvl1pPr>
          </a:lstStyle>
          <a:p>
            <a:pPr>
              <a:defRPr/>
            </a:pPr>
            <a:endParaRPr lang="en-US" altLang="zh-CN"/>
          </a:p>
        </p:txBody>
      </p:sp>
      <p:sp>
        <p:nvSpPr>
          <p:cNvPr id="46085" name="Rectangle 5"/>
          <p:cNvSpPr>
            <a:spLocks noGrp="1" noChangeArrowheads="1"/>
          </p:cNvSpPr>
          <p:nvPr>
            <p:ph type="sldNum" sz="quarter" idx="3"/>
          </p:nvPr>
        </p:nvSpPr>
        <p:spPr bwMode="auto">
          <a:xfrm>
            <a:off x="388620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eaLnBrk="1" hangingPunct="1">
              <a:spcBef>
                <a:spcPct val="0"/>
              </a:spcBef>
              <a:defRPr sz="1200" b="0">
                <a:latin typeface="Tahoma" pitchFamily="34" charset="0"/>
                <a:ea typeface="宋体" pitchFamily="2" charset="-122"/>
              </a:defRPr>
            </a:lvl1pPr>
          </a:lstStyle>
          <a:p>
            <a:pPr>
              <a:defRPr/>
            </a:pPr>
            <a:fld id="{02C2B082-3536-4E4D-8E00-7B4CA34A1213}" type="slidenum">
              <a:rPr lang="zh-CN" altLang="en-US"/>
              <a:pPr>
                <a:defRPr/>
              </a:pPr>
              <a:t>‹#›</a:t>
            </a:fld>
            <a:endParaRPr lang="en-US" altLang="zh-CN"/>
          </a:p>
        </p:txBody>
      </p:sp>
    </p:spTree>
    <p:extLst>
      <p:ext uri="{BB962C8B-B14F-4D97-AF65-F5344CB8AC3E}">
        <p14:creationId xmlns:p14="http://schemas.microsoft.com/office/powerpoint/2010/main" val="250759567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8130"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l" eaLnBrk="1" hangingPunct="1">
              <a:spcBef>
                <a:spcPct val="0"/>
              </a:spcBef>
              <a:defRPr sz="1200" b="0">
                <a:latin typeface="Tahoma" pitchFamily="34" charset="0"/>
                <a:ea typeface="宋体" pitchFamily="2" charset="-122"/>
              </a:defRPr>
            </a:lvl1pPr>
          </a:lstStyle>
          <a:p>
            <a:pPr>
              <a:defRPr/>
            </a:pPr>
            <a:endParaRPr lang="zh-CN" altLang="en-US"/>
          </a:p>
        </p:txBody>
      </p:sp>
      <p:sp>
        <p:nvSpPr>
          <p:cNvPr id="48131" name="Rectangle 3"/>
          <p:cNvSpPr>
            <a:spLocks noGrp="1" noChangeArrowheads="1"/>
          </p:cNvSpPr>
          <p:nvPr>
            <p:ph type="dt" idx="1"/>
          </p:nvPr>
        </p:nvSpPr>
        <p:spPr bwMode="auto">
          <a:xfrm>
            <a:off x="388620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spcBef>
                <a:spcPct val="0"/>
              </a:spcBef>
              <a:defRPr sz="1200" b="0">
                <a:latin typeface="Tahoma" pitchFamily="34" charset="0"/>
                <a:ea typeface="宋体" pitchFamily="2" charset="-122"/>
              </a:defRPr>
            </a:lvl1pPr>
          </a:lstStyle>
          <a:p>
            <a:pPr>
              <a:defRPr/>
            </a:pPr>
            <a:endParaRPr lang="en-US" altLang="zh-CN"/>
          </a:p>
        </p:txBody>
      </p:sp>
      <p:sp>
        <p:nvSpPr>
          <p:cNvPr id="48132"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48133" name="Rectangle 5"/>
          <p:cNvSpPr>
            <a:spLocks noGrp="1" noChangeArrowheads="1"/>
          </p:cNvSpPr>
          <p:nvPr>
            <p:ph type="body" sz="quarter" idx="3"/>
          </p:nvPr>
        </p:nvSpPr>
        <p:spPr bwMode="auto">
          <a:xfrm>
            <a:off x="914400" y="4343400"/>
            <a:ext cx="50292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zh-CN" noProof="0" smtClean="0"/>
              <a:t>Click to edit Master text styles</a:t>
            </a:r>
          </a:p>
          <a:p>
            <a:pPr lvl="1"/>
            <a:r>
              <a:rPr lang="en-US" altLang="zh-CN" noProof="0" smtClean="0"/>
              <a:t>Second level</a:t>
            </a:r>
          </a:p>
          <a:p>
            <a:pPr lvl="2"/>
            <a:r>
              <a:rPr lang="en-US" altLang="zh-CN" noProof="0" smtClean="0"/>
              <a:t>Third level</a:t>
            </a:r>
          </a:p>
          <a:p>
            <a:pPr lvl="3"/>
            <a:r>
              <a:rPr lang="en-US" altLang="zh-CN" noProof="0" smtClean="0"/>
              <a:t>Fourth level</a:t>
            </a:r>
          </a:p>
          <a:p>
            <a:pPr lvl="4"/>
            <a:r>
              <a:rPr lang="en-US" altLang="zh-CN" noProof="0" smtClean="0"/>
              <a:t>Fifth level</a:t>
            </a:r>
          </a:p>
        </p:txBody>
      </p:sp>
      <p:sp>
        <p:nvSpPr>
          <p:cNvPr id="48134" name="Rectangle 6"/>
          <p:cNvSpPr>
            <a:spLocks noGrp="1" noChangeArrowheads="1"/>
          </p:cNvSpPr>
          <p:nvPr>
            <p:ph type="ftr" sz="quarter" idx="4"/>
          </p:nvPr>
        </p:nvSpPr>
        <p:spPr bwMode="auto">
          <a:xfrm>
            <a:off x="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l" eaLnBrk="1" hangingPunct="1">
              <a:spcBef>
                <a:spcPct val="0"/>
              </a:spcBef>
              <a:defRPr sz="1200" b="0">
                <a:latin typeface="Tahoma" pitchFamily="34" charset="0"/>
                <a:ea typeface="宋体" pitchFamily="2" charset="-122"/>
              </a:defRPr>
            </a:lvl1pPr>
          </a:lstStyle>
          <a:p>
            <a:pPr>
              <a:defRPr/>
            </a:pPr>
            <a:endParaRPr lang="en-US" altLang="zh-CN"/>
          </a:p>
        </p:txBody>
      </p:sp>
      <p:sp>
        <p:nvSpPr>
          <p:cNvPr id="48135" name="Rectangle 7"/>
          <p:cNvSpPr>
            <a:spLocks noGrp="1" noChangeArrowheads="1"/>
          </p:cNvSpPr>
          <p:nvPr>
            <p:ph type="sldNum" sz="quarter" idx="5"/>
          </p:nvPr>
        </p:nvSpPr>
        <p:spPr bwMode="auto">
          <a:xfrm>
            <a:off x="388620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eaLnBrk="1" hangingPunct="1">
              <a:spcBef>
                <a:spcPct val="0"/>
              </a:spcBef>
              <a:defRPr sz="1200" b="0">
                <a:latin typeface="Tahoma" pitchFamily="34" charset="0"/>
                <a:ea typeface="宋体" pitchFamily="2" charset="-122"/>
              </a:defRPr>
            </a:lvl1pPr>
          </a:lstStyle>
          <a:p>
            <a:pPr>
              <a:defRPr/>
            </a:pPr>
            <a:fld id="{85A6B169-D95C-4F1F-9905-3E011F5B75BC}" type="slidenum">
              <a:rPr lang="zh-CN" altLang="en-US"/>
              <a:pPr>
                <a:defRPr/>
              </a:pPr>
              <a:t>‹#›</a:t>
            </a:fld>
            <a:endParaRPr lang="en-US" altLang="zh-CN"/>
          </a:p>
        </p:txBody>
      </p:sp>
    </p:spTree>
    <p:extLst>
      <p:ext uri="{BB962C8B-B14F-4D97-AF65-F5344CB8AC3E}">
        <p14:creationId xmlns:p14="http://schemas.microsoft.com/office/powerpoint/2010/main" val="571238256"/>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a:defRPr/>
            </a:pPr>
            <a:fld id="{85A6B169-D95C-4F1F-9905-3E011F5B75BC}" type="slidenum">
              <a:rPr lang="zh-CN" altLang="en-US" smtClean="0"/>
              <a:pPr>
                <a:defRPr/>
              </a:pPr>
              <a:t>7</a:t>
            </a:fld>
            <a:endParaRPr lang="en-US" altLang="zh-CN"/>
          </a:p>
        </p:txBody>
      </p:sp>
    </p:spTree>
    <p:extLst>
      <p:ext uri="{BB962C8B-B14F-4D97-AF65-F5344CB8AC3E}">
        <p14:creationId xmlns:p14="http://schemas.microsoft.com/office/powerpoint/2010/main" val="102842531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a:prstGeom prst="rect">
            <a:avLst/>
          </a:prstGeom>
        </p:spPr>
        <p:txBody>
          <a:bodyPr/>
          <a:lstStyle>
            <a:lvl1pPr>
              <a:defRPr>
                <a:solidFill>
                  <a:srgbClr val="0000FF"/>
                </a:solidFill>
              </a:defRPr>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Tree>
    <p:extLst>
      <p:ext uri="{BB962C8B-B14F-4D97-AF65-F5344CB8AC3E}">
        <p14:creationId xmlns:p14="http://schemas.microsoft.com/office/powerpoint/2010/main" val="4129254370"/>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Tree>
    <p:extLst>
      <p:ext uri="{BB962C8B-B14F-4D97-AF65-F5344CB8AC3E}">
        <p14:creationId xmlns:p14="http://schemas.microsoft.com/office/powerpoint/2010/main" val="3576294466"/>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395288" y="203200"/>
            <a:ext cx="8353425" cy="488950"/>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125538"/>
            <a:ext cx="4038600" cy="5000625"/>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125538"/>
            <a:ext cx="4038600" cy="5000625"/>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1104069953"/>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obj">
  <p:cSld name="1_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1692275" y="704850"/>
            <a:ext cx="7391400" cy="563563"/>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a:xfrm>
            <a:off x="457200" y="1828800"/>
            <a:ext cx="8229600" cy="4495800"/>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2859098142"/>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png"/><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bwMode="auto">
      <p:bgPr>
        <a:solidFill>
          <a:schemeClr val="bg1"/>
        </a:solidFill>
        <a:effectLst/>
      </p:bgPr>
    </p:bg>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5" name="矩形 7"/>
          <p:cNvSpPr>
            <a:spLocks noChangeArrowheads="1"/>
          </p:cNvSpPr>
          <p:nvPr/>
        </p:nvSpPr>
        <p:spPr bwMode="auto">
          <a:xfrm>
            <a:off x="139700" y="735013"/>
            <a:ext cx="8856663" cy="142875"/>
          </a:xfrm>
          <a:prstGeom prst="rect">
            <a:avLst/>
          </a:prstGeom>
          <a:gradFill rotWithShape="1">
            <a:gsLst>
              <a:gs pos="0">
                <a:srgbClr val="083763"/>
              </a:gs>
              <a:gs pos="100000">
                <a:schemeClr val="accent2">
                  <a:alpha val="0"/>
                </a:schemeClr>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kumimoji="0" lang="zh-CN" altLang="en-US" sz="1800">
              <a:solidFill>
                <a:srgbClr val="FFFFFF"/>
              </a:solidFill>
              <a:latin typeface="Constantia" pitchFamily="18" charset="0"/>
              <a:ea typeface="微软雅黑" pitchFamily="34" charset="-122"/>
            </a:endParaRPr>
          </a:p>
        </p:txBody>
      </p:sp>
      <p:sp>
        <p:nvSpPr>
          <p:cNvPr id="3076" name="同侧圆角矩形 8"/>
          <p:cNvSpPr>
            <a:spLocks noChangeArrowheads="1"/>
          </p:cNvSpPr>
          <p:nvPr/>
        </p:nvSpPr>
        <p:spPr bwMode="auto">
          <a:xfrm>
            <a:off x="139700" y="131763"/>
            <a:ext cx="8856663" cy="633412"/>
          </a:xfrm>
          <a:custGeom>
            <a:avLst/>
            <a:gdLst>
              <a:gd name="T0" fmla="*/ 8856663 w 8856663"/>
              <a:gd name="T1" fmla="*/ 316706 h 633412"/>
              <a:gd name="T2" fmla="*/ 4428332 w 8856663"/>
              <a:gd name="T3" fmla="*/ 633412 h 633412"/>
              <a:gd name="T4" fmla="*/ 0 w 8856663"/>
              <a:gd name="T5" fmla="*/ 316706 h 633412"/>
              <a:gd name="T6" fmla="*/ 4428332 w 8856663"/>
              <a:gd name="T7" fmla="*/ 0 h 633412"/>
              <a:gd name="T8" fmla="*/ 0 60000 65536"/>
              <a:gd name="T9" fmla="*/ 5898240 60000 65536"/>
              <a:gd name="T10" fmla="*/ 11796480 60000 65536"/>
              <a:gd name="T11" fmla="*/ 17694720 60000 65536"/>
              <a:gd name="T12" fmla="*/ 20697 w 8856663"/>
              <a:gd name="T13" fmla="*/ 20697 h 633412"/>
              <a:gd name="T14" fmla="*/ 8835966 w 8856663"/>
              <a:gd name="T15" fmla="*/ 633412 h 633412"/>
            </a:gdLst>
            <a:ahLst/>
            <a:cxnLst>
              <a:cxn ang="T8">
                <a:pos x="T0" y="T1"/>
              </a:cxn>
              <a:cxn ang="T9">
                <a:pos x="T2" y="T3"/>
              </a:cxn>
              <a:cxn ang="T10">
                <a:pos x="T4" y="T5"/>
              </a:cxn>
              <a:cxn ang="T11">
                <a:pos x="T6" y="T7"/>
              </a:cxn>
            </a:cxnLst>
            <a:rect l="T12" t="T13" r="T14" b="T15"/>
            <a:pathLst>
              <a:path w="8856663" h="633412">
                <a:moveTo>
                  <a:pt x="70663" y="0"/>
                </a:moveTo>
                <a:lnTo>
                  <a:pt x="8786000" y="0"/>
                </a:lnTo>
                <a:lnTo>
                  <a:pt x="8785999" y="0"/>
                </a:lnTo>
                <a:cubicBezTo>
                  <a:pt x="8825026" y="0"/>
                  <a:pt x="8856663" y="31636"/>
                  <a:pt x="8856663" y="70663"/>
                </a:cubicBezTo>
                <a:lnTo>
                  <a:pt x="8856663" y="633412"/>
                </a:lnTo>
                <a:lnTo>
                  <a:pt x="0" y="633412"/>
                </a:lnTo>
                <a:lnTo>
                  <a:pt x="0" y="70663"/>
                </a:lnTo>
                <a:cubicBezTo>
                  <a:pt x="0" y="31636"/>
                  <a:pt x="31636" y="0"/>
                  <a:pt x="70662" y="0"/>
                </a:cubicBezTo>
                <a:close/>
              </a:path>
            </a:pathLst>
          </a:custGeom>
          <a:solidFill>
            <a:srgbClr val="0081E2"/>
          </a:solidFill>
          <a:ln>
            <a:noFill/>
          </a:ln>
          <a:extLst/>
        </p:spPr>
        <p:txBody>
          <a:bodyPr anchor="ctr"/>
          <a:lstStyle/>
          <a:p>
            <a:pPr algn="ctr"/>
            <a:r>
              <a:rPr kumimoji="0" lang="en-US" sz="1800">
                <a:solidFill>
                  <a:srgbClr val="FFFFFF"/>
                </a:solidFill>
                <a:latin typeface="Constantia" pitchFamily="18" charset="0"/>
                <a:ea typeface="微软雅黑" pitchFamily="34" charset="-122"/>
              </a:rPr>
              <a:t> </a:t>
            </a:r>
            <a:endParaRPr kumimoji="0" lang="zh-CN" altLang="en-US" sz="1800">
              <a:solidFill>
                <a:srgbClr val="FFFFFF"/>
              </a:solidFill>
              <a:latin typeface="Constantia" pitchFamily="18" charset="0"/>
              <a:ea typeface="微软雅黑" pitchFamily="34" charset="-122"/>
            </a:endParaRPr>
          </a:p>
        </p:txBody>
      </p:sp>
      <p:cxnSp>
        <p:nvCxnSpPr>
          <p:cNvPr id="3077" name="直接连接符 9"/>
          <p:cNvCxnSpPr>
            <a:cxnSpLocks noChangeShapeType="1"/>
          </p:cNvCxnSpPr>
          <p:nvPr/>
        </p:nvCxnSpPr>
        <p:spPr bwMode="auto">
          <a:xfrm>
            <a:off x="468313" y="6308725"/>
            <a:ext cx="7488237" cy="0"/>
          </a:xfrm>
          <a:prstGeom prst="line">
            <a:avLst/>
          </a:prstGeom>
          <a:noFill/>
          <a:ln w="9525" cmpd="sng">
            <a:solidFill>
              <a:srgbClr val="7F7F7F"/>
            </a:solidFill>
            <a:prstDash val="sysDash"/>
            <a:round/>
            <a:headEnd/>
            <a:tailEnd/>
          </a:ln>
          <a:extLst>
            <a:ext uri="{909E8E84-426E-40DD-AFC4-6F175D3DCCD1}">
              <a14:hiddenFill xmlns:a14="http://schemas.microsoft.com/office/drawing/2010/main">
                <a:noFill/>
              </a14:hiddenFill>
            </a:ext>
          </a:extLst>
        </p:spPr>
      </p:cxnSp>
      <p:sp>
        <p:nvSpPr>
          <p:cNvPr id="3078" name="Line 12"/>
          <p:cNvSpPr>
            <a:spLocks noChangeShapeType="1"/>
          </p:cNvSpPr>
          <p:nvPr/>
        </p:nvSpPr>
        <p:spPr bwMode="auto">
          <a:xfrm>
            <a:off x="1587500" y="6437313"/>
            <a:ext cx="0" cy="252412"/>
          </a:xfrm>
          <a:prstGeom prst="line">
            <a:avLst/>
          </a:prstGeom>
          <a:noFill/>
          <a:ln w="3175" cmpd="sng">
            <a:solidFill>
              <a:schemeClr val="bg1"/>
            </a:solidFill>
            <a:round/>
            <a:headEnd/>
            <a:tailEnd/>
          </a:ln>
          <a:extLst>
            <a:ext uri="{909E8E84-426E-40DD-AFC4-6F175D3DCCD1}">
              <a14:hiddenFill xmlns:a14="http://schemas.microsoft.com/office/drawing/2010/main">
                <a:noFill/>
              </a14:hiddenFill>
            </a:ext>
          </a:extLst>
        </p:spPr>
        <p:txBody>
          <a:bodyPr/>
          <a:lstStyle/>
          <a:p>
            <a:endParaRPr kumimoji="0" lang="zh-CN" altLang="en-US" sz="1800">
              <a:solidFill>
                <a:srgbClr val="000000"/>
              </a:solidFill>
              <a:latin typeface="Arial" pitchFamily="34" charset="0"/>
              <a:ea typeface="宋体" pitchFamily="2" charset="-122"/>
            </a:endParaRPr>
          </a:p>
        </p:txBody>
      </p:sp>
      <p:sp>
        <p:nvSpPr>
          <p:cNvPr id="3081" name="矩形 13"/>
          <p:cNvSpPr>
            <a:spLocks noChangeArrowheads="1"/>
          </p:cNvSpPr>
          <p:nvPr/>
        </p:nvSpPr>
        <p:spPr bwMode="auto">
          <a:xfrm>
            <a:off x="265113" y="131763"/>
            <a:ext cx="203200" cy="633412"/>
          </a:xfrm>
          <a:prstGeom prst="rect">
            <a:avLst/>
          </a:prstGeom>
          <a:gradFill rotWithShape="0">
            <a:gsLst>
              <a:gs pos="0">
                <a:srgbClr val="BF9000"/>
              </a:gs>
              <a:gs pos="24001">
                <a:srgbClr val="FFFF00"/>
              </a:gs>
              <a:gs pos="49001">
                <a:srgbClr val="FFC000"/>
              </a:gs>
              <a:gs pos="77000">
                <a:srgbClr val="BF9000"/>
              </a:gs>
              <a:gs pos="100000">
                <a:srgbClr val="FFD966"/>
              </a:gs>
            </a:gsLst>
            <a:lin ang="5400000"/>
          </a:gra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kumimoji="0" lang="zh-CN" altLang="en-US" sz="1800">
              <a:solidFill>
                <a:srgbClr val="FFFFFF"/>
              </a:solidFill>
              <a:latin typeface="Constantia" pitchFamily="18" charset="0"/>
              <a:ea typeface="微软雅黑" pitchFamily="34" charset="-122"/>
            </a:endParaRPr>
          </a:p>
        </p:txBody>
      </p:sp>
      <p:sp>
        <p:nvSpPr>
          <p:cNvPr id="3082" name="矩形 14"/>
          <p:cNvSpPr>
            <a:spLocks noChangeArrowheads="1"/>
          </p:cNvSpPr>
          <p:nvPr/>
        </p:nvSpPr>
        <p:spPr bwMode="auto">
          <a:xfrm>
            <a:off x="250825" y="131763"/>
            <a:ext cx="19050" cy="633412"/>
          </a:xfrm>
          <a:prstGeom prst="rect">
            <a:avLst/>
          </a:prstGeom>
          <a:solidFill>
            <a:schemeClr val="tx1">
              <a:alpha val="2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kumimoji="0" lang="zh-CN" altLang="en-US" sz="1800">
              <a:solidFill>
                <a:srgbClr val="FFFFFF"/>
              </a:solidFill>
              <a:latin typeface="Constantia" pitchFamily="18" charset="0"/>
              <a:ea typeface="微软雅黑" pitchFamily="34" charset="-122"/>
            </a:endParaRPr>
          </a:p>
        </p:txBody>
      </p:sp>
      <p:sp>
        <p:nvSpPr>
          <p:cNvPr id="3083" name="矩形 15"/>
          <p:cNvSpPr>
            <a:spLocks noChangeArrowheads="1"/>
          </p:cNvSpPr>
          <p:nvPr/>
        </p:nvSpPr>
        <p:spPr bwMode="auto">
          <a:xfrm>
            <a:off x="460375" y="130175"/>
            <a:ext cx="17463" cy="635000"/>
          </a:xfrm>
          <a:prstGeom prst="rect">
            <a:avLst/>
          </a:prstGeom>
          <a:solidFill>
            <a:schemeClr val="bg1">
              <a:alpha val="5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kumimoji="0" lang="zh-CN" altLang="en-US" sz="1800">
              <a:solidFill>
                <a:srgbClr val="FFFFFF"/>
              </a:solidFill>
              <a:latin typeface="Constantia" pitchFamily="18" charset="0"/>
              <a:ea typeface="微软雅黑" pitchFamily="34" charset="-122"/>
            </a:endParaRPr>
          </a:p>
        </p:txBody>
      </p:sp>
      <p:sp>
        <p:nvSpPr>
          <p:cNvPr id="22" name="TextBox 21"/>
          <p:cNvSpPr txBox="1"/>
          <p:nvPr userDrawn="1"/>
        </p:nvSpPr>
        <p:spPr>
          <a:xfrm>
            <a:off x="107504" y="6381328"/>
            <a:ext cx="6696744" cy="338554"/>
          </a:xfrm>
          <a:prstGeom prst="rect">
            <a:avLst/>
          </a:prstGeom>
          <a:noFill/>
        </p:spPr>
        <p:txBody>
          <a:bodyPr wrap="square" rtlCol="0">
            <a:spAutoFit/>
            <a:scene3d>
              <a:camera prst="orthographicFront"/>
              <a:lightRig rig="balanced" dir="t">
                <a:rot lat="0" lon="0" rev="2100000"/>
              </a:lightRig>
            </a:scene3d>
            <a:sp3d extrusionH="57150" prstMaterial="metal">
              <a:bevelT w="38100" h="25400"/>
              <a:contourClr>
                <a:schemeClr val="bg2"/>
              </a:contourClr>
            </a:sp3d>
          </a:bodyPr>
          <a:lstStyle/>
          <a:p>
            <a:pPr algn="l"/>
            <a:r>
              <a:rPr kumimoji="0" lang="en-US" altLang="zh-CN" sz="1600" b="1" dirty="0" smtClean="0">
                <a:ln w="50800"/>
                <a:solidFill>
                  <a:srgbClr val="1ADC31"/>
                </a:solidFill>
                <a:latin typeface="微软雅黑" pitchFamily="34" charset="-122"/>
                <a:ea typeface="微软雅黑" pitchFamily="34" charset="-122"/>
              </a:rPr>
              <a:t>SQL Server 2016</a:t>
            </a:r>
            <a:r>
              <a:rPr kumimoji="0" lang="zh-CN" altLang="en-US" sz="1600" b="1" dirty="0" smtClean="0">
                <a:ln w="50800"/>
                <a:solidFill>
                  <a:srgbClr val="1ADC31"/>
                </a:solidFill>
                <a:latin typeface="微软雅黑" pitchFamily="34" charset="-122"/>
                <a:ea typeface="微软雅黑" pitchFamily="34" charset="-122"/>
              </a:rPr>
              <a:t>数据库项目教程</a:t>
            </a:r>
            <a:endParaRPr kumimoji="0" lang="en-US" altLang="zh-CN" sz="1600" b="1" dirty="0" smtClean="0">
              <a:ln w="50800"/>
              <a:solidFill>
                <a:srgbClr val="1ADC31"/>
              </a:solidFill>
              <a:latin typeface="微软雅黑" pitchFamily="34" charset="-122"/>
              <a:ea typeface="微软雅黑" pitchFamily="34" charset="-122"/>
            </a:endParaRPr>
          </a:p>
        </p:txBody>
      </p:sp>
    </p:spTree>
    <p:extLst>
      <p:ext uri="{BB962C8B-B14F-4D97-AF65-F5344CB8AC3E}">
        <p14:creationId xmlns:p14="http://schemas.microsoft.com/office/powerpoint/2010/main" val="286251182"/>
      </p:ext>
    </p:extLst>
  </p:cSld>
  <p:clrMap bg1="lt1" tx1="dk1" bg2="lt2" tx2="dk2" accent1="accent1" accent2="accent2" accent3="accent3" accent4="accent4" accent5="accent5" accent6="accent6" hlink="hlink" folHlink="folHlink"/>
  <p:sldLayoutIdLst>
    <p:sldLayoutId id="2147483767" r:id="rId1"/>
    <p:sldLayoutId id="2147483769" r:id="rId2"/>
    <p:sldLayoutId id="2147483770" r:id="rId3"/>
    <p:sldLayoutId id="2147483780" r:id="rId4"/>
  </p:sldLayoutIdLst>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txStyles>
    <p:titleStyle>
      <a:lvl1pPr algn="l" rtl="0" eaLnBrk="0" fontAlgn="base" hangingPunct="0">
        <a:spcBef>
          <a:spcPct val="0"/>
        </a:spcBef>
        <a:spcAft>
          <a:spcPct val="0"/>
        </a:spcAft>
        <a:defRPr sz="2400">
          <a:solidFill>
            <a:schemeClr val="bg1"/>
          </a:solidFill>
          <a:latin typeface="+mj-lt"/>
          <a:ea typeface="+mj-ea"/>
          <a:cs typeface="+mj-cs"/>
        </a:defRPr>
      </a:lvl1pPr>
      <a:lvl2pPr algn="l" rtl="0" eaLnBrk="0" fontAlgn="base" hangingPunct="0">
        <a:spcBef>
          <a:spcPct val="0"/>
        </a:spcBef>
        <a:spcAft>
          <a:spcPct val="0"/>
        </a:spcAft>
        <a:defRPr sz="2400">
          <a:solidFill>
            <a:schemeClr val="bg1"/>
          </a:solidFill>
          <a:latin typeface="微软雅黑" pitchFamily="34" charset="-122"/>
          <a:ea typeface="微软雅黑" pitchFamily="34" charset="-122"/>
        </a:defRPr>
      </a:lvl2pPr>
      <a:lvl3pPr algn="l" rtl="0" eaLnBrk="0" fontAlgn="base" hangingPunct="0">
        <a:spcBef>
          <a:spcPct val="0"/>
        </a:spcBef>
        <a:spcAft>
          <a:spcPct val="0"/>
        </a:spcAft>
        <a:defRPr sz="2400">
          <a:solidFill>
            <a:schemeClr val="bg1"/>
          </a:solidFill>
          <a:latin typeface="微软雅黑" pitchFamily="34" charset="-122"/>
          <a:ea typeface="微软雅黑" pitchFamily="34" charset="-122"/>
        </a:defRPr>
      </a:lvl3pPr>
      <a:lvl4pPr algn="l" rtl="0" eaLnBrk="0" fontAlgn="base" hangingPunct="0">
        <a:spcBef>
          <a:spcPct val="0"/>
        </a:spcBef>
        <a:spcAft>
          <a:spcPct val="0"/>
        </a:spcAft>
        <a:defRPr sz="2400">
          <a:solidFill>
            <a:schemeClr val="bg1"/>
          </a:solidFill>
          <a:latin typeface="微软雅黑" pitchFamily="34" charset="-122"/>
          <a:ea typeface="微软雅黑" pitchFamily="34" charset="-122"/>
        </a:defRPr>
      </a:lvl4pPr>
      <a:lvl5pPr algn="l" rtl="0" eaLnBrk="0" fontAlgn="base" hangingPunct="0">
        <a:spcBef>
          <a:spcPct val="0"/>
        </a:spcBef>
        <a:spcAft>
          <a:spcPct val="0"/>
        </a:spcAft>
        <a:defRPr sz="2400">
          <a:solidFill>
            <a:schemeClr val="bg1"/>
          </a:solidFill>
          <a:latin typeface="微软雅黑" pitchFamily="34" charset="-122"/>
          <a:ea typeface="微软雅黑" pitchFamily="34" charset="-122"/>
        </a:defRPr>
      </a:lvl5pPr>
      <a:lvl6pPr marL="457200" algn="l" rtl="0" eaLnBrk="0" fontAlgn="base" hangingPunct="0">
        <a:spcBef>
          <a:spcPct val="0"/>
        </a:spcBef>
        <a:spcAft>
          <a:spcPct val="0"/>
        </a:spcAft>
        <a:defRPr sz="2400">
          <a:solidFill>
            <a:schemeClr val="bg1"/>
          </a:solidFill>
          <a:latin typeface="微软雅黑" pitchFamily="34" charset="-122"/>
          <a:ea typeface="微软雅黑" pitchFamily="34" charset="-122"/>
        </a:defRPr>
      </a:lvl6pPr>
      <a:lvl7pPr marL="914400" algn="l" rtl="0" eaLnBrk="0" fontAlgn="base" hangingPunct="0">
        <a:spcBef>
          <a:spcPct val="0"/>
        </a:spcBef>
        <a:spcAft>
          <a:spcPct val="0"/>
        </a:spcAft>
        <a:defRPr sz="2400">
          <a:solidFill>
            <a:schemeClr val="bg1"/>
          </a:solidFill>
          <a:latin typeface="微软雅黑" pitchFamily="34" charset="-122"/>
          <a:ea typeface="微软雅黑" pitchFamily="34" charset="-122"/>
        </a:defRPr>
      </a:lvl7pPr>
      <a:lvl8pPr marL="1371600" algn="l" rtl="0" eaLnBrk="0" fontAlgn="base" hangingPunct="0">
        <a:spcBef>
          <a:spcPct val="0"/>
        </a:spcBef>
        <a:spcAft>
          <a:spcPct val="0"/>
        </a:spcAft>
        <a:defRPr sz="2400">
          <a:solidFill>
            <a:schemeClr val="bg1"/>
          </a:solidFill>
          <a:latin typeface="微软雅黑" pitchFamily="34" charset="-122"/>
          <a:ea typeface="微软雅黑" pitchFamily="34" charset="-122"/>
        </a:defRPr>
      </a:lvl8pPr>
      <a:lvl9pPr marL="1828800" algn="l" rtl="0" eaLnBrk="0" fontAlgn="base" hangingPunct="0">
        <a:spcBef>
          <a:spcPct val="0"/>
        </a:spcBef>
        <a:spcAft>
          <a:spcPct val="0"/>
        </a:spcAft>
        <a:defRPr sz="2400">
          <a:solidFill>
            <a:schemeClr val="bg1"/>
          </a:solidFill>
          <a:latin typeface="微软雅黑" pitchFamily="34" charset="-122"/>
          <a:ea typeface="微软雅黑" pitchFamily="34" charset="-122"/>
        </a:defRPr>
      </a:lvl9pPr>
    </p:titleStyle>
    <p:bodyStyle>
      <a:lvl1pPr marL="342900" indent="-342900" algn="l" rtl="0" eaLnBrk="0" fontAlgn="base" hangingPunct="0">
        <a:spcBef>
          <a:spcPct val="20000"/>
        </a:spcBef>
        <a:spcAft>
          <a:spcPct val="0"/>
        </a:spcAft>
        <a:buFont typeface="Arial" pitchFamily="34" charset="0"/>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itchFamily="34" charset="0"/>
        <a:buChar char="–"/>
        <a:defRPr sz="2800">
          <a:solidFill>
            <a:schemeClr val="tx1"/>
          </a:solidFill>
          <a:latin typeface="+mn-lt"/>
          <a:ea typeface="+mn-ea"/>
        </a:defRPr>
      </a:lvl2pPr>
      <a:lvl3pPr marL="1143000" indent="-228600" algn="l" rtl="0" eaLnBrk="0" fontAlgn="base" hangingPunct="0">
        <a:spcBef>
          <a:spcPct val="20000"/>
        </a:spcBef>
        <a:spcAft>
          <a:spcPct val="0"/>
        </a:spcAft>
        <a:buFont typeface="Arial" pitchFamily="34" charset="0"/>
        <a:buChar char="•"/>
        <a:defRPr sz="2400">
          <a:solidFill>
            <a:schemeClr val="tx1"/>
          </a:solidFill>
          <a:latin typeface="+mn-lt"/>
          <a:ea typeface="+mn-ea"/>
        </a:defRPr>
      </a:lvl3pPr>
      <a:lvl4pPr marL="1600200" indent="-228600" algn="l" rtl="0" eaLnBrk="0" fontAlgn="base" hangingPunct="0">
        <a:spcBef>
          <a:spcPct val="20000"/>
        </a:spcBef>
        <a:spcAft>
          <a:spcPct val="0"/>
        </a:spcAft>
        <a:buFont typeface="Arial" pitchFamily="34" charset="0"/>
        <a:buChar char="–"/>
        <a:defRPr sz="2000">
          <a:solidFill>
            <a:schemeClr val="tx1"/>
          </a:solidFill>
          <a:latin typeface="+mn-lt"/>
          <a:ea typeface="+mn-ea"/>
        </a:defRPr>
      </a:lvl4pPr>
      <a:lvl5pPr marL="2057400" indent="-228600" algn="l" rtl="0" eaLnBrk="0" fontAlgn="base" hangingPunct="0">
        <a:spcBef>
          <a:spcPct val="20000"/>
        </a:spcBef>
        <a:spcAft>
          <a:spcPct val="0"/>
        </a:spcAft>
        <a:buFont typeface="Arial" pitchFamily="34" charset="0"/>
        <a:buChar char="»"/>
        <a:defRPr sz="2000">
          <a:solidFill>
            <a:schemeClr val="tx1"/>
          </a:solidFill>
          <a:latin typeface="+mn-lt"/>
          <a:ea typeface="+mn-ea"/>
        </a:defRPr>
      </a:lvl5pPr>
      <a:lvl6pPr marL="2514600" indent="-228600" algn="l" rtl="0" eaLnBrk="0" fontAlgn="base" hangingPunct="0">
        <a:spcBef>
          <a:spcPct val="20000"/>
        </a:spcBef>
        <a:spcAft>
          <a:spcPct val="0"/>
        </a:spcAft>
        <a:buFont typeface="Arial" pitchFamily="34" charset="0"/>
        <a:buChar char="»"/>
        <a:defRPr sz="2000">
          <a:solidFill>
            <a:schemeClr val="tx1"/>
          </a:solidFill>
          <a:latin typeface="+mn-lt"/>
          <a:ea typeface="+mn-ea"/>
        </a:defRPr>
      </a:lvl6pPr>
      <a:lvl7pPr marL="2971800" indent="-228600" algn="l" rtl="0" eaLnBrk="0" fontAlgn="base" hangingPunct="0">
        <a:spcBef>
          <a:spcPct val="20000"/>
        </a:spcBef>
        <a:spcAft>
          <a:spcPct val="0"/>
        </a:spcAft>
        <a:buFont typeface="Arial" pitchFamily="34" charset="0"/>
        <a:buChar char="»"/>
        <a:defRPr sz="2000">
          <a:solidFill>
            <a:schemeClr val="tx1"/>
          </a:solidFill>
          <a:latin typeface="+mn-lt"/>
          <a:ea typeface="+mn-ea"/>
        </a:defRPr>
      </a:lvl7pPr>
      <a:lvl8pPr marL="3429000" indent="-228600" algn="l" rtl="0" eaLnBrk="0" fontAlgn="base" hangingPunct="0">
        <a:spcBef>
          <a:spcPct val="20000"/>
        </a:spcBef>
        <a:spcAft>
          <a:spcPct val="0"/>
        </a:spcAft>
        <a:buFont typeface="Arial" pitchFamily="34" charset="0"/>
        <a:buChar char="»"/>
        <a:defRPr sz="2000">
          <a:solidFill>
            <a:schemeClr val="tx1"/>
          </a:solidFill>
          <a:latin typeface="+mn-lt"/>
          <a:ea typeface="+mn-ea"/>
        </a:defRPr>
      </a:lvl8pPr>
      <a:lvl9pPr marL="3886200" indent="-228600" algn="l" rtl="0" eaLnBrk="0" fontAlgn="base" hangingPunct="0">
        <a:spcBef>
          <a:spcPct val="20000"/>
        </a:spcBef>
        <a:spcAft>
          <a:spcPct val="0"/>
        </a:spcAft>
        <a:buFont typeface="Arial" pitchFamily="34" charset="0"/>
        <a:buChar char="»"/>
        <a:defRPr sz="20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4.emf"/><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4.emf"/><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4.emf"/><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4.emf"/><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4.emf"/><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emf"/><Relationship Id="rId1" Type="http://schemas.openxmlformats.org/officeDocument/2006/relationships/slideLayout" Target="../slideLayouts/slideLayout4.xml"/><Relationship Id="rId4" Type="http://schemas.openxmlformats.org/officeDocument/2006/relationships/image" Target="../media/image14.png"/></Relationships>
</file>

<file path=ppt/slides/_rels/slide1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2.emf"/><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2.emf"/><Relationship Id="rId1" Type="http://schemas.openxmlformats.org/officeDocument/2006/relationships/slideLayout" Target="../slideLayouts/slideLayout4.xml"/><Relationship Id="rId4" Type="http://schemas.openxmlformats.org/officeDocument/2006/relationships/image" Target="../media/image17.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2.emf"/><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2.emf"/><Relationship Id="rId1" Type="http://schemas.openxmlformats.org/officeDocument/2006/relationships/slideLayout" Target="../slideLayouts/slideLayout4.xml"/><Relationship Id="rId5" Type="http://schemas.openxmlformats.org/officeDocument/2006/relationships/image" Target="../media/image21.png"/><Relationship Id="rId4" Type="http://schemas.openxmlformats.org/officeDocument/2006/relationships/image" Target="../media/image20.png"/></Relationships>
</file>

<file path=ppt/slides/_rels/slide23.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12.emf"/><Relationship Id="rId1" Type="http://schemas.openxmlformats.org/officeDocument/2006/relationships/slideLayout" Target="../slideLayouts/slideLayout4.xml"/><Relationship Id="rId4" Type="http://schemas.openxmlformats.org/officeDocument/2006/relationships/image" Target="../media/image23.png"/></Relationships>
</file>

<file path=ppt/slides/_rels/slide24.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12.emf"/><Relationship Id="rId1" Type="http://schemas.openxmlformats.org/officeDocument/2006/relationships/slideLayout" Target="../slideLayouts/slideLayout4.xml"/><Relationship Id="rId4" Type="http://schemas.openxmlformats.org/officeDocument/2006/relationships/image" Target="../media/image25.png"/></Relationships>
</file>

<file path=ppt/slides/_rels/slide25.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12.emf"/><Relationship Id="rId1" Type="http://schemas.openxmlformats.org/officeDocument/2006/relationships/slideLayout" Target="../slideLayouts/slideLayout4.xml"/><Relationship Id="rId4" Type="http://schemas.openxmlformats.org/officeDocument/2006/relationships/image" Target="../media/image27.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12.emf"/><Relationship Id="rId1" Type="http://schemas.openxmlformats.org/officeDocument/2006/relationships/slideLayout" Target="../slideLayouts/slideLayout4.xml"/><Relationship Id="rId4" Type="http://schemas.openxmlformats.org/officeDocument/2006/relationships/image" Target="../media/image29.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12.emf"/><Relationship Id="rId1" Type="http://schemas.openxmlformats.org/officeDocument/2006/relationships/slideLayout" Target="../slideLayouts/slideLayout4.xml"/><Relationship Id="rId4" Type="http://schemas.openxmlformats.org/officeDocument/2006/relationships/image" Target="../media/image31.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12.emf"/><Relationship Id="rId1" Type="http://schemas.openxmlformats.org/officeDocument/2006/relationships/slideLayout" Target="../slideLayouts/slideLayout4.xml"/><Relationship Id="rId4" Type="http://schemas.openxmlformats.org/officeDocument/2006/relationships/image" Target="../media/image33.png"/></Relationships>
</file>

<file path=ppt/slides/_rels/slide31.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12.emf"/><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12.emf"/><Relationship Id="rId1" Type="http://schemas.openxmlformats.org/officeDocument/2006/relationships/slideLayout" Target="../slideLayouts/slideLayout4.xml"/><Relationship Id="rId4" Type="http://schemas.openxmlformats.org/officeDocument/2006/relationships/image" Target="../media/image36.png"/></Relationships>
</file>

<file path=ppt/slides/_rels/slide34.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12.emf"/><Relationship Id="rId1" Type="http://schemas.openxmlformats.org/officeDocument/2006/relationships/slideLayout" Target="../slideLayouts/slideLayout4.xml"/><Relationship Id="rId4" Type="http://schemas.openxmlformats.org/officeDocument/2006/relationships/image" Target="../media/image38.pn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6.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12.emf"/><Relationship Id="rId1" Type="http://schemas.openxmlformats.org/officeDocument/2006/relationships/slideLayout" Target="../slideLayouts/slideLayout4.xml"/><Relationship Id="rId4" Type="http://schemas.openxmlformats.org/officeDocument/2006/relationships/image" Target="../media/image40.png"/></Relationships>
</file>

<file path=ppt/slides/_rels/slide37.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12.emf"/><Relationship Id="rId1" Type="http://schemas.openxmlformats.org/officeDocument/2006/relationships/slideLayout" Target="../slideLayouts/slideLayout4.xml"/><Relationship Id="rId5" Type="http://schemas.openxmlformats.org/officeDocument/2006/relationships/image" Target="../media/image43.png"/><Relationship Id="rId4" Type="http://schemas.openxmlformats.org/officeDocument/2006/relationships/image" Target="../media/image42.png"/></Relationships>
</file>

<file path=ppt/slides/_rels/slide38.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image" Target="../media/image12.emf"/><Relationship Id="rId1" Type="http://schemas.openxmlformats.org/officeDocument/2006/relationships/slideLayout" Target="../slideLayouts/slideLayout4.xml"/><Relationship Id="rId4" Type="http://schemas.openxmlformats.org/officeDocument/2006/relationships/image" Target="../media/image45.png"/></Relationships>
</file>

<file path=ppt/slides/_rels/slide39.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image" Target="../media/image12.emf"/><Relationship Id="rId1" Type="http://schemas.openxmlformats.org/officeDocument/2006/relationships/slideLayout" Target="../slideLayouts/slideLayout4.xml"/><Relationship Id="rId4" Type="http://schemas.openxmlformats.org/officeDocument/2006/relationships/image" Target="../media/image47.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1.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image" Target="../media/image12.emf"/><Relationship Id="rId1" Type="http://schemas.openxmlformats.org/officeDocument/2006/relationships/slideLayout" Target="../slideLayouts/slideLayout4.xml"/><Relationship Id="rId4" Type="http://schemas.openxmlformats.org/officeDocument/2006/relationships/image" Target="../media/image49.png"/></Relationships>
</file>

<file path=ppt/slides/_rels/slide42.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image" Target="../media/image12.emf"/><Relationship Id="rId1" Type="http://schemas.openxmlformats.org/officeDocument/2006/relationships/slideLayout" Target="../slideLayouts/slideLayout4.xml"/></Relationships>
</file>

<file path=ppt/slides/_rels/slide43.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image" Target="../media/image12.emf"/><Relationship Id="rId1" Type="http://schemas.openxmlformats.org/officeDocument/2006/relationships/slideLayout" Target="../slideLayouts/slideLayout4.xml"/><Relationship Id="rId4" Type="http://schemas.openxmlformats.org/officeDocument/2006/relationships/image" Target="../media/image52.png"/></Relationships>
</file>

<file path=ppt/slides/_rels/slide44.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image" Target="../media/image12.emf"/><Relationship Id="rId1" Type="http://schemas.openxmlformats.org/officeDocument/2006/relationships/slideLayout" Target="../slideLayouts/slideLayout4.xml"/><Relationship Id="rId4" Type="http://schemas.openxmlformats.org/officeDocument/2006/relationships/image" Target="../media/image54.png"/></Relationships>
</file>

<file path=ppt/slides/_rels/slide45.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image" Target="../media/image12.emf"/><Relationship Id="rId1" Type="http://schemas.openxmlformats.org/officeDocument/2006/relationships/slideLayout" Target="../slideLayouts/slideLayout4.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1.xml.rels><?xml version="1.0" encoding="UTF-8" standalone="yes"?>
<Relationships xmlns="http://schemas.openxmlformats.org/package/2006/relationships"><Relationship Id="rId2" Type="http://schemas.openxmlformats.org/officeDocument/2006/relationships/image" Target="../media/image56.png"/><Relationship Id="rId1" Type="http://schemas.openxmlformats.org/officeDocument/2006/relationships/slideLayout" Target="../slideLayouts/slideLayout4.xml"/></Relationships>
</file>

<file path=ppt/slides/_rels/slide52.xml.rels><?xml version="1.0" encoding="UTF-8" standalone="yes"?>
<Relationships xmlns="http://schemas.openxmlformats.org/package/2006/relationships"><Relationship Id="rId2" Type="http://schemas.openxmlformats.org/officeDocument/2006/relationships/image" Target="../media/image57.png"/><Relationship Id="rId1" Type="http://schemas.openxmlformats.org/officeDocument/2006/relationships/slideLayout" Target="../slideLayouts/slideLayout4.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5.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image" Target="../media/image58.png"/><Relationship Id="rId1" Type="http://schemas.openxmlformats.org/officeDocument/2006/relationships/slideLayout" Target="../slideLayouts/slideLayout4.xml"/></Relationships>
</file>

<file path=ppt/slides/_rels/slide56.xml.rels><?xml version="1.0" encoding="UTF-8" standalone="yes"?>
<Relationships xmlns="http://schemas.openxmlformats.org/package/2006/relationships"><Relationship Id="rId2" Type="http://schemas.openxmlformats.org/officeDocument/2006/relationships/image" Target="../media/image60.png"/><Relationship Id="rId1" Type="http://schemas.openxmlformats.org/officeDocument/2006/relationships/slideLayout" Target="../slideLayouts/slideLayout4.xml"/></Relationships>
</file>

<file path=ppt/slides/_rels/slide57.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image" Target="../media/image61.png"/><Relationship Id="rId1" Type="http://schemas.openxmlformats.org/officeDocument/2006/relationships/slideLayout" Target="../slideLayouts/slideLayout4.xml"/></Relationships>
</file>

<file path=ppt/slides/_rels/slide58.xml.rels><?xml version="1.0" encoding="UTF-8" standalone="yes"?>
<Relationships xmlns="http://schemas.openxmlformats.org/package/2006/relationships"><Relationship Id="rId2" Type="http://schemas.openxmlformats.org/officeDocument/2006/relationships/image" Target="../media/image63.png"/><Relationship Id="rId1" Type="http://schemas.openxmlformats.org/officeDocument/2006/relationships/slideLayout" Target="../slideLayouts/slideLayout4.xml"/></Relationships>
</file>

<file path=ppt/slides/_rels/slide59.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image" Target="../media/image64.pn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0.xml.rels><?xml version="1.0" encoding="UTF-8" standalone="yes"?>
<Relationships xmlns="http://schemas.openxmlformats.org/package/2006/relationships"><Relationship Id="rId2" Type="http://schemas.openxmlformats.org/officeDocument/2006/relationships/image" Target="../media/image66.png"/><Relationship Id="rId1" Type="http://schemas.openxmlformats.org/officeDocument/2006/relationships/slideLayout" Target="../slideLayouts/slideLayout4.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emf"/><Relationship Id="rId1" Type="http://schemas.openxmlformats.org/officeDocument/2006/relationships/slideLayout" Target="../slideLayouts/slideLayout4.xml"/><Relationship Id="rId4"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rotWithShape="1">
          <a:blip r:embed="rId2">
            <a:extLst>
              <a:ext uri="{BEBA8EAE-BF5A-486C-A8C5-ECC9F3942E4B}">
                <a14:imgProps xmlns:a14="http://schemas.microsoft.com/office/drawing/2010/main">
                  <a14:imgLayer r:embed="rId3">
                    <a14:imgEffect>
                      <a14:brightnessContrast bright="20000" contrast="-20000"/>
                    </a14:imgEffect>
                  </a14:imgLayer>
                </a14:imgProps>
              </a:ext>
              <a:ext uri="{28A0092B-C50C-407E-A947-70E740481C1C}">
                <a14:useLocalDpi xmlns:a14="http://schemas.microsoft.com/office/drawing/2010/main" val="0"/>
              </a:ext>
            </a:extLst>
          </a:blip>
          <a:srcRect b="14313"/>
          <a:stretch/>
        </p:blipFill>
        <p:spPr>
          <a:xfrm>
            <a:off x="107505" y="191377"/>
            <a:ext cx="9043548" cy="2001890"/>
          </a:xfrm>
          <a:prstGeom prst="rect">
            <a:avLst/>
          </a:prstGeom>
          <a:ln>
            <a:noFill/>
          </a:ln>
          <a:effectLst>
            <a:softEdge rad="112500"/>
          </a:effectLst>
        </p:spPr>
      </p:pic>
      <p:sp>
        <p:nvSpPr>
          <p:cNvPr id="11" name="Rectangle 2"/>
          <p:cNvSpPr>
            <a:spLocks noGrp="1" noChangeArrowheads="1"/>
          </p:cNvSpPr>
          <p:nvPr>
            <p:ph type="ctrTitle"/>
          </p:nvPr>
        </p:nvSpPr>
        <p:spPr>
          <a:xfrm>
            <a:off x="-26640" y="2780928"/>
            <a:ext cx="9144000" cy="2376264"/>
          </a:xfrm>
          <a:effectLst/>
          <a:extLst>
            <a:ext uri="{AF507438-7753-43E0-B8FC-AC1667EBCBE1}">
              <a14:hiddenEffects xmlns:a14="http://schemas.microsoft.com/office/drawing/2010/main">
                <a:effectLst>
                  <a:outerShdw dist="35921" dir="2700000" algn="ctr" rotWithShape="0">
                    <a:schemeClr val="bg2">
                      <a:alpha val="50000"/>
                    </a:schemeClr>
                  </a:outerShdw>
                </a:effectLst>
              </a14:hiddenEffects>
            </a:ext>
          </a:extLst>
        </p:spPr>
        <p:txBody>
          <a:bodyPr/>
          <a:lstStyle/>
          <a:p>
            <a:pPr algn="ctr" eaLnBrk="1" hangingPunct="1">
              <a:defRPr/>
            </a:pPr>
            <a:r>
              <a:rPr lang="en-US" altLang="zh-CN" sz="6000" dirty="0">
                <a:effectLst/>
              </a:rPr>
              <a:t>SQL Server </a:t>
            </a:r>
            <a:r>
              <a:rPr lang="en-US" altLang="zh-CN" sz="6000" dirty="0" smtClean="0">
                <a:effectLst/>
              </a:rPr>
              <a:t>2016</a:t>
            </a:r>
            <a:r>
              <a:rPr lang="zh-CN" altLang="en-US" sz="6000" dirty="0" smtClean="0">
                <a:effectLst/>
              </a:rPr>
              <a:t>数据库</a:t>
            </a:r>
            <a:r>
              <a:rPr lang="en-US" altLang="zh-CN" sz="6000" dirty="0" smtClean="0">
                <a:effectLst/>
              </a:rPr>
              <a:t/>
            </a:r>
            <a:br>
              <a:rPr lang="en-US" altLang="zh-CN" sz="6000" dirty="0" smtClean="0">
                <a:effectLst/>
              </a:rPr>
            </a:br>
            <a:r>
              <a:rPr lang="zh-CN" altLang="en-US" sz="6000" dirty="0" smtClean="0">
                <a:effectLst/>
              </a:rPr>
              <a:t>项目教程</a:t>
            </a:r>
            <a:endParaRPr lang="en-US" altLang="zh-CN" sz="6000" dirty="0" smtClean="0"/>
          </a:p>
        </p:txBody>
      </p:sp>
    </p:spTree>
    <p:extLst>
      <p:ext uri="{BB962C8B-B14F-4D97-AF65-F5344CB8AC3E}">
        <p14:creationId xmlns:p14="http://schemas.microsoft.com/office/powerpoint/2010/main" val="2594520509"/>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9" name="Rectangle 2"/>
          <p:cNvSpPr>
            <a:spLocks noGrp="1" noChangeArrowheads="1"/>
          </p:cNvSpPr>
          <p:nvPr>
            <p:ph type="title"/>
          </p:nvPr>
        </p:nvSpPr>
        <p:spPr>
          <a:xfrm>
            <a:off x="539552" y="188640"/>
            <a:ext cx="7391400" cy="563563"/>
          </a:xfrm>
        </p:spPr>
        <p:txBody>
          <a:bodyPr/>
          <a:lstStyle/>
          <a:p>
            <a:pPr eaLnBrk="1" hangingPunct="1"/>
            <a:r>
              <a:rPr lang="zh-CN" altLang="en-US" dirty="0"/>
              <a:t>学习任务二     使用 </a:t>
            </a:r>
            <a:r>
              <a:rPr lang="en-US" altLang="zh-CN" dirty="0"/>
              <a:t>T-SQL </a:t>
            </a:r>
            <a:r>
              <a:rPr lang="zh-CN" altLang="en-US" dirty="0"/>
              <a:t>语句插入数据</a:t>
            </a:r>
            <a:endParaRPr lang="zh-CN" altLang="en-US" dirty="0" smtClean="0"/>
          </a:p>
        </p:txBody>
      </p:sp>
      <p:sp>
        <p:nvSpPr>
          <p:cNvPr id="45060" name="Rectangle 3"/>
          <p:cNvSpPr>
            <a:spLocks noGrp="1" noChangeArrowheads="1"/>
          </p:cNvSpPr>
          <p:nvPr>
            <p:ph idx="1"/>
          </p:nvPr>
        </p:nvSpPr>
        <p:spPr>
          <a:xfrm>
            <a:off x="395536" y="980728"/>
            <a:ext cx="8229600" cy="5328592"/>
          </a:xfrm>
          <a:noFill/>
        </p:spPr>
        <p:txBody>
          <a:bodyPr/>
          <a:lstStyle/>
          <a:p>
            <a:pPr marL="457200" lvl="1" indent="0" eaLnBrk="1" hangingPunct="1">
              <a:buNone/>
            </a:pPr>
            <a:r>
              <a:rPr lang="zh-CN" altLang="en-US" sz="1800" b="1" dirty="0">
                <a:latin typeface="仿宋" panose="02010609060101010101" pitchFamily="49" charset="-122"/>
                <a:ea typeface="仿宋" panose="02010609060101010101" pitchFamily="49" charset="-122"/>
                <a:cs typeface="+mn-cs"/>
              </a:rPr>
              <a:t>二、向学生信息表（</a:t>
            </a:r>
            <a:r>
              <a:rPr lang="en-US" altLang="zh-CN" sz="1800" b="1" dirty="0" err="1">
                <a:latin typeface="仿宋" panose="02010609060101010101" pitchFamily="49" charset="-122"/>
                <a:ea typeface="仿宋" panose="02010609060101010101" pitchFamily="49" charset="-122"/>
                <a:cs typeface="+mn-cs"/>
              </a:rPr>
              <a:t>xsxxb</a:t>
            </a:r>
            <a:r>
              <a:rPr lang="zh-CN" altLang="en-US" sz="1800" b="1" dirty="0">
                <a:latin typeface="仿宋" panose="02010609060101010101" pitchFamily="49" charset="-122"/>
                <a:ea typeface="仿宋" panose="02010609060101010101" pitchFamily="49" charset="-122"/>
                <a:cs typeface="+mn-cs"/>
              </a:rPr>
              <a:t>）中添加默认</a:t>
            </a:r>
            <a:r>
              <a:rPr lang="zh-CN" altLang="en-US" sz="1800" b="1" dirty="0" smtClean="0">
                <a:latin typeface="仿宋" panose="02010609060101010101" pitchFamily="49" charset="-122"/>
                <a:ea typeface="仿宋" panose="02010609060101010101" pitchFamily="49" charset="-122"/>
                <a:cs typeface="+mn-cs"/>
              </a:rPr>
              <a:t>值</a:t>
            </a:r>
            <a:endParaRPr lang="en-US" altLang="zh-CN" sz="1800" b="1" dirty="0" smtClean="0">
              <a:latin typeface="仿宋" panose="02010609060101010101" pitchFamily="49" charset="-122"/>
              <a:ea typeface="仿宋" panose="02010609060101010101" pitchFamily="49" charset="-122"/>
              <a:cs typeface="+mn-cs"/>
            </a:endParaRPr>
          </a:p>
          <a:p>
            <a:pPr marL="457200" lvl="1" indent="0" eaLnBrk="1" hangingPunct="1">
              <a:buNone/>
            </a:pPr>
            <a:r>
              <a:rPr lang="zh-CN" altLang="en-US" sz="1800" b="1" dirty="0">
                <a:latin typeface="仿宋" panose="02010609060101010101" pitchFamily="49" charset="-122"/>
                <a:ea typeface="仿宋" panose="02010609060101010101" pitchFamily="49" charset="-122"/>
                <a:cs typeface="+mn-cs"/>
              </a:rPr>
              <a:t>（</a:t>
            </a:r>
            <a:r>
              <a:rPr lang="en-US" altLang="zh-CN" sz="1800" b="1" dirty="0">
                <a:latin typeface="仿宋" panose="02010609060101010101" pitchFamily="49" charset="-122"/>
                <a:ea typeface="仿宋" panose="02010609060101010101" pitchFamily="49" charset="-122"/>
                <a:cs typeface="+mn-cs"/>
              </a:rPr>
              <a:t>1</a:t>
            </a:r>
            <a:r>
              <a:rPr lang="zh-CN" altLang="en-US" sz="1800" b="1" dirty="0">
                <a:latin typeface="仿宋" panose="02010609060101010101" pitchFamily="49" charset="-122"/>
                <a:ea typeface="仿宋" panose="02010609060101010101" pitchFamily="49" charset="-122"/>
                <a:cs typeface="+mn-cs"/>
              </a:rPr>
              <a:t>）单击工具栏中的“新建查询（</a:t>
            </a:r>
            <a:r>
              <a:rPr lang="en-US" altLang="zh-CN" sz="1800" b="1" dirty="0">
                <a:latin typeface="仿宋" panose="02010609060101010101" pitchFamily="49" charset="-122"/>
                <a:ea typeface="仿宋" panose="02010609060101010101" pitchFamily="49" charset="-122"/>
                <a:cs typeface="+mn-cs"/>
              </a:rPr>
              <a:t>N</a:t>
            </a:r>
            <a:r>
              <a:rPr lang="zh-CN" altLang="en-US" sz="1800" b="1" dirty="0">
                <a:latin typeface="仿宋" panose="02010609060101010101" pitchFamily="49" charset="-122"/>
                <a:ea typeface="仿宋" panose="02010609060101010101" pitchFamily="49" charset="-122"/>
                <a:cs typeface="+mn-cs"/>
              </a:rPr>
              <a:t>）”按钮，在查询编辑器中输入如下代码</a:t>
            </a:r>
            <a:r>
              <a:rPr lang="zh-CN" altLang="en-US" sz="1800" b="1" dirty="0" smtClean="0">
                <a:latin typeface="仿宋" panose="02010609060101010101" pitchFamily="49" charset="-122"/>
                <a:ea typeface="仿宋" panose="02010609060101010101" pitchFamily="49" charset="-122"/>
                <a:cs typeface="+mn-cs"/>
              </a:rPr>
              <a:t>：</a:t>
            </a:r>
            <a:endParaRPr lang="en-US" altLang="zh-CN" sz="1800" b="1" dirty="0" smtClean="0">
              <a:latin typeface="仿宋" panose="02010609060101010101" pitchFamily="49" charset="-122"/>
              <a:ea typeface="仿宋" panose="02010609060101010101" pitchFamily="49" charset="-122"/>
              <a:cs typeface="+mn-cs"/>
            </a:endParaRPr>
          </a:p>
          <a:p>
            <a:pPr marL="457200" lvl="1" indent="0" eaLnBrk="1" hangingPunct="1">
              <a:buNone/>
            </a:pPr>
            <a:endParaRPr lang="en-US" altLang="zh-CN" sz="1800" b="1" dirty="0">
              <a:latin typeface="仿宋" panose="02010609060101010101" pitchFamily="49" charset="-122"/>
              <a:ea typeface="仿宋" panose="02010609060101010101" pitchFamily="49" charset="-122"/>
              <a:cs typeface="+mn-cs"/>
            </a:endParaRPr>
          </a:p>
          <a:p>
            <a:pPr marL="457200" lvl="1" indent="0" eaLnBrk="1" hangingPunct="1">
              <a:buNone/>
            </a:pPr>
            <a:endParaRPr lang="en-US" altLang="zh-CN" sz="1800" b="1" dirty="0" smtClean="0">
              <a:latin typeface="仿宋" panose="02010609060101010101" pitchFamily="49" charset="-122"/>
              <a:ea typeface="仿宋" panose="02010609060101010101" pitchFamily="49" charset="-122"/>
              <a:cs typeface="+mn-cs"/>
            </a:endParaRPr>
          </a:p>
          <a:p>
            <a:pPr marL="457200" lvl="1" indent="0" eaLnBrk="1" hangingPunct="1">
              <a:buNone/>
            </a:pPr>
            <a:endParaRPr lang="en-US" altLang="zh-CN" sz="1800" b="1" dirty="0">
              <a:latin typeface="仿宋" panose="02010609060101010101" pitchFamily="49" charset="-122"/>
              <a:ea typeface="仿宋" panose="02010609060101010101" pitchFamily="49" charset="-122"/>
              <a:cs typeface="+mn-cs"/>
            </a:endParaRPr>
          </a:p>
          <a:p>
            <a:pPr marL="457200" lvl="1" indent="0" eaLnBrk="1" hangingPunct="1">
              <a:buNone/>
            </a:pPr>
            <a:endParaRPr lang="en-US" altLang="zh-CN" sz="1800" b="1" dirty="0" smtClean="0">
              <a:latin typeface="仿宋" panose="02010609060101010101" pitchFamily="49" charset="-122"/>
              <a:ea typeface="仿宋" panose="02010609060101010101" pitchFamily="49" charset="-122"/>
              <a:cs typeface="+mn-cs"/>
            </a:endParaRPr>
          </a:p>
          <a:p>
            <a:pPr marL="457200" lvl="1" indent="0" eaLnBrk="1" hangingPunct="1">
              <a:buNone/>
            </a:pPr>
            <a:r>
              <a:rPr lang="zh-CN" altLang="en-US" sz="1800" b="1" dirty="0" smtClean="0">
                <a:latin typeface="仿宋" panose="02010609060101010101" pitchFamily="49" charset="-122"/>
                <a:ea typeface="仿宋" panose="02010609060101010101" pitchFamily="49" charset="-122"/>
                <a:cs typeface="+mn-cs"/>
              </a:rPr>
              <a:t>（</a:t>
            </a:r>
            <a:r>
              <a:rPr lang="en-US" altLang="zh-CN" sz="1800" b="1" dirty="0">
                <a:latin typeface="仿宋" panose="02010609060101010101" pitchFamily="49" charset="-122"/>
                <a:ea typeface="仿宋" panose="02010609060101010101" pitchFamily="49" charset="-122"/>
                <a:cs typeface="+mn-cs"/>
              </a:rPr>
              <a:t>2</a:t>
            </a:r>
            <a:r>
              <a:rPr lang="zh-CN" altLang="en-US" sz="1800" b="1" dirty="0">
                <a:latin typeface="仿宋" panose="02010609060101010101" pitchFamily="49" charset="-122"/>
                <a:ea typeface="仿宋" panose="02010609060101010101" pitchFamily="49" charset="-122"/>
                <a:cs typeface="+mn-cs"/>
              </a:rPr>
              <a:t>）单击工具栏的 按钮或者按 </a:t>
            </a:r>
            <a:r>
              <a:rPr lang="en-US" altLang="zh-CN" sz="1800" b="1" dirty="0">
                <a:latin typeface="仿宋" panose="02010609060101010101" pitchFamily="49" charset="-122"/>
                <a:ea typeface="仿宋" panose="02010609060101010101" pitchFamily="49" charset="-122"/>
                <a:cs typeface="+mn-cs"/>
              </a:rPr>
              <a:t>F5</a:t>
            </a:r>
            <a:r>
              <a:rPr lang="zh-CN" altLang="en-US" sz="1800" b="1" dirty="0">
                <a:latin typeface="仿宋" panose="02010609060101010101" pitchFamily="49" charset="-122"/>
                <a:ea typeface="仿宋" panose="02010609060101010101" pitchFamily="49" charset="-122"/>
                <a:cs typeface="+mn-cs"/>
              </a:rPr>
              <a:t>键。</a:t>
            </a:r>
          </a:p>
          <a:p>
            <a:pPr marL="457200" lvl="1" indent="0" eaLnBrk="1" hangingPunct="1">
              <a:buNone/>
            </a:pPr>
            <a:r>
              <a:rPr lang="zh-CN" altLang="en-US" sz="1800" b="1" dirty="0">
                <a:latin typeface="仿宋" panose="02010609060101010101" pitchFamily="49" charset="-122"/>
                <a:ea typeface="仿宋" panose="02010609060101010101" pitchFamily="49" charset="-122"/>
                <a:cs typeface="+mn-cs"/>
              </a:rPr>
              <a:t>（</a:t>
            </a:r>
            <a:r>
              <a:rPr lang="en-US" altLang="zh-CN" sz="1800" b="1" dirty="0">
                <a:latin typeface="仿宋" panose="02010609060101010101" pitchFamily="49" charset="-122"/>
                <a:ea typeface="仿宋" panose="02010609060101010101" pitchFamily="49" charset="-122"/>
                <a:cs typeface="+mn-cs"/>
              </a:rPr>
              <a:t>3</a:t>
            </a:r>
            <a:r>
              <a:rPr lang="zh-CN" altLang="en-US" sz="1800" b="1" dirty="0">
                <a:latin typeface="仿宋" panose="02010609060101010101" pitchFamily="49" charset="-122"/>
                <a:ea typeface="仿宋" panose="02010609060101010101" pitchFamily="49" charset="-122"/>
                <a:cs typeface="+mn-cs"/>
              </a:rPr>
              <a:t>）执行后，学生信息表（</a:t>
            </a:r>
            <a:r>
              <a:rPr lang="en-US" altLang="zh-CN" sz="1800" b="1" dirty="0" err="1">
                <a:latin typeface="仿宋" panose="02010609060101010101" pitchFamily="49" charset="-122"/>
                <a:ea typeface="仿宋" panose="02010609060101010101" pitchFamily="49" charset="-122"/>
                <a:cs typeface="+mn-cs"/>
              </a:rPr>
              <a:t>xsxxb</a:t>
            </a:r>
            <a:r>
              <a:rPr lang="zh-CN" altLang="en-US" sz="1800" b="1" dirty="0">
                <a:latin typeface="仿宋" panose="02010609060101010101" pitchFamily="49" charset="-122"/>
                <a:ea typeface="仿宋" panose="02010609060101010101" pitchFamily="49" charset="-122"/>
                <a:cs typeface="+mn-cs"/>
              </a:rPr>
              <a:t>）中的</a:t>
            </a:r>
            <a:r>
              <a:rPr lang="en-US" altLang="zh-CN" sz="1800" b="1" dirty="0" err="1">
                <a:latin typeface="仿宋" panose="02010609060101010101" pitchFamily="49" charset="-122"/>
                <a:ea typeface="仿宋" panose="02010609060101010101" pitchFamily="49" charset="-122"/>
                <a:cs typeface="+mn-cs"/>
              </a:rPr>
              <a:t>xb</a:t>
            </a:r>
            <a:r>
              <a:rPr lang="en-US" altLang="zh-CN" sz="1800" b="1" dirty="0">
                <a:latin typeface="仿宋" panose="02010609060101010101" pitchFamily="49" charset="-122"/>
                <a:ea typeface="仿宋" panose="02010609060101010101" pitchFamily="49" charset="-122"/>
                <a:cs typeface="+mn-cs"/>
              </a:rPr>
              <a:t> </a:t>
            </a:r>
            <a:r>
              <a:rPr lang="zh-CN" altLang="en-US" sz="1800" b="1" dirty="0">
                <a:latin typeface="仿宋" panose="02010609060101010101" pitchFamily="49" charset="-122"/>
                <a:ea typeface="仿宋" panose="02010609060101010101" pitchFamily="49" charset="-122"/>
                <a:cs typeface="+mn-cs"/>
              </a:rPr>
              <a:t>列的值为默认值“男”</a:t>
            </a:r>
            <a:r>
              <a:rPr lang="zh-CN" altLang="en-US" sz="1800" b="1" dirty="0" smtClean="0">
                <a:latin typeface="仿宋" panose="02010609060101010101" pitchFamily="49" charset="-122"/>
                <a:ea typeface="仿宋" panose="02010609060101010101" pitchFamily="49" charset="-122"/>
                <a:cs typeface="+mn-cs"/>
              </a:rPr>
              <a:t>。</a:t>
            </a:r>
            <a:endParaRPr lang="en-US" altLang="zh-CN" sz="1800" b="1" dirty="0" smtClean="0">
              <a:latin typeface="仿宋" panose="02010609060101010101" pitchFamily="49" charset="-122"/>
              <a:ea typeface="仿宋" panose="02010609060101010101" pitchFamily="49" charset="-122"/>
              <a:cs typeface="+mn-cs"/>
            </a:endParaRPr>
          </a:p>
        </p:txBody>
      </p:sp>
      <p:pic>
        <p:nvPicPr>
          <p:cNvPr id="5" name="图片 4"/>
          <p:cNvPicPr>
            <a:picLocks noChangeAspect="1"/>
          </p:cNvPicPr>
          <p:nvPr/>
        </p:nvPicPr>
        <p:blipFill>
          <a:blip r:embed="rId2"/>
          <a:stretch>
            <a:fillRect/>
          </a:stretch>
        </p:blipFill>
        <p:spPr>
          <a:xfrm>
            <a:off x="6951056" y="6021288"/>
            <a:ext cx="1316638" cy="684251"/>
          </a:xfrm>
          <a:prstGeom prst="rect">
            <a:avLst/>
          </a:prstGeom>
        </p:spPr>
      </p:pic>
      <p:pic>
        <p:nvPicPr>
          <p:cNvPr id="2" name="图片 1"/>
          <p:cNvPicPr>
            <a:picLocks noChangeAspect="1"/>
          </p:cNvPicPr>
          <p:nvPr/>
        </p:nvPicPr>
        <p:blipFill>
          <a:blip r:embed="rId3"/>
          <a:stretch>
            <a:fillRect/>
          </a:stretch>
        </p:blipFill>
        <p:spPr>
          <a:xfrm>
            <a:off x="1403648" y="2132856"/>
            <a:ext cx="6660232" cy="829935"/>
          </a:xfrm>
          <a:prstGeom prst="rect">
            <a:avLst/>
          </a:prstGeom>
        </p:spPr>
      </p:pic>
    </p:spTree>
    <p:extLst>
      <p:ext uri="{BB962C8B-B14F-4D97-AF65-F5344CB8AC3E}">
        <p14:creationId xmlns:p14="http://schemas.microsoft.com/office/powerpoint/2010/main" val="85867551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9" name="Rectangle 2"/>
          <p:cNvSpPr>
            <a:spLocks noGrp="1" noChangeArrowheads="1"/>
          </p:cNvSpPr>
          <p:nvPr>
            <p:ph type="title"/>
          </p:nvPr>
        </p:nvSpPr>
        <p:spPr>
          <a:xfrm>
            <a:off x="539552" y="188640"/>
            <a:ext cx="7391400" cy="563563"/>
          </a:xfrm>
        </p:spPr>
        <p:txBody>
          <a:bodyPr/>
          <a:lstStyle/>
          <a:p>
            <a:pPr eaLnBrk="1" hangingPunct="1"/>
            <a:r>
              <a:rPr lang="zh-CN" altLang="en-US" dirty="0"/>
              <a:t>学习任务二     使用 </a:t>
            </a:r>
            <a:r>
              <a:rPr lang="en-US" altLang="zh-CN" dirty="0"/>
              <a:t>T-SQL </a:t>
            </a:r>
            <a:r>
              <a:rPr lang="zh-CN" altLang="en-US" dirty="0"/>
              <a:t>语句插入数据</a:t>
            </a:r>
            <a:endParaRPr lang="zh-CN" altLang="en-US" dirty="0" smtClean="0"/>
          </a:p>
        </p:txBody>
      </p:sp>
      <p:sp>
        <p:nvSpPr>
          <p:cNvPr id="45060" name="Rectangle 3"/>
          <p:cNvSpPr>
            <a:spLocks noGrp="1" noChangeArrowheads="1"/>
          </p:cNvSpPr>
          <p:nvPr>
            <p:ph idx="1"/>
          </p:nvPr>
        </p:nvSpPr>
        <p:spPr>
          <a:xfrm>
            <a:off x="395536" y="980728"/>
            <a:ext cx="8229600" cy="5328592"/>
          </a:xfrm>
          <a:noFill/>
        </p:spPr>
        <p:txBody>
          <a:bodyPr/>
          <a:lstStyle/>
          <a:p>
            <a:pPr marL="457200" lvl="1" indent="0" eaLnBrk="1" hangingPunct="1">
              <a:buNone/>
            </a:pPr>
            <a:r>
              <a:rPr lang="zh-CN" altLang="en-US" sz="1800" b="1" dirty="0" smtClean="0">
                <a:latin typeface="仿宋" panose="02010609060101010101" pitchFamily="49" charset="-122"/>
                <a:ea typeface="仿宋" panose="02010609060101010101" pitchFamily="49" charset="-122"/>
                <a:cs typeface="+mn-cs"/>
              </a:rPr>
              <a:t>三</a:t>
            </a:r>
            <a:r>
              <a:rPr lang="zh-CN" altLang="en-US" sz="1800" b="1" dirty="0">
                <a:latin typeface="仿宋" panose="02010609060101010101" pitchFamily="49" charset="-122"/>
                <a:ea typeface="仿宋" panose="02010609060101010101" pitchFamily="49" charset="-122"/>
                <a:cs typeface="+mn-cs"/>
              </a:rPr>
              <a:t>、将学生信息表（</a:t>
            </a:r>
            <a:r>
              <a:rPr lang="en-US" altLang="zh-CN" sz="1800" b="1" dirty="0" err="1">
                <a:latin typeface="仿宋" panose="02010609060101010101" pitchFamily="49" charset="-122"/>
                <a:ea typeface="仿宋" panose="02010609060101010101" pitchFamily="49" charset="-122"/>
                <a:cs typeface="+mn-cs"/>
              </a:rPr>
              <a:t>xsxxb</a:t>
            </a:r>
            <a:r>
              <a:rPr lang="zh-CN" altLang="en-US" sz="1800" b="1" dirty="0">
                <a:latin typeface="仿宋" panose="02010609060101010101" pitchFamily="49" charset="-122"/>
                <a:ea typeface="仿宋" panose="02010609060101010101" pitchFamily="49" charset="-122"/>
                <a:cs typeface="+mn-cs"/>
              </a:rPr>
              <a:t>）中多行数据一次插入到新表 </a:t>
            </a:r>
            <a:r>
              <a:rPr lang="en-US" altLang="zh-CN" sz="1800" b="1" dirty="0" err="1">
                <a:latin typeface="仿宋" panose="02010609060101010101" pitchFamily="49" charset="-122"/>
                <a:ea typeface="仿宋" panose="02010609060101010101" pitchFamily="49" charset="-122"/>
                <a:cs typeface="+mn-cs"/>
              </a:rPr>
              <a:t>xinxi</a:t>
            </a:r>
            <a:r>
              <a:rPr lang="en-US" altLang="zh-CN" sz="1800" b="1" dirty="0">
                <a:latin typeface="仿宋" panose="02010609060101010101" pitchFamily="49" charset="-122"/>
                <a:ea typeface="仿宋" panose="02010609060101010101" pitchFamily="49" charset="-122"/>
                <a:cs typeface="+mn-cs"/>
              </a:rPr>
              <a:t> </a:t>
            </a:r>
            <a:r>
              <a:rPr lang="zh-CN" altLang="en-US" sz="1800" b="1" dirty="0">
                <a:latin typeface="仿宋" panose="02010609060101010101" pitchFamily="49" charset="-122"/>
                <a:ea typeface="仿宋" panose="02010609060101010101" pitchFamily="49" charset="-122"/>
                <a:cs typeface="+mn-cs"/>
              </a:rPr>
              <a:t>中（使用</a:t>
            </a:r>
          </a:p>
          <a:p>
            <a:pPr marL="457200" lvl="1" indent="0" eaLnBrk="1" hangingPunct="1">
              <a:buNone/>
            </a:pPr>
            <a:r>
              <a:rPr lang="en-US" altLang="zh-CN" sz="1800" b="1" dirty="0">
                <a:latin typeface="仿宋" panose="02010609060101010101" pitchFamily="49" charset="-122"/>
                <a:ea typeface="仿宋" panose="02010609060101010101" pitchFamily="49" charset="-122"/>
                <a:cs typeface="+mn-cs"/>
              </a:rPr>
              <a:t>INSERT…SELECT </a:t>
            </a:r>
            <a:r>
              <a:rPr lang="zh-CN" altLang="en-US" sz="1800" b="1" dirty="0">
                <a:latin typeface="仿宋" panose="02010609060101010101" pitchFamily="49" charset="-122"/>
                <a:ea typeface="仿宋" panose="02010609060101010101" pitchFamily="49" charset="-122"/>
                <a:cs typeface="+mn-cs"/>
              </a:rPr>
              <a:t>语句将现有表中的数据添加到新表</a:t>
            </a:r>
            <a:r>
              <a:rPr lang="zh-CN" altLang="en-US" sz="1800" b="1" dirty="0" smtClean="0">
                <a:latin typeface="仿宋" panose="02010609060101010101" pitchFamily="49" charset="-122"/>
                <a:ea typeface="仿宋" panose="02010609060101010101" pitchFamily="49" charset="-122"/>
                <a:cs typeface="+mn-cs"/>
              </a:rPr>
              <a:t>）</a:t>
            </a:r>
            <a:endParaRPr lang="en-US" altLang="zh-CN" sz="1800" b="1" dirty="0" smtClean="0">
              <a:latin typeface="仿宋" panose="02010609060101010101" pitchFamily="49" charset="-122"/>
              <a:ea typeface="仿宋" panose="02010609060101010101" pitchFamily="49" charset="-122"/>
              <a:cs typeface="+mn-cs"/>
            </a:endParaRPr>
          </a:p>
          <a:p>
            <a:pPr marL="457200" lvl="1" indent="0" eaLnBrk="1" hangingPunct="1">
              <a:buNone/>
            </a:pPr>
            <a:r>
              <a:rPr lang="zh-CN" altLang="en-US" sz="1800" b="1" dirty="0">
                <a:latin typeface="仿宋" panose="02010609060101010101" pitchFamily="49" charset="-122"/>
                <a:ea typeface="仿宋" panose="02010609060101010101" pitchFamily="49" charset="-122"/>
                <a:cs typeface="+mn-cs"/>
              </a:rPr>
              <a:t>（</a:t>
            </a:r>
            <a:r>
              <a:rPr lang="en-US" altLang="zh-CN" sz="1800" b="1" dirty="0">
                <a:latin typeface="仿宋" panose="02010609060101010101" pitchFamily="49" charset="-122"/>
                <a:ea typeface="仿宋" panose="02010609060101010101" pitchFamily="49" charset="-122"/>
                <a:cs typeface="+mn-cs"/>
              </a:rPr>
              <a:t>1</a:t>
            </a:r>
            <a:r>
              <a:rPr lang="zh-CN" altLang="en-US" sz="1800" b="1" dirty="0">
                <a:latin typeface="仿宋" panose="02010609060101010101" pitchFamily="49" charset="-122"/>
                <a:ea typeface="仿宋" panose="02010609060101010101" pitchFamily="49" charset="-122"/>
                <a:cs typeface="+mn-cs"/>
              </a:rPr>
              <a:t>）创建一张新表（</a:t>
            </a:r>
            <a:r>
              <a:rPr lang="en-US" altLang="zh-CN" sz="1800" b="1" dirty="0" err="1">
                <a:latin typeface="仿宋" panose="02010609060101010101" pitchFamily="49" charset="-122"/>
                <a:ea typeface="仿宋" panose="02010609060101010101" pitchFamily="49" charset="-122"/>
                <a:cs typeface="+mn-cs"/>
              </a:rPr>
              <a:t>xinxi</a:t>
            </a:r>
            <a:r>
              <a:rPr lang="zh-CN" altLang="en-US" sz="1800" b="1" dirty="0">
                <a:latin typeface="仿宋" panose="02010609060101010101" pitchFamily="49" charset="-122"/>
                <a:ea typeface="仿宋" panose="02010609060101010101" pitchFamily="49" charset="-122"/>
                <a:cs typeface="+mn-cs"/>
              </a:rPr>
              <a:t>）来存储本班的通讯录信息，新表中</a:t>
            </a:r>
            <a:r>
              <a:rPr lang="zh-CN" altLang="en-US" sz="1800" b="1" dirty="0" smtClean="0">
                <a:latin typeface="仿宋" panose="02010609060101010101" pitchFamily="49" charset="-122"/>
                <a:ea typeface="仿宋" panose="02010609060101010101" pitchFamily="49" charset="-122"/>
                <a:cs typeface="+mn-cs"/>
              </a:rPr>
              <a:t>包含 </a:t>
            </a:r>
            <a:r>
              <a:rPr lang="en-US" altLang="zh-CN" sz="1800" b="1" dirty="0" err="1" smtClean="0">
                <a:latin typeface="仿宋" panose="02010609060101010101" pitchFamily="49" charset="-122"/>
                <a:ea typeface="仿宋" panose="02010609060101010101" pitchFamily="49" charset="-122"/>
                <a:cs typeface="+mn-cs"/>
              </a:rPr>
              <a:t>name,sex</a:t>
            </a:r>
            <a:r>
              <a:rPr lang="en-US" altLang="zh-CN" sz="1800" b="1" dirty="0">
                <a:latin typeface="仿宋" panose="02010609060101010101" pitchFamily="49" charset="-122"/>
                <a:ea typeface="仿宋" panose="02010609060101010101" pitchFamily="49" charset="-122"/>
                <a:cs typeface="+mn-cs"/>
              </a:rPr>
              <a:t>, </a:t>
            </a:r>
            <a:r>
              <a:rPr lang="en-US" altLang="zh-CN" sz="1800" b="1" dirty="0" err="1" smtClean="0">
                <a:latin typeface="仿宋" panose="02010609060101010101" pitchFamily="49" charset="-122"/>
                <a:ea typeface="仿宋" panose="02010609060101010101" pitchFamily="49" charset="-122"/>
                <a:cs typeface="+mn-cs"/>
              </a:rPr>
              <a:t>birthday,address</a:t>
            </a:r>
            <a:r>
              <a:rPr lang="en-US" altLang="zh-CN" sz="1800" b="1" dirty="0" smtClean="0">
                <a:latin typeface="仿宋" panose="02010609060101010101" pitchFamily="49" charset="-122"/>
                <a:ea typeface="仿宋" panose="02010609060101010101" pitchFamily="49" charset="-122"/>
                <a:cs typeface="+mn-cs"/>
              </a:rPr>
              <a:t> </a:t>
            </a:r>
            <a:r>
              <a:rPr lang="zh-CN" altLang="en-US" sz="1800" b="1" dirty="0">
                <a:latin typeface="仿宋" panose="02010609060101010101" pitchFamily="49" charset="-122"/>
                <a:ea typeface="仿宋" panose="02010609060101010101" pitchFamily="49" charset="-122"/>
                <a:cs typeface="+mn-cs"/>
              </a:rPr>
              <a:t>列，每列的数据类型与学生信息表（</a:t>
            </a:r>
            <a:r>
              <a:rPr lang="en-US" altLang="zh-CN" sz="1800" b="1" dirty="0" err="1">
                <a:latin typeface="仿宋" panose="02010609060101010101" pitchFamily="49" charset="-122"/>
                <a:ea typeface="仿宋" panose="02010609060101010101" pitchFamily="49" charset="-122"/>
                <a:cs typeface="+mn-cs"/>
              </a:rPr>
              <a:t>xsxxb</a:t>
            </a:r>
            <a:r>
              <a:rPr lang="zh-CN" altLang="en-US" sz="1800" b="1" dirty="0">
                <a:latin typeface="仿宋" panose="02010609060101010101" pitchFamily="49" charset="-122"/>
                <a:ea typeface="仿宋" panose="02010609060101010101" pitchFamily="49" charset="-122"/>
                <a:cs typeface="+mn-cs"/>
              </a:rPr>
              <a:t>）相对应列的类型相同。</a:t>
            </a:r>
          </a:p>
          <a:p>
            <a:pPr marL="457200" lvl="1" indent="0" eaLnBrk="1" hangingPunct="1">
              <a:buNone/>
            </a:pPr>
            <a:r>
              <a:rPr lang="zh-CN" altLang="en-US" sz="1800" b="1" dirty="0">
                <a:latin typeface="仿宋" panose="02010609060101010101" pitchFamily="49" charset="-122"/>
                <a:ea typeface="仿宋" panose="02010609060101010101" pitchFamily="49" charset="-122"/>
                <a:cs typeface="+mn-cs"/>
              </a:rPr>
              <a:t>（</a:t>
            </a:r>
            <a:r>
              <a:rPr lang="en-US" altLang="zh-CN" sz="1800" b="1" dirty="0">
                <a:latin typeface="仿宋" panose="02010609060101010101" pitchFamily="49" charset="-122"/>
                <a:ea typeface="仿宋" panose="02010609060101010101" pitchFamily="49" charset="-122"/>
                <a:cs typeface="+mn-cs"/>
              </a:rPr>
              <a:t>2</a:t>
            </a:r>
            <a:r>
              <a:rPr lang="zh-CN" altLang="en-US" sz="1800" b="1" dirty="0">
                <a:latin typeface="仿宋" panose="02010609060101010101" pitchFamily="49" charset="-122"/>
                <a:ea typeface="仿宋" panose="02010609060101010101" pitchFamily="49" charset="-122"/>
                <a:cs typeface="+mn-cs"/>
              </a:rPr>
              <a:t>）单击工具栏中的“新建查询（</a:t>
            </a:r>
            <a:r>
              <a:rPr lang="en-US" altLang="zh-CN" sz="1800" b="1" dirty="0">
                <a:latin typeface="仿宋" panose="02010609060101010101" pitchFamily="49" charset="-122"/>
                <a:ea typeface="仿宋" panose="02010609060101010101" pitchFamily="49" charset="-122"/>
                <a:cs typeface="+mn-cs"/>
              </a:rPr>
              <a:t>N</a:t>
            </a:r>
            <a:r>
              <a:rPr lang="zh-CN" altLang="en-US" sz="1800" b="1" dirty="0">
                <a:latin typeface="仿宋" panose="02010609060101010101" pitchFamily="49" charset="-122"/>
                <a:ea typeface="仿宋" panose="02010609060101010101" pitchFamily="49" charset="-122"/>
                <a:cs typeface="+mn-cs"/>
              </a:rPr>
              <a:t>）”按钮，实现从学生信息表（</a:t>
            </a:r>
            <a:r>
              <a:rPr lang="en-US" altLang="zh-CN" sz="1800" b="1" dirty="0" err="1">
                <a:latin typeface="仿宋" panose="02010609060101010101" pitchFamily="49" charset="-122"/>
                <a:ea typeface="仿宋" panose="02010609060101010101" pitchFamily="49" charset="-122"/>
                <a:cs typeface="+mn-cs"/>
              </a:rPr>
              <a:t>xsxxb</a:t>
            </a:r>
            <a:r>
              <a:rPr lang="zh-CN" altLang="en-US" sz="1800" b="1" dirty="0">
                <a:latin typeface="仿宋" panose="02010609060101010101" pitchFamily="49" charset="-122"/>
                <a:ea typeface="仿宋" panose="02010609060101010101" pitchFamily="49" charset="-122"/>
                <a:cs typeface="+mn-cs"/>
              </a:rPr>
              <a:t>）中</a:t>
            </a:r>
            <a:r>
              <a:rPr lang="zh-CN" altLang="en-US" sz="1800" b="1" dirty="0" smtClean="0">
                <a:latin typeface="仿宋" panose="02010609060101010101" pitchFamily="49" charset="-122"/>
                <a:ea typeface="仿宋" panose="02010609060101010101" pitchFamily="49" charset="-122"/>
                <a:cs typeface="+mn-cs"/>
              </a:rPr>
              <a:t>提取</a:t>
            </a:r>
            <a:r>
              <a:rPr lang="zh-CN" altLang="en-US" sz="1800" b="1" dirty="0">
                <a:latin typeface="仿宋" panose="02010609060101010101" pitchFamily="49" charset="-122"/>
                <a:ea typeface="仿宋" panose="02010609060101010101" pitchFamily="49" charset="-122"/>
                <a:cs typeface="+mn-cs"/>
              </a:rPr>
              <a:t>相应列的数据，在查询编辑器中输入如下代码</a:t>
            </a:r>
            <a:r>
              <a:rPr lang="zh-CN" altLang="en-US" sz="1800" b="1" dirty="0" smtClean="0">
                <a:latin typeface="仿宋" panose="02010609060101010101" pitchFamily="49" charset="-122"/>
                <a:ea typeface="仿宋" panose="02010609060101010101" pitchFamily="49" charset="-122"/>
                <a:cs typeface="+mn-cs"/>
              </a:rPr>
              <a:t>：</a:t>
            </a:r>
            <a:endParaRPr lang="en-US" altLang="zh-CN" sz="1800" b="1" dirty="0" smtClean="0">
              <a:latin typeface="仿宋" panose="02010609060101010101" pitchFamily="49" charset="-122"/>
              <a:ea typeface="仿宋" panose="02010609060101010101" pitchFamily="49" charset="-122"/>
              <a:cs typeface="+mn-cs"/>
            </a:endParaRPr>
          </a:p>
          <a:p>
            <a:pPr marL="457200" lvl="1" indent="0" eaLnBrk="1" hangingPunct="1">
              <a:buNone/>
            </a:pPr>
            <a:endParaRPr lang="en-US" altLang="zh-CN" sz="1800" b="1" dirty="0">
              <a:latin typeface="仿宋" panose="02010609060101010101" pitchFamily="49" charset="-122"/>
              <a:ea typeface="仿宋" panose="02010609060101010101" pitchFamily="49" charset="-122"/>
              <a:cs typeface="+mn-cs"/>
            </a:endParaRPr>
          </a:p>
          <a:p>
            <a:pPr marL="457200" lvl="1" indent="0" eaLnBrk="1" hangingPunct="1">
              <a:buNone/>
            </a:pPr>
            <a:endParaRPr lang="en-US" altLang="zh-CN" sz="1800" b="1" dirty="0" smtClean="0">
              <a:latin typeface="仿宋" panose="02010609060101010101" pitchFamily="49" charset="-122"/>
              <a:ea typeface="仿宋" panose="02010609060101010101" pitchFamily="49" charset="-122"/>
              <a:cs typeface="+mn-cs"/>
            </a:endParaRPr>
          </a:p>
          <a:p>
            <a:pPr marL="457200" lvl="1" indent="0" eaLnBrk="1" hangingPunct="1">
              <a:buNone/>
            </a:pPr>
            <a:endParaRPr lang="en-US" altLang="zh-CN" sz="1800" b="1" dirty="0">
              <a:latin typeface="仿宋" panose="02010609060101010101" pitchFamily="49" charset="-122"/>
              <a:ea typeface="仿宋" panose="02010609060101010101" pitchFamily="49" charset="-122"/>
              <a:cs typeface="+mn-cs"/>
            </a:endParaRPr>
          </a:p>
          <a:p>
            <a:pPr marL="457200" lvl="1" indent="0" eaLnBrk="1" hangingPunct="1">
              <a:buNone/>
            </a:pPr>
            <a:endParaRPr lang="en-US" altLang="zh-CN" sz="1800" b="1" dirty="0" smtClean="0">
              <a:latin typeface="仿宋" panose="02010609060101010101" pitchFamily="49" charset="-122"/>
              <a:ea typeface="仿宋" panose="02010609060101010101" pitchFamily="49" charset="-122"/>
              <a:cs typeface="+mn-cs"/>
            </a:endParaRPr>
          </a:p>
          <a:p>
            <a:pPr marL="457200" lvl="1" indent="0" eaLnBrk="1" hangingPunct="1">
              <a:buNone/>
            </a:pPr>
            <a:r>
              <a:rPr lang="zh-CN" altLang="en-US" sz="1800" b="1" dirty="0">
                <a:latin typeface="仿宋" panose="02010609060101010101" pitchFamily="49" charset="-122"/>
                <a:ea typeface="仿宋" panose="02010609060101010101" pitchFamily="49" charset="-122"/>
                <a:cs typeface="+mn-cs"/>
              </a:rPr>
              <a:t>（</a:t>
            </a:r>
            <a:r>
              <a:rPr lang="en-US" altLang="zh-CN" sz="1800" b="1" dirty="0">
                <a:latin typeface="仿宋" panose="02010609060101010101" pitchFamily="49" charset="-122"/>
                <a:ea typeface="仿宋" panose="02010609060101010101" pitchFamily="49" charset="-122"/>
                <a:cs typeface="+mn-cs"/>
              </a:rPr>
              <a:t>3</a:t>
            </a:r>
            <a:r>
              <a:rPr lang="zh-CN" altLang="en-US" sz="1800" b="1" dirty="0">
                <a:latin typeface="仿宋" panose="02010609060101010101" pitchFamily="49" charset="-122"/>
                <a:ea typeface="仿宋" panose="02010609060101010101" pitchFamily="49" charset="-122"/>
                <a:cs typeface="+mn-cs"/>
              </a:rPr>
              <a:t>）单击工具栏</a:t>
            </a:r>
            <a:r>
              <a:rPr lang="zh-CN" altLang="en-US" sz="1800" b="1" dirty="0" smtClean="0">
                <a:latin typeface="仿宋" panose="02010609060101010101" pitchFamily="49" charset="-122"/>
                <a:ea typeface="仿宋" panose="02010609060101010101" pitchFamily="49" charset="-122"/>
                <a:cs typeface="+mn-cs"/>
              </a:rPr>
              <a:t>的“执行”按钮</a:t>
            </a:r>
            <a:r>
              <a:rPr lang="zh-CN" altLang="en-US" sz="1800" b="1" dirty="0">
                <a:latin typeface="仿宋" panose="02010609060101010101" pitchFamily="49" charset="-122"/>
                <a:ea typeface="仿宋" panose="02010609060101010101" pitchFamily="49" charset="-122"/>
                <a:cs typeface="+mn-cs"/>
              </a:rPr>
              <a:t>或者按</a:t>
            </a:r>
            <a:r>
              <a:rPr lang="en-US" altLang="zh-CN" sz="1800" b="1" dirty="0">
                <a:latin typeface="仿宋" panose="02010609060101010101" pitchFamily="49" charset="-122"/>
                <a:ea typeface="仿宋" panose="02010609060101010101" pitchFamily="49" charset="-122"/>
                <a:cs typeface="+mn-cs"/>
              </a:rPr>
              <a:t>F5 </a:t>
            </a:r>
            <a:r>
              <a:rPr lang="zh-CN" altLang="en-US" sz="1800" b="1" dirty="0">
                <a:latin typeface="仿宋" panose="02010609060101010101" pitchFamily="49" charset="-122"/>
                <a:ea typeface="仿宋" panose="02010609060101010101" pitchFamily="49" charset="-122"/>
                <a:cs typeface="+mn-cs"/>
              </a:rPr>
              <a:t>键。</a:t>
            </a:r>
          </a:p>
          <a:p>
            <a:pPr marL="457200" lvl="1" indent="0" eaLnBrk="1" hangingPunct="1">
              <a:buNone/>
            </a:pPr>
            <a:r>
              <a:rPr lang="zh-CN" altLang="en-US" sz="1800" b="1" dirty="0">
                <a:latin typeface="仿宋" panose="02010609060101010101" pitchFamily="49" charset="-122"/>
                <a:ea typeface="仿宋" panose="02010609060101010101" pitchFamily="49" charset="-122"/>
                <a:cs typeface="+mn-cs"/>
              </a:rPr>
              <a:t>（</a:t>
            </a:r>
            <a:r>
              <a:rPr lang="en-US" altLang="zh-CN" sz="1800" b="1" dirty="0">
                <a:latin typeface="仿宋" panose="02010609060101010101" pitchFamily="49" charset="-122"/>
                <a:ea typeface="仿宋" panose="02010609060101010101" pitchFamily="49" charset="-122"/>
                <a:cs typeface="+mn-cs"/>
              </a:rPr>
              <a:t>4</a:t>
            </a:r>
            <a:r>
              <a:rPr lang="zh-CN" altLang="en-US" sz="1800" b="1" dirty="0">
                <a:latin typeface="仿宋" panose="02010609060101010101" pitchFamily="49" charset="-122"/>
                <a:ea typeface="仿宋" panose="02010609060101010101" pitchFamily="49" charset="-122"/>
                <a:cs typeface="+mn-cs"/>
              </a:rPr>
              <a:t>）查看执行结果，把</a:t>
            </a:r>
            <a:r>
              <a:rPr lang="en-US" altLang="zh-CN" sz="1800" b="1" dirty="0" err="1">
                <a:latin typeface="仿宋" panose="02010609060101010101" pitchFamily="49" charset="-122"/>
                <a:ea typeface="仿宋" panose="02010609060101010101" pitchFamily="49" charset="-122"/>
                <a:cs typeface="+mn-cs"/>
              </a:rPr>
              <a:t>xsxxb</a:t>
            </a:r>
            <a:r>
              <a:rPr lang="en-US" altLang="zh-CN" sz="1800" b="1" dirty="0">
                <a:latin typeface="仿宋" panose="02010609060101010101" pitchFamily="49" charset="-122"/>
                <a:ea typeface="仿宋" panose="02010609060101010101" pitchFamily="49" charset="-122"/>
                <a:cs typeface="+mn-cs"/>
              </a:rPr>
              <a:t> </a:t>
            </a:r>
            <a:r>
              <a:rPr lang="zh-CN" altLang="en-US" sz="1800" b="1" dirty="0">
                <a:latin typeface="仿宋" panose="02010609060101010101" pitchFamily="49" charset="-122"/>
                <a:ea typeface="仿宋" panose="02010609060101010101" pitchFamily="49" charset="-122"/>
                <a:cs typeface="+mn-cs"/>
              </a:rPr>
              <a:t>中所有数据行对应列的数据复制到 </a:t>
            </a:r>
            <a:r>
              <a:rPr lang="en-US" altLang="zh-CN" sz="1800" b="1" dirty="0" err="1">
                <a:latin typeface="仿宋" panose="02010609060101010101" pitchFamily="49" charset="-122"/>
                <a:ea typeface="仿宋" panose="02010609060101010101" pitchFamily="49" charset="-122"/>
                <a:cs typeface="+mn-cs"/>
              </a:rPr>
              <a:t>xinxi</a:t>
            </a:r>
            <a:r>
              <a:rPr lang="en-US" altLang="zh-CN" sz="1800" b="1" dirty="0">
                <a:latin typeface="仿宋" panose="02010609060101010101" pitchFamily="49" charset="-122"/>
                <a:ea typeface="仿宋" panose="02010609060101010101" pitchFamily="49" charset="-122"/>
                <a:cs typeface="+mn-cs"/>
              </a:rPr>
              <a:t> </a:t>
            </a:r>
            <a:r>
              <a:rPr lang="zh-CN" altLang="en-US" sz="1800" b="1" dirty="0">
                <a:latin typeface="仿宋" panose="02010609060101010101" pitchFamily="49" charset="-122"/>
                <a:ea typeface="仿宋" panose="02010609060101010101" pitchFamily="49" charset="-122"/>
                <a:cs typeface="+mn-cs"/>
              </a:rPr>
              <a:t>表</a:t>
            </a:r>
            <a:r>
              <a:rPr lang="zh-CN" altLang="en-US" sz="1800" b="1" dirty="0" smtClean="0">
                <a:latin typeface="仿宋" panose="02010609060101010101" pitchFamily="49" charset="-122"/>
                <a:ea typeface="仿宋" panose="02010609060101010101" pitchFamily="49" charset="-122"/>
                <a:cs typeface="+mn-cs"/>
              </a:rPr>
              <a:t>中。</a:t>
            </a:r>
            <a:endParaRPr lang="en-US" altLang="zh-CN" sz="1800" b="1" dirty="0" smtClean="0">
              <a:latin typeface="仿宋" panose="02010609060101010101" pitchFamily="49" charset="-122"/>
              <a:ea typeface="仿宋" panose="02010609060101010101" pitchFamily="49" charset="-122"/>
              <a:cs typeface="+mn-cs"/>
            </a:endParaRPr>
          </a:p>
        </p:txBody>
      </p:sp>
      <p:pic>
        <p:nvPicPr>
          <p:cNvPr id="5" name="图片 4"/>
          <p:cNvPicPr>
            <a:picLocks noChangeAspect="1"/>
          </p:cNvPicPr>
          <p:nvPr/>
        </p:nvPicPr>
        <p:blipFill>
          <a:blip r:embed="rId2"/>
          <a:stretch>
            <a:fillRect/>
          </a:stretch>
        </p:blipFill>
        <p:spPr>
          <a:xfrm>
            <a:off x="6876256" y="5445224"/>
            <a:ext cx="1316638" cy="684251"/>
          </a:xfrm>
          <a:prstGeom prst="rect">
            <a:avLst/>
          </a:prstGeom>
        </p:spPr>
      </p:pic>
      <p:pic>
        <p:nvPicPr>
          <p:cNvPr id="3" name="图片 2"/>
          <p:cNvPicPr>
            <a:picLocks noChangeAspect="1"/>
          </p:cNvPicPr>
          <p:nvPr/>
        </p:nvPicPr>
        <p:blipFill>
          <a:blip r:embed="rId3"/>
          <a:stretch>
            <a:fillRect/>
          </a:stretch>
        </p:blipFill>
        <p:spPr>
          <a:xfrm>
            <a:off x="1547664" y="3356992"/>
            <a:ext cx="5519192" cy="1061383"/>
          </a:xfrm>
          <a:prstGeom prst="rect">
            <a:avLst/>
          </a:prstGeom>
        </p:spPr>
      </p:pic>
    </p:spTree>
    <p:extLst>
      <p:ext uri="{BB962C8B-B14F-4D97-AF65-F5344CB8AC3E}">
        <p14:creationId xmlns:p14="http://schemas.microsoft.com/office/powerpoint/2010/main" val="160156326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9" name="Rectangle 2"/>
          <p:cNvSpPr>
            <a:spLocks noGrp="1" noChangeArrowheads="1"/>
          </p:cNvSpPr>
          <p:nvPr>
            <p:ph type="title"/>
          </p:nvPr>
        </p:nvSpPr>
        <p:spPr>
          <a:xfrm>
            <a:off x="539552" y="188640"/>
            <a:ext cx="7391400" cy="563563"/>
          </a:xfrm>
        </p:spPr>
        <p:txBody>
          <a:bodyPr/>
          <a:lstStyle/>
          <a:p>
            <a:pPr eaLnBrk="1" hangingPunct="1"/>
            <a:r>
              <a:rPr lang="zh-CN" altLang="en-US" dirty="0"/>
              <a:t>学习任务二     使用 </a:t>
            </a:r>
            <a:r>
              <a:rPr lang="en-US" altLang="zh-CN" dirty="0"/>
              <a:t>T-SQL </a:t>
            </a:r>
            <a:r>
              <a:rPr lang="zh-CN" altLang="en-US" dirty="0"/>
              <a:t>语句插入数据</a:t>
            </a:r>
            <a:endParaRPr lang="zh-CN" altLang="en-US" dirty="0" smtClean="0"/>
          </a:p>
        </p:txBody>
      </p:sp>
      <p:sp>
        <p:nvSpPr>
          <p:cNvPr id="45060" name="Rectangle 3"/>
          <p:cNvSpPr>
            <a:spLocks noGrp="1" noChangeArrowheads="1"/>
          </p:cNvSpPr>
          <p:nvPr>
            <p:ph idx="1"/>
          </p:nvPr>
        </p:nvSpPr>
        <p:spPr>
          <a:xfrm>
            <a:off x="395536" y="980728"/>
            <a:ext cx="8229600" cy="5328592"/>
          </a:xfrm>
          <a:noFill/>
        </p:spPr>
        <p:txBody>
          <a:bodyPr/>
          <a:lstStyle/>
          <a:p>
            <a:pPr marL="457200" lvl="1" indent="0" eaLnBrk="1" hangingPunct="1">
              <a:buNone/>
            </a:pPr>
            <a:r>
              <a:rPr lang="zh-CN" altLang="en-US" sz="1800" b="1" dirty="0">
                <a:latin typeface="仿宋" panose="02010609060101010101" pitchFamily="49" charset="-122"/>
                <a:ea typeface="仿宋" panose="02010609060101010101" pitchFamily="49" charset="-122"/>
                <a:cs typeface="+mn-cs"/>
              </a:rPr>
              <a:t>四、将学生信息表（</a:t>
            </a:r>
            <a:r>
              <a:rPr lang="en-US" altLang="zh-CN" sz="1800" b="1" dirty="0" err="1">
                <a:latin typeface="仿宋" panose="02010609060101010101" pitchFamily="49" charset="-122"/>
                <a:ea typeface="仿宋" panose="02010609060101010101" pitchFamily="49" charset="-122"/>
                <a:cs typeface="+mn-cs"/>
              </a:rPr>
              <a:t>xsxxb</a:t>
            </a:r>
            <a:r>
              <a:rPr lang="zh-CN" altLang="en-US" sz="1800" b="1" dirty="0">
                <a:latin typeface="仿宋" panose="02010609060101010101" pitchFamily="49" charset="-122"/>
                <a:ea typeface="仿宋" panose="02010609060101010101" pitchFamily="49" charset="-122"/>
                <a:cs typeface="+mn-cs"/>
              </a:rPr>
              <a:t>）中多行数据一次插入到新表 </a:t>
            </a:r>
            <a:r>
              <a:rPr lang="en-US" altLang="zh-CN" sz="1800" b="1" dirty="0" err="1">
                <a:latin typeface="仿宋" panose="02010609060101010101" pitchFamily="49" charset="-122"/>
                <a:ea typeface="仿宋" panose="02010609060101010101" pitchFamily="49" charset="-122"/>
                <a:cs typeface="+mn-cs"/>
              </a:rPr>
              <a:t>tongxun</a:t>
            </a:r>
            <a:r>
              <a:rPr lang="en-US" altLang="zh-CN" sz="1800" b="1" dirty="0">
                <a:latin typeface="仿宋" panose="02010609060101010101" pitchFamily="49" charset="-122"/>
                <a:ea typeface="仿宋" panose="02010609060101010101" pitchFamily="49" charset="-122"/>
                <a:cs typeface="+mn-cs"/>
              </a:rPr>
              <a:t> </a:t>
            </a:r>
            <a:r>
              <a:rPr lang="zh-CN" altLang="en-US" sz="1800" b="1" dirty="0">
                <a:latin typeface="仿宋" panose="02010609060101010101" pitchFamily="49" charset="-122"/>
                <a:ea typeface="仿宋" panose="02010609060101010101" pitchFamily="49" charset="-122"/>
                <a:cs typeface="+mn-cs"/>
              </a:rPr>
              <a:t>中（使</a:t>
            </a:r>
          </a:p>
          <a:p>
            <a:pPr marL="457200" lvl="1" indent="0" eaLnBrk="1" hangingPunct="1">
              <a:buNone/>
            </a:pPr>
            <a:r>
              <a:rPr lang="zh-CN" altLang="en-US" sz="1800" b="1" dirty="0">
                <a:latin typeface="仿宋" panose="02010609060101010101" pitchFamily="49" charset="-122"/>
                <a:ea typeface="仿宋" panose="02010609060101010101" pitchFamily="49" charset="-122"/>
                <a:cs typeface="+mn-cs"/>
              </a:rPr>
              <a:t>用 </a:t>
            </a:r>
            <a:r>
              <a:rPr lang="en-US" altLang="zh-CN" sz="1800" b="1" dirty="0">
                <a:latin typeface="仿宋" panose="02010609060101010101" pitchFamily="49" charset="-122"/>
                <a:ea typeface="仿宋" panose="02010609060101010101" pitchFamily="49" charset="-122"/>
                <a:cs typeface="+mn-cs"/>
              </a:rPr>
              <a:t>SELECT…INTO </a:t>
            </a:r>
            <a:r>
              <a:rPr lang="zh-CN" altLang="en-US" sz="1800" b="1" dirty="0">
                <a:latin typeface="仿宋" panose="02010609060101010101" pitchFamily="49" charset="-122"/>
                <a:ea typeface="仿宋" panose="02010609060101010101" pitchFamily="49" charset="-122"/>
                <a:cs typeface="+mn-cs"/>
              </a:rPr>
              <a:t>语句将现有表中的数据添加到新表</a:t>
            </a:r>
            <a:r>
              <a:rPr lang="zh-CN" altLang="en-US" sz="1800" b="1" dirty="0" smtClean="0">
                <a:latin typeface="仿宋" panose="02010609060101010101" pitchFamily="49" charset="-122"/>
                <a:ea typeface="仿宋" panose="02010609060101010101" pitchFamily="49" charset="-122"/>
                <a:cs typeface="+mn-cs"/>
              </a:rPr>
              <a:t>）</a:t>
            </a:r>
            <a:endParaRPr lang="en-US" altLang="zh-CN" sz="1800" b="1" dirty="0" smtClean="0">
              <a:latin typeface="仿宋" panose="02010609060101010101" pitchFamily="49" charset="-122"/>
              <a:ea typeface="仿宋" panose="02010609060101010101" pitchFamily="49" charset="-122"/>
              <a:cs typeface="+mn-cs"/>
            </a:endParaRPr>
          </a:p>
          <a:p>
            <a:pPr marL="457200" lvl="1" indent="0" eaLnBrk="1" hangingPunct="1">
              <a:buNone/>
            </a:pPr>
            <a:r>
              <a:rPr lang="zh-CN" altLang="en-US" sz="1800" b="1" dirty="0" smtClean="0">
                <a:latin typeface="仿宋" panose="02010609060101010101" pitchFamily="49" charset="-122"/>
                <a:ea typeface="仿宋" panose="02010609060101010101" pitchFamily="49" charset="-122"/>
                <a:cs typeface="+mn-cs"/>
              </a:rPr>
              <a:t>（</a:t>
            </a:r>
            <a:r>
              <a:rPr lang="en-US" altLang="zh-CN" sz="1800" b="1" dirty="0" smtClean="0">
                <a:latin typeface="仿宋" panose="02010609060101010101" pitchFamily="49" charset="-122"/>
                <a:ea typeface="仿宋" panose="02010609060101010101" pitchFamily="49" charset="-122"/>
                <a:cs typeface="+mn-cs"/>
              </a:rPr>
              <a:t>1</a:t>
            </a:r>
            <a:r>
              <a:rPr lang="zh-CN" altLang="en-US" sz="1800" b="1" dirty="0" smtClean="0">
                <a:latin typeface="仿宋" panose="02010609060101010101" pitchFamily="49" charset="-122"/>
                <a:ea typeface="仿宋" panose="02010609060101010101" pitchFamily="49" charset="-122"/>
                <a:cs typeface="+mn-cs"/>
              </a:rPr>
              <a:t>）单击工具栏中的“新建查询（</a:t>
            </a:r>
            <a:r>
              <a:rPr lang="en-US" altLang="zh-CN" sz="1800" b="1" dirty="0" smtClean="0">
                <a:latin typeface="仿宋" panose="02010609060101010101" pitchFamily="49" charset="-122"/>
                <a:ea typeface="仿宋" panose="02010609060101010101" pitchFamily="49" charset="-122"/>
                <a:cs typeface="+mn-cs"/>
              </a:rPr>
              <a:t>N</a:t>
            </a:r>
            <a:r>
              <a:rPr lang="zh-CN" altLang="en-US" sz="1800" b="1" dirty="0" smtClean="0">
                <a:latin typeface="仿宋" panose="02010609060101010101" pitchFamily="49" charset="-122"/>
                <a:ea typeface="仿宋" panose="02010609060101010101" pitchFamily="49" charset="-122"/>
                <a:cs typeface="+mn-cs"/>
              </a:rPr>
              <a:t>）”按钮，在查询编辑器中输入如下代码：</a:t>
            </a:r>
            <a:endParaRPr lang="en-US" altLang="zh-CN" sz="1800" b="1" dirty="0" smtClean="0">
              <a:latin typeface="仿宋" panose="02010609060101010101" pitchFamily="49" charset="-122"/>
              <a:ea typeface="仿宋" panose="02010609060101010101" pitchFamily="49" charset="-122"/>
              <a:cs typeface="+mn-cs"/>
            </a:endParaRPr>
          </a:p>
          <a:p>
            <a:pPr marL="457200" lvl="1" indent="0" eaLnBrk="1" hangingPunct="1">
              <a:buNone/>
            </a:pPr>
            <a:endParaRPr lang="en-US" altLang="zh-CN" sz="1800" b="1" dirty="0">
              <a:latin typeface="仿宋" panose="02010609060101010101" pitchFamily="49" charset="-122"/>
              <a:ea typeface="仿宋" panose="02010609060101010101" pitchFamily="49" charset="-122"/>
              <a:cs typeface="+mn-cs"/>
            </a:endParaRPr>
          </a:p>
          <a:p>
            <a:pPr marL="457200" lvl="1" indent="0" eaLnBrk="1" hangingPunct="1">
              <a:buNone/>
            </a:pPr>
            <a:endParaRPr lang="en-US" altLang="zh-CN" sz="1800" b="1" dirty="0" smtClean="0">
              <a:latin typeface="仿宋" panose="02010609060101010101" pitchFamily="49" charset="-122"/>
              <a:ea typeface="仿宋" panose="02010609060101010101" pitchFamily="49" charset="-122"/>
              <a:cs typeface="+mn-cs"/>
            </a:endParaRPr>
          </a:p>
          <a:p>
            <a:pPr marL="457200" lvl="1" indent="0" eaLnBrk="1" hangingPunct="1">
              <a:buNone/>
            </a:pPr>
            <a:endParaRPr lang="en-US" altLang="zh-CN" sz="1800" b="1" dirty="0">
              <a:latin typeface="仿宋" panose="02010609060101010101" pitchFamily="49" charset="-122"/>
              <a:ea typeface="仿宋" panose="02010609060101010101" pitchFamily="49" charset="-122"/>
              <a:cs typeface="+mn-cs"/>
            </a:endParaRPr>
          </a:p>
          <a:p>
            <a:pPr marL="457200" lvl="1" indent="0" eaLnBrk="1" hangingPunct="1">
              <a:buNone/>
            </a:pPr>
            <a:endParaRPr lang="en-US" altLang="zh-CN" sz="1800" b="1" dirty="0" smtClean="0">
              <a:latin typeface="仿宋" panose="02010609060101010101" pitchFamily="49" charset="-122"/>
              <a:ea typeface="仿宋" panose="02010609060101010101" pitchFamily="49" charset="-122"/>
              <a:cs typeface="+mn-cs"/>
            </a:endParaRPr>
          </a:p>
          <a:p>
            <a:pPr marL="457200" lvl="1" indent="0" eaLnBrk="1" hangingPunct="1">
              <a:buNone/>
            </a:pPr>
            <a:r>
              <a:rPr lang="zh-CN" altLang="en-US" sz="1800" b="1" dirty="0" smtClean="0">
                <a:latin typeface="仿宋" panose="02010609060101010101" pitchFamily="49" charset="-122"/>
                <a:ea typeface="仿宋" panose="02010609060101010101" pitchFamily="49" charset="-122"/>
                <a:cs typeface="+mn-cs"/>
              </a:rPr>
              <a:t>（</a:t>
            </a:r>
            <a:r>
              <a:rPr lang="en-US" altLang="zh-CN" sz="1800" b="1" dirty="0">
                <a:latin typeface="仿宋" panose="02010609060101010101" pitchFamily="49" charset="-122"/>
                <a:ea typeface="仿宋" panose="02010609060101010101" pitchFamily="49" charset="-122"/>
                <a:cs typeface="+mn-cs"/>
              </a:rPr>
              <a:t>2</a:t>
            </a:r>
            <a:r>
              <a:rPr lang="zh-CN" altLang="en-US" sz="1800" b="1" dirty="0">
                <a:latin typeface="仿宋" panose="02010609060101010101" pitchFamily="49" charset="-122"/>
                <a:ea typeface="仿宋" panose="02010609060101010101" pitchFamily="49" charset="-122"/>
                <a:cs typeface="+mn-cs"/>
              </a:rPr>
              <a:t>）单击工具栏的 按钮或者按 </a:t>
            </a:r>
            <a:r>
              <a:rPr lang="en-US" altLang="zh-CN" sz="1800" b="1" dirty="0">
                <a:latin typeface="仿宋" panose="02010609060101010101" pitchFamily="49" charset="-122"/>
                <a:ea typeface="仿宋" panose="02010609060101010101" pitchFamily="49" charset="-122"/>
                <a:cs typeface="+mn-cs"/>
              </a:rPr>
              <a:t>F5</a:t>
            </a:r>
            <a:r>
              <a:rPr lang="zh-CN" altLang="en-US" sz="1800" b="1" dirty="0">
                <a:latin typeface="仿宋" panose="02010609060101010101" pitchFamily="49" charset="-122"/>
                <a:ea typeface="仿宋" panose="02010609060101010101" pitchFamily="49" charset="-122"/>
                <a:cs typeface="+mn-cs"/>
              </a:rPr>
              <a:t>键。</a:t>
            </a:r>
          </a:p>
          <a:p>
            <a:pPr marL="457200" lvl="1" indent="0" eaLnBrk="1" hangingPunct="1">
              <a:buNone/>
            </a:pPr>
            <a:r>
              <a:rPr lang="zh-CN" altLang="en-US" sz="1800" b="1" dirty="0">
                <a:latin typeface="仿宋" panose="02010609060101010101" pitchFamily="49" charset="-122"/>
                <a:ea typeface="仿宋" panose="02010609060101010101" pitchFamily="49" charset="-122"/>
                <a:cs typeface="+mn-cs"/>
              </a:rPr>
              <a:t>（</a:t>
            </a:r>
            <a:r>
              <a:rPr lang="en-US" altLang="zh-CN" sz="1800" b="1" dirty="0">
                <a:latin typeface="仿宋" panose="02010609060101010101" pitchFamily="49" charset="-122"/>
                <a:ea typeface="仿宋" panose="02010609060101010101" pitchFamily="49" charset="-122"/>
                <a:cs typeface="+mn-cs"/>
              </a:rPr>
              <a:t>3</a:t>
            </a:r>
            <a:r>
              <a:rPr lang="zh-CN" altLang="en-US" sz="1800" b="1" dirty="0">
                <a:latin typeface="仿宋" panose="02010609060101010101" pitchFamily="49" charset="-122"/>
                <a:ea typeface="仿宋" panose="02010609060101010101" pitchFamily="49" charset="-122"/>
                <a:cs typeface="+mn-cs"/>
              </a:rPr>
              <a:t>）查看执行结果，创建了 </a:t>
            </a:r>
            <a:r>
              <a:rPr lang="en-US" altLang="zh-CN" sz="1800" b="1" dirty="0" err="1">
                <a:latin typeface="仿宋" panose="02010609060101010101" pitchFamily="49" charset="-122"/>
                <a:ea typeface="仿宋" panose="02010609060101010101" pitchFamily="49" charset="-122"/>
                <a:cs typeface="+mn-cs"/>
              </a:rPr>
              <a:t>tongxun</a:t>
            </a:r>
            <a:r>
              <a:rPr lang="en-US" altLang="zh-CN" sz="1800" b="1" dirty="0">
                <a:latin typeface="仿宋" panose="02010609060101010101" pitchFamily="49" charset="-122"/>
                <a:ea typeface="仿宋" panose="02010609060101010101" pitchFamily="49" charset="-122"/>
                <a:cs typeface="+mn-cs"/>
              </a:rPr>
              <a:t> </a:t>
            </a:r>
            <a:r>
              <a:rPr lang="zh-CN" altLang="en-US" sz="1800" b="1" dirty="0">
                <a:latin typeface="仿宋" panose="02010609060101010101" pitchFamily="49" charset="-122"/>
                <a:ea typeface="仿宋" panose="02010609060101010101" pitchFamily="49" charset="-122"/>
                <a:cs typeface="+mn-cs"/>
              </a:rPr>
              <a:t>表，把 </a:t>
            </a:r>
            <a:r>
              <a:rPr lang="en-US" altLang="zh-CN" sz="1800" b="1" dirty="0" err="1">
                <a:latin typeface="仿宋" panose="02010609060101010101" pitchFamily="49" charset="-122"/>
                <a:ea typeface="仿宋" panose="02010609060101010101" pitchFamily="49" charset="-122"/>
                <a:cs typeface="+mn-cs"/>
              </a:rPr>
              <a:t>xsxxb</a:t>
            </a:r>
            <a:r>
              <a:rPr lang="en-US" altLang="zh-CN" sz="1800" b="1" dirty="0">
                <a:latin typeface="仿宋" panose="02010609060101010101" pitchFamily="49" charset="-122"/>
                <a:ea typeface="仿宋" panose="02010609060101010101" pitchFamily="49" charset="-122"/>
                <a:cs typeface="+mn-cs"/>
              </a:rPr>
              <a:t> </a:t>
            </a:r>
            <a:r>
              <a:rPr lang="zh-CN" altLang="en-US" sz="1800" b="1" dirty="0">
                <a:latin typeface="仿宋" panose="02010609060101010101" pitchFamily="49" charset="-122"/>
                <a:ea typeface="仿宋" panose="02010609060101010101" pitchFamily="49" charset="-122"/>
                <a:cs typeface="+mn-cs"/>
              </a:rPr>
              <a:t>表中的 </a:t>
            </a:r>
            <a:r>
              <a:rPr lang="en-US" altLang="zh-CN" sz="1800" b="1" dirty="0" err="1" smtClean="0">
                <a:latin typeface="仿宋" panose="02010609060101010101" pitchFamily="49" charset="-122"/>
                <a:ea typeface="仿宋" panose="02010609060101010101" pitchFamily="49" charset="-122"/>
                <a:cs typeface="+mn-cs"/>
              </a:rPr>
              <a:t>xm,xb</a:t>
            </a:r>
            <a:r>
              <a:rPr lang="zh-CN" altLang="en-US" sz="1800" b="1" dirty="0" smtClean="0">
                <a:latin typeface="仿宋" panose="02010609060101010101" pitchFamily="49" charset="-122"/>
                <a:ea typeface="仿宋" panose="02010609060101010101" pitchFamily="49" charset="-122"/>
                <a:cs typeface="+mn-cs"/>
              </a:rPr>
              <a:t>，</a:t>
            </a:r>
            <a:r>
              <a:rPr lang="en-US" altLang="zh-CN" sz="1800" b="1" dirty="0" err="1" smtClean="0">
                <a:latin typeface="仿宋" panose="02010609060101010101" pitchFamily="49" charset="-122"/>
                <a:ea typeface="仿宋" panose="02010609060101010101" pitchFamily="49" charset="-122"/>
                <a:cs typeface="+mn-cs"/>
              </a:rPr>
              <a:t>jtdz,yx</a:t>
            </a:r>
            <a:r>
              <a:rPr lang="en-US" altLang="zh-CN" sz="1800" b="1" dirty="0" smtClean="0">
                <a:latin typeface="仿宋" panose="02010609060101010101" pitchFamily="49" charset="-122"/>
                <a:ea typeface="仿宋" panose="02010609060101010101" pitchFamily="49" charset="-122"/>
                <a:cs typeface="+mn-cs"/>
              </a:rPr>
              <a:t> </a:t>
            </a:r>
            <a:r>
              <a:rPr lang="zh-CN" altLang="en-US" sz="1800" b="1" dirty="0" smtClean="0">
                <a:latin typeface="仿宋" panose="02010609060101010101" pitchFamily="49" charset="-122"/>
                <a:ea typeface="仿宋" panose="02010609060101010101" pitchFamily="49" charset="-122"/>
                <a:cs typeface="+mn-cs"/>
              </a:rPr>
              <a:t>作为</a:t>
            </a:r>
            <a:r>
              <a:rPr lang="en-US" altLang="zh-CN" sz="1800" b="1" dirty="0" err="1" smtClean="0">
                <a:latin typeface="仿宋" panose="02010609060101010101" pitchFamily="49" charset="-122"/>
                <a:ea typeface="仿宋" panose="02010609060101010101" pitchFamily="49" charset="-122"/>
                <a:cs typeface="+mn-cs"/>
              </a:rPr>
              <a:t>tongxun</a:t>
            </a:r>
            <a:r>
              <a:rPr lang="zh-CN" altLang="en-US" sz="1800" b="1" dirty="0">
                <a:latin typeface="仿宋" panose="02010609060101010101" pitchFamily="49" charset="-122"/>
                <a:ea typeface="仿宋" panose="02010609060101010101" pitchFamily="49" charset="-122"/>
                <a:cs typeface="+mn-cs"/>
              </a:rPr>
              <a:t>的新列，并把查询到的</a:t>
            </a:r>
            <a:r>
              <a:rPr lang="en-US" altLang="zh-CN" sz="1800" b="1" dirty="0">
                <a:latin typeface="仿宋" panose="02010609060101010101" pitchFamily="49" charset="-122"/>
                <a:ea typeface="仿宋" panose="02010609060101010101" pitchFamily="49" charset="-122"/>
                <a:cs typeface="+mn-cs"/>
              </a:rPr>
              <a:t>8 </a:t>
            </a:r>
            <a:r>
              <a:rPr lang="zh-CN" altLang="en-US" sz="1800" b="1" dirty="0">
                <a:latin typeface="仿宋" panose="02010609060101010101" pitchFamily="49" charset="-122"/>
                <a:ea typeface="仿宋" panose="02010609060101010101" pitchFamily="49" charset="-122"/>
                <a:cs typeface="+mn-cs"/>
              </a:rPr>
              <a:t>行数据全部添加到新表中。</a:t>
            </a:r>
            <a:endParaRPr lang="en-US" altLang="zh-CN" sz="1800" b="1" dirty="0" smtClean="0">
              <a:latin typeface="仿宋" panose="02010609060101010101" pitchFamily="49" charset="-122"/>
              <a:ea typeface="仿宋" panose="02010609060101010101" pitchFamily="49" charset="-122"/>
              <a:cs typeface="+mn-cs"/>
            </a:endParaRPr>
          </a:p>
        </p:txBody>
      </p:sp>
      <p:pic>
        <p:nvPicPr>
          <p:cNvPr id="5" name="图片 4"/>
          <p:cNvPicPr>
            <a:picLocks noChangeAspect="1"/>
          </p:cNvPicPr>
          <p:nvPr/>
        </p:nvPicPr>
        <p:blipFill>
          <a:blip r:embed="rId2"/>
          <a:stretch>
            <a:fillRect/>
          </a:stretch>
        </p:blipFill>
        <p:spPr>
          <a:xfrm>
            <a:off x="6876256" y="5445224"/>
            <a:ext cx="1316638" cy="684251"/>
          </a:xfrm>
          <a:prstGeom prst="rect">
            <a:avLst/>
          </a:prstGeom>
        </p:spPr>
      </p:pic>
      <p:pic>
        <p:nvPicPr>
          <p:cNvPr id="2" name="图片 1"/>
          <p:cNvPicPr>
            <a:picLocks noChangeAspect="1"/>
          </p:cNvPicPr>
          <p:nvPr/>
        </p:nvPicPr>
        <p:blipFill>
          <a:blip r:embed="rId3"/>
          <a:stretch>
            <a:fillRect/>
          </a:stretch>
        </p:blipFill>
        <p:spPr>
          <a:xfrm>
            <a:off x="2267744" y="2348880"/>
            <a:ext cx="5050807" cy="1162723"/>
          </a:xfrm>
          <a:prstGeom prst="rect">
            <a:avLst/>
          </a:prstGeom>
        </p:spPr>
      </p:pic>
    </p:spTree>
    <p:extLst>
      <p:ext uri="{BB962C8B-B14F-4D97-AF65-F5344CB8AC3E}">
        <p14:creationId xmlns:p14="http://schemas.microsoft.com/office/powerpoint/2010/main" val="166146951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9" name="Rectangle 2"/>
          <p:cNvSpPr>
            <a:spLocks noGrp="1" noChangeArrowheads="1"/>
          </p:cNvSpPr>
          <p:nvPr>
            <p:ph type="title"/>
          </p:nvPr>
        </p:nvSpPr>
        <p:spPr>
          <a:xfrm>
            <a:off x="539552" y="188640"/>
            <a:ext cx="7391400" cy="563563"/>
          </a:xfrm>
        </p:spPr>
        <p:txBody>
          <a:bodyPr/>
          <a:lstStyle/>
          <a:p>
            <a:pPr eaLnBrk="1" hangingPunct="1"/>
            <a:r>
              <a:rPr lang="zh-CN" altLang="en-US" dirty="0"/>
              <a:t>学习任务二     使用 </a:t>
            </a:r>
            <a:r>
              <a:rPr lang="en-US" altLang="zh-CN" dirty="0"/>
              <a:t>T-SQL </a:t>
            </a:r>
            <a:r>
              <a:rPr lang="zh-CN" altLang="en-US" dirty="0"/>
              <a:t>语句插入数据</a:t>
            </a:r>
            <a:endParaRPr lang="zh-CN" altLang="en-US" dirty="0" smtClean="0"/>
          </a:p>
        </p:txBody>
      </p:sp>
      <p:sp>
        <p:nvSpPr>
          <p:cNvPr id="45060" name="Rectangle 3"/>
          <p:cNvSpPr>
            <a:spLocks noGrp="1" noChangeArrowheads="1"/>
          </p:cNvSpPr>
          <p:nvPr>
            <p:ph idx="1"/>
          </p:nvPr>
        </p:nvSpPr>
        <p:spPr>
          <a:xfrm>
            <a:off x="395536" y="980728"/>
            <a:ext cx="8229600" cy="5328592"/>
          </a:xfrm>
          <a:noFill/>
        </p:spPr>
        <p:txBody>
          <a:bodyPr/>
          <a:lstStyle/>
          <a:p>
            <a:pPr marL="457200" lvl="1" indent="0" eaLnBrk="1" hangingPunct="1">
              <a:buNone/>
            </a:pPr>
            <a:r>
              <a:rPr lang="zh-CN" altLang="en-US" sz="1800" b="1" dirty="0">
                <a:latin typeface="仿宋" panose="02010609060101010101" pitchFamily="49" charset="-122"/>
                <a:ea typeface="仿宋" panose="02010609060101010101" pitchFamily="49" charset="-122"/>
                <a:cs typeface="+mn-cs"/>
              </a:rPr>
              <a:t>五、从学生信息表（</a:t>
            </a:r>
            <a:r>
              <a:rPr lang="en-US" altLang="zh-CN" sz="1800" b="1" dirty="0" err="1">
                <a:latin typeface="仿宋" panose="02010609060101010101" pitchFamily="49" charset="-122"/>
                <a:ea typeface="仿宋" panose="02010609060101010101" pitchFamily="49" charset="-122"/>
                <a:cs typeface="+mn-cs"/>
              </a:rPr>
              <a:t>xsxxb</a:t>
            </a:r>
            <a:r>
              <a:rPr lang="zh-CN" altLang="en-US" sz="1800" b="1" dirty="0">
                <a:latin typeface="仿宋" panose="02010609060101010101" pitchFamily="49" charset="-122"/>
                <a:ea typeface="仿宋" panose="02010609060101010101" pitchFamily="49" charset="-122"/>
                <a:cs typeface="+mn-cs"/>
              </a:rPr>
              <a:t>）中提取相关的数据插入到 </a:t>
            </a:r>
            <a:r>
              <a:rPr lang="en-US" altLang="zh-CN" sz="1800" b="1" dirty="0" err="1">
                <a:latin typeface="仿宋" panose="02010609060101010101" pitchFamily="49" charset="-122"/>
                <a:ea typeface="仿宋" panose="02010609060101010101" pitchFamily="49" charset="-122"/>
                <a:cs typeface="+mn-cs"/>
              </a:rPr>
              <a:t>tongxunlu</a:t>
            </a:r>
            <a:r>
              <a:rPr lang="en-US" altLang="zh-CN" sz="1800" b="1" dirty="0">
                <a:latin typeface="仿宋" panose="02010609060101010101" pitchFamily="49" charset="-122"/>
                <a:ea typeface="仿宋" panose="02010609060101010101" pitchFamily="49" charset="-122"/>
                <a:cs typeface="+mn-cs"/>
              </a:rPr>
              <a:t> </a:t>
            </a:r>
            <a:r>
              <a:rPr lang="zh-CN" altLang="en-US" sz="1800" b="1" dirty="0">
                <a:latin typeface="仿宋" panose="02010609060101010101" pitchFamily="49" charset="-122"/>
                <a:ea typeface="仿宋" panose="02010609060101010101" pitchFamily="49" charset="-122"/>
                <a:cs typeface="+mn-cs"/>
              </a:rPr>
              <a:t>表中，</a:t>
            </a:r>
          </a:p>
          <a:p>
            <a:pPr marL="457200" lvl="1" indent="0" eaLnBrk="1" hangingPunct="1">
              <a:buNone/>
            </a:pPr>
            <a:r>
              <a:rPr lang="zh-CN" altLang="en-US" sz="1800" b="1" dirty="0">
                <a:latin typeface="仿宋" panose="02010609060101010101" pitchFamily="49" charset="-122"/>
                <a:ea typeface="仿宋" panose="02010609060101010101" pitchFamily="49" charset="-122"/>
                <a:cs typeface="+mn-cs"/>
              </a:rPr>
              <a:t>同时生成标识列 </a:t>
            </a:r>
            <a:r>
              <a:rPr lang="en-US" altLang="zh-CN" sz="1800" b="1" dirty="0">
                <a:latin typeface="仿宋" panose="02010609060101010101" pitchFamily="49" charset="-122"/>
                <a:ea typeface="仿宋" panose="02010609060101010101" pitchFamily="49" charset="-122"/>
                <a:cs typeface="+mn-cs"/>
              </a:rPr>
              <a:t>id</a:t>
            </a:r>
            <a:r>
              <a:rPr lang="zh-CN" altLang="en-US" sz="1800" b="1" dirty="0">
                <a:latin typeface="仿宋" panose="02010609060101010101" pitchFamily="49" charset="-122"/>
                <a:ea typeface="仿宋" panose="02010609060101010101" pitchFamily="49" charset="-122"/>
                <a:cs typeface="+mn-cs"/>
              </a:rPr>
              <a:t>，增量和种子都</a:t>
            </a:r>
            <a:r>
              <a:rPr lang="zh-CN" altLang="en-US" sz="1800" b="1" dirty="0" smtClean="0">
                <a:latin typeface="仿宋" panose="02010609060101010101" pitchFamily="49" charset="-122"/>
                <a:ea typeface="仿宋" panose="02010609060101010101" pitchFamily="49" charset="-122"/>
                <a:cs typeface="+mn-cs"/>
              </a:rPr>
              <a:t>为</a:t>
            </a:r>
            <a:r>
              <a:rPr lang="en-US" altLang="zh-CN" sz="1800" b="1" dirty="0" smtClean="0">
                <a:latin typeface="仿宋" panose="02010609060101010101" pitchFamily="49" charset="-122"/>
                <a:ea typeface="仿宋" panose="02010609060101010101" pitchFamily="49" charset="-122"/>
                <a:cs typeface="+mn-cs"/>
              </a:rPr>
              <a:t>1</a:t>
            </a:r>
          </a:p>
          <a:p>
            <a:pPr marL="457200" lvl="1" indent="0" eaLnBrk="1" hangingPunct="1">
              <a:buNone/>
            </a:pPr>
            <a:r>
              <a:rPr lang="zh-CN" altLang="en-US" sz="1800" b="1" dirty="0">
                <a:latin typeface="仿宋" panose="02010609060101010101" pitchFamily="49" charset="-122"/>
                <a:ea typeface="仿宋" panose="02010609060101010101" pitchFamily="49" charset="-122"/>
                <a:cs typeface="+mn-cs"/>
              </a:rPr>
              <a:t>（</a:t>
            </a:r>
            <a:r>
              <a:rPr lang="en-US" altLang="zh-CN" sz="1800" b="1" dirty="0">
                <a:latin typeface="仿宋" panose="02010609060101010101" pitchFamily="49" charset="-122"/>
                <a:ea typeface="仿宋" panose="02010609060101010101" pitchFamily="49" charset="-122"/>
                <a:cs typeface="+mn-cs"/>
              </a:rPr>
              <a:t>1</a:t>
            </a:r>
            <a:r>
              <a:rPr lang="zh-CN" altLang="en-US" sz="1800" b="1" dirty="0">
                <a:latin typeface="仿宋" panose="02010609060101010101" pitchFamily="49" charset="-122"/>
                <a:ea typeface="仿宋" panose="02010609060101010101" pitchFamily="49" charset="-122"/>
                <a:cs typeface="+mn-cs"/>
              </a:rPr>
              <a:t>）单击工具栏中的“新建查询（</a:t>
            </a:r>
            <a:r>
              <a:rPr lang="en-US" altLang="zh-CN" sz="1800" b="1" dirty="0">
                <a:latin typeface="仿宋" panose="02010609060101010101" pitchFamily="49" charset="-122"/>
                <a:ea typeface="仿宋" panose="02010609060101010101" pitchFamily="49" charset="-122"/>
                <a:cs typeface="+mn-cs"/>
              </a:rPr>
              <a:t>N</a:t>
            </a:r>
            <a:r>
              <a:rPr lang="zh-CN" altLang="en-US" sz="1800" b="1" dirty="0">
                <a:latin typeface="仿宋" panose="02010609060101010101" pitchFamily="49" charset="-122"/>
                <a:ea typeface="仿宋" panose="02010609060101010101" pitchFamily="49" charset="-122"/>
                <a:cs typeface="+mn-cs"/>
              </a:rPr>
              <a:t>）”按钮，在查询编辑器中输入如下代码</a:t>
            </a:r>
            <a:r>
              <a:rPr lang="zh-CN" altLang="en-US" sz="1800" b="1" dirty="0" smtClean="0">
                <a:latin typeface="仿宋" panose="02010609060101010101" pitchFamily="49" charset="-122"/>
                <a:ea typeface="仿宋" panose="02010609060101010101" pitchFamily="49" charset="-122"/>
                <a:cs typeface="+mn-cs"/>
              </a:rPr>
              <a:t>：</a:t>
            </a:r>
            <a:endParaRPr lang="en-US" altLang="zh-CN" sz="1800" b="1" dirty="0" smtClean="0">
              <a:latin typeface="仿宋" panose="02010609060101010101" pitchFamily="49" charset="-122"/>
              <a:ea typeface="仿宋" panose="02010609060101010101" pitchFamily="49" charset="-122"/>
              <a:cs typeface="+mn-cs"/>
            </a:endParaRPr>
          </a:p>
          <a:p>
            <a:pPr marL="457200" lvl="1" indent="0" eaLnBrk="1" hangingPunct="1">
              <a:buNone/>
            </a:pPr>
            <a:endParaRPr lang="en-US" altLang="zh-CN" sz="1800" b="1" dirty="0">
              <a:latin typeface="仿宋" panose="02010609060101010101" pitchFamily="49" charset="-122"/>
              <a:ea typeface="仿宋" panose="02010609060101010101" pitchFamily="49" charset="-122"/>
              <a:cs typeface="+mn-cs"/>
            </a:endParaRPr>
          </a:p>
          <a:p>
            <a:pPr marL="457200" lvl="1" indent="0" eaLnBrk="1" hangingPunct="1">
              <a:buNone/>
            </a:pPr>
            <a:endParaRPr lang="en-US" altLang="zh-CN" sz="1800" b="1" dirty="0" smtClean="0">
              <a:latin typeface="仿宋" panose="02010609060101010101" pitchFamily="49" charset="-122"/>
              <a:ea typeface="仿宋" panose="02010609060101010101" pitchFamily="49" charset="-122"/>
              <a:cs typeface="+mn-cs"/>
            </a:endParaRPr>
          </a:p>
          <a:p>
            <a:pPr marL="457200" lvl="1" indent="0" eaLnBrk="1" hangingPunct="1">
              <a:buNone/>
            </a:pPr>
            <a:endParaRPr lang="en-US" altLang="zh-CN" sz="1800" b="1" dirty="0">
              <a:latin typeface="仿宋" panose="02010609060101010101" pitchFamily="49" charset="-122"/>
              <a:ea typeface="仿宋" panose="02010609060101010101" pitchFamily="49" charset="-122"/>
              <a:cs typeface="+mn-cs"/>
            </a:endParaRPr>
          </a:p>
          <a:p>
            <a:pPr marL="457200" lvl="1" indent="0" eaLnBrk="1" hangingPunct="1">
              <a:buNone/>
            </a:pPr>
            <a:endParaRPr lang="en-US" altLang="zh-CN" sz="1800" b="1" dirty="0" smtClean="0">
              <a:latin typeface="仿宋" panose="02010609060101010101" pitchFamily="49" charset="-122"/>
              <a:ea typeface="仿宋" panose="02010609060101010101" pitchFamily="49" charset="-122"/>
              <a:cs typeface="+mn-cs"/>
            </a:endParaRPr>
          </a:p>
          <a:p>
            <a:pPr marL="457200" lvl="1" indent="0" eaLnBrk="1" hangingPunct="1">
              <a:buNone/>
            </a:pPr>
            <a:r>
              <a:rPr lang="zh-CN" altLang="en-US" sz="1800" b="1" dirty="0">
                <a:latin typeface="仿宋" panose="02010609060101010101" pitchFamily="49" charset="-122"/>
                <a:ea typeface="仿宋" panose="02010609060101010101" pitchFamily="49" charset="-122"/>
                <a:cs typeface="+mn-cs"/>
              </a:rPr>
              <a:t>（</a:t>
            </a:r>
            <a:r>
              <a:rPr lang="en-US" altLang="zh-CN" sz="1800" b="1" dirty="0">
                <a:latin typeface="仿宋" panose="02010609060101010101" pitchFamily="49" charset="-122"/>
                <a:ea typeface="仿宋" panose="02010609060101010101" pitchFamily="49" charset="-122"/>
                <a:cs typeface="+mn-cs"/>
              </a:rPr>
              <a:t>2</a:t>
            </a:r>
            <a:r>
              <a:rPr lang="zh-CN" altLang="en-US" sz="1800" b="1" dirty="0">
                <a:latin typeface="仿宋" panose="02010609060101010101" pitchFamily="49" charset="-122"/>
                <a:ea typeface="仿宋" panose="02010609060101010101" pitchFamily="49" charset="-122"/>
                <a:cs typeface="+mn-cs"/>
              </a:rPr>
              <a:t>）单击工具栏</a:t>
            </a:r>
            <a:r>
              <a:rPr lang="zh-CN" altLang="en-US" sz="1800" b="1" dirty="0" smtClean="0">
                <a:latin typeface="仿宋" panose="02010609060101010101" pitchFamily="49" charset="-122"/>
                <a:ea typeface="仿宋" panose="02010609060101010101" pitchFamily="49" charset="-122"/>
                <a:cs typeface="+mn-cs"/>
              </a:rPr>
              <a:t>的“执行”按钮</a:t>
            </a:r>
            <a:r>
              <a:rPr lang="zh-CN" altLang="en-US" sz="1800" b="1" dirty="0">
                <a:latin typeface="仿宋" panose="02010609060101010101" pitchFamily="49" charset="-122"/>
                <a:ea typeface="仿宋" panose="02010609060101010101" pitchFamily="49" charset="-122"/>
                <a:cs typeface="+mn-cs"/>
              </a:rPr>
              <a:t>或者按</a:t>
            </a:r>
            <a:r>
              <a:rPr lang="en-US" altLang="zh-CN" sz="1800" b="1" dirty="0">
                <a:latin typeface="仿宋" panose="02010609060101010101" pitchFamily="49" charset="-122"/>
                <a:ea typeface="仿宋" panose="02010609060101010101" pitchFamily="49" charset="-122"/>
                <a:cs typeface="+mn-cs"/>
              </a:rPr>
              <a:t>F5 </a:t>
            </a:r>
            <a:r>
              <a:rPr lang="zh-CN" altLang="en-US" sz="1800" b="1" dirty="0">
                <a:latin typeface="仿宋" panose="02010609060101010101" pitchFamily="49" charset="-122"/>
                <a:ea typeface="仿宋" panose="02010609060101010101" pitchFamily="49" charset="-122"/>
                <a:cs typeface="+mn-cs"/>
              </a:rPr>
              <a:t>键。</a:t>
            </a:r>
          </a:p>
          <a:p>
            <a:pPr marL="457200" lvl="1" indent="0" eaLnBrk="1" hangingPunct="1">
              <a:buNone/>
            </a:pPr>
            <a:r>
              <a:rPr lang="zh-CN" altLang="en-US" sz="1800" b="1" dirty="0">
                <a:latin typeface="仿宋" panose="02010609060101010101" pitchFamily="49" charset="-122"/>
                <a:ea typeface="仿宋" panose="02010609060101010101" pitchFamily="49" charset="-122"/>
                <a:cs typeface="+mn-cs"/>
              </a:rPr>
              <a:t>（</a:t>
            </a:r>
            <a:r>
              <a:rPr lang="en-US" altLang="zh-CN" sz="1800" b="1" dirty="0">
                <a:latin typeface="仿宋" panose="02010609060101010101" pitchFamily="49" charset="-122"/>
                <a:ea typeface="仿宋" panose="02010609060101010101" pitchFamily="49" charset="-122"/>
                <a:cs typeface="+mn-cs"/>
              </a:rPr>
              <a:t>3</a:t>
            </a:r>
            <a:r>
              <a:rPr lang="zh-CN" altLang="en-US" sz="1800" b="1" dirty="0">
                <a:latin typeface="仿宋" panose="02010609060101010101" pitchFamily="49" charset="-122"/>
                <a:ea typeface="仿宋" panose="02010609060101010101" pitchFamily="49" charset="-122"/>
                <a:cs typeface="+mn-cs"/>
              </a:rPr>
              <a:t>）查看执行结果，创建了 </a:t>
            </a:r>
            <a:r>
              <a:rPr lang="en-US" altLang="zh-CN" sz="1800" b="1" dirty="0" err="1">
                <a:latin typeface="仿宋" panose="02010609060101010101" pitchFamily="49" charset="-122"/>
                <a:ea typeface="仿宋" panose="02010609060101010101" pitchFamily="49" charset="-122"/>
                <a:cs typeface="+mn-cs"/>
              </a:rPr>
              <a:t>tongxunlu</a:t>
            </a:r>
            <a:r>
              <a:rPr lang="en-US" altLang="zh-CN" sz="1800" b="1" dirty="0">
                <a:latin typeface="仿宋" panose="02010609060101010101" pitchFamily="49" charset="-122"/>
                <a:ea typeface="仿宋" panose="02010609060101010101" pitchFamily="49" charset="-122"/>
                <a:cs typeface="+mn-cs"/>
              </a:rPr>
              <a:t> </a:t>
            </a:r>
            <a:r>
              <a:rPr lang="zh-CN" altLang="en-US" sz="1800" b="1" dirty="0">
                <a:latin typeface="仿宋" panose="02010609060101010101" pitchFamily="49" charset="-122"/>
                <a:ea typeface="仿宋" panose="02010609060101010101" pitchFamily="49" charset="-122"/>
                <a:cs typeface="+mn-cs"/>
              </a:rPr>
              <a:t>表，把 </a:t>
            </a:r>
            <a:r>
              <a:rPr lang="en-US" altLang="zh-CN" sz="1800" b="1" dirty="0" err="1">
                <a:latin typeface="仿宋" panose="02010609060101010101" pitchFamily="49" charset="-122"/>
                <a:ea typeface="仿宋" panose="02010609060101010101" pitchFamily="49" charset="-122"/>
                <a:cs typeface="+mn-cs"/>
              </a:rPr>
              <a:t>xsxxb</a:t>
            </a:r>
            <a:r>
              <a:rPr lang="en-US" altLang="zh-CN" sz="1800" b="1" dirty="0">
                <a:latin typeface="仿宋" panose="02010609060101010101" pitchFamily="49" charset="-122"/>
                <a:ea typeface="仿宋" panose="02010609060101010101" pitchFamily="49" charset="-122"/>
                <a:cs typeface="+mn-cs"/>
              </a:rPr>
              <a:t> </a:t>
            </a:r>
            <a:r>
              <a:rPr lang="zh-CN" altLang="en-US" sz="1800" b="1" dirty="0">
                <a:latin typeface="仿宋" panose="02010609060101010101" pitchFamily="49" charset="-122"/>
                <a:ea typeface="仿宋" panose="02010609060101010101" pitchFamily="49" charset="-122"/>
                <a:cs typeface="+mn-cs"/>
              </a:rPr>
              <a:t>表中的 </a:t>
            </a:r>
            <a:r>
              <a:rPr lang="en-US" altLang="zh-CN" sz="1800" b="1" dirty="0" err="1" smtClean="0">
                <a:latin typeface="仿宋" panose="02010609060101010101" pitchFamily="49" charset="-122"/>
                <a:ea typeface="仿宋" panose="02010609060101010101" pitchFamily="49" charset="-122"/>
                <a:cs typeface="+mn-cs"/>
              </a:rPr>
              <a:t>xm,xb</a:t>
            </a:r>
            <a:r>
              <a:rPr lang="zh-CN" altLang="en-US" sz="1800" b="1" dirty="0" smtClean="0">
                <a:latin typeface="仿宋" panose="02010609060101010101" pitchFamily="49" charset="-122"/>
                <a:ea typeface="仿宋" panose="02010609060101010101" pitchFamily="49" charset="-122"/>
                <a:cs typeface="+mn-cs"/>
              </a:rPr>
              <a:t>，</a:t>
            </a:r>
            <a:r>
              <a:rPr lang="en-US" altLang="zh-CN" sz="1800" b="1" dirty="0" err="1" smtClean="0">
                <a:latin typeface="仿宋" panose="02010609060101010101" pitchFamily="49" charset="-122"/>
                <a:ea typeface="仿宋" panose="02010609060101010101" pitchFamily="49" charset="-122"/>
                <a:cs typeface="+mn-cs"/>
              </a:rPr>
              <a:t>jtdz,yx</a:t>
            </a:r>
            <a:r>
              <a:rPr lang="en-US" altLang="zh-CN" sz="1800" b="1" dirty="0" smtClean="0">
                <a:latin typeface="仿宋" panose="02010609060101010101" pitchFamily="49" charset="-122"/>
                <a:ea typeface="仿宋" panose="02010609060101010101" pitchFamily="49" charset="-122"/>
                <a:cs typeface="+mn-cs"/>
              </a:rPr>
              <a:t> </a:t>
            </a:r>
            <a:r>
              <a:rPr lang="zh-CN" altLang="en-US" sz="1800" b="1" dirty="0" smtClean="0">
                <a:latin typeface="仿宋" panose="02010609060101010101" pitchFamily="49" charset="-122"/>
                <a:ea typeface="仿宋" panose="02010609060101010101" pitchFamily="49" charset="-122"/>
                <a:cs typeface="+mn-cs"/>
              </a:rPr>
              <a:t>作为</a:t>
            </a:r>
            <a:r>
              <a:rPr lang="en-US" altLang="zh-CN" sz="1800" b="1" dirty="0" err="1" smtClean="0">
                <a:latin typeface="仿宋" panose="02010609060101010101" pitchFamily="49" charset="-122"/>
                <a:ea typeface="仿宋" panose="02010609060101010101" pitchFamily="49" charset="-122"/>
                <a:cs typeface="+mn-cs"/>
              </a:rPr>
              <a:t>tongxunlu</a:t>
            </a:r>
            <a:r>
              <a:rPr lang="zh-CN" altLang="en-US" sz="1800" b="1" dirty="0">
                <a:latin typeface="仿宋" panose="02010609060101010101" pitchFamily="49" charset="-122"/>
                <a:ea typeface="仿宋" panose="02010609060101010101" pitchFamily="49" charset="-122"/>
                <a:cs typeface="+mn-cs"/>
              </a:rPr>
              <a:t>表的新列，并把查询到的数据全部添加到新表中，同时生成一个标识列</a:t>
            </a:r>
            <a:r>
              <a:rPr lang="en-US" altLang="zh-CN" sz="1800" b="1" dirty="0">
                <a:latin typeface="仿宋" panose="02010609060101010101" pitchFamily="49" charset="-122"/>
                <a:ea typeface="仿宋" panose="02010609060101010101" pitchFamily="49" charset="-122"/>
                <a:cs typeface="+mn-cs"/>
              </a:rPr>
              <a:t>id</a:t>
            </a:r>
            <a:r>
              <a:rPr lang="zh-CN" altLang="en-US" sz="1800" b="1" dirty="0">
                <a:latin typeface="仿宋" panose="02010609060101010101" pitchFamily="49" charset="-122"/>
                <a:ea typeface="仿宋" panose="02010609060101010101" pitchFamily="49" charset="-122"/>
                <a:cs typeface="+mn-cs"/>
              </a:rPr>
              <a:t>。</a:t>
            </a:r>
            <a:endParaRPr lang="en-US" altLang="zh-CN" sz="1800" b="1" dirty="0" smtClean="0">
              <a:latin typeface="仿宋" panose="02010609060101010101" pitchFamily="49" charset="-122"/>
              <a:ea typeface="仿宋" panose="02010609060101010101" pitchFamily="49" charset="-122"/>
              <a:cs typeface="+mn-cs"/>
            </a:endParaRPr>
          </a:p>
          <a:p>
            <a:pPr marL="457200" lvl="1" indent="0" eaLnBrk="1" hangingPunct="1">
              <a:buNone/>
            </a:pPr>
            <a:endParaRPr lang="en-US" altLang="zh-CN" sz="1800" b="1" dirty="0" smtClean="0">
              <a:latin typeface="仿宋" panose="02010609060101010101" pitchFamily="49" charset="-122"/>
              <a:ea typeface="仿宋" panose="02010609060101010101" pitchFamily="49" charset="-122"/>
              <a:cs typeface="+mn-cs"/>
            </a:endParaRPr>
          </a:p>
        </p:txBody>
      </p:sp>
      <p:pic>
        <p:nvPicPr>
          <p:cNvPr id="5" name="图片 4"/>
          <p:cNvPicPr>
            <a:picLocks noChangeAspect="1"/>
          </p:cNvPicPr>
          <p:nvPr/>
        </p:nvPicPr>
        <p:blipFill>
          <a:blip r:embed="rId2"/>
          <a:stretch>
            <a:fillRect/>
          </a:stretch>
        </p:blipFill>
        <p:spPr>
          <a:xfrm>
            <a:off x="6876256" y="5445224"/>
            <a:ext cx="1316638" cy="684251"/>
          </a:xfrm>
          <a:prstGeom prst="rect">
            <a:avLst/>
          </a:prstGeom>
        </p:spPr>
      </p:pic>
      <p:pic>
        <p:nvPicPr>
          <p:cNvPr id="3" name="图片 2"/>
          <p:cNvPicPr>
            <a:picLocks noChangeAspect="1"/>
          </p:cNvPicPr>
          <p:nvPr/>
        </p:nvPicPr>
        <p:blipFill>
          <a:blip r:embed="rId3"/>
          <a:stretch>
            <a:fillRect/>
          </a:stretch>
        </p:blipFill>
        <p:spPr>
          <a:xfrm>
            <a:off x="1497654" y="2420888"/>
            <a:ext cx="6660232" cy="1014248"/>
          </a:xfrm>
          <a:prstGeom prst="rect">
            <a:avLst/>
          </a:prstGeom>
        </p:spPr>
      </p:pic>
    </p:spTree>
    <p:extLst>
      <p:ext uri="{BB962C8B-B14F-4D97-AF65-F5344CB8AC3E}">
        <p14:creationId xmlns:p14="http://schemas.microsoft.com/office/powerpoint/2010/main" val="79120103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9" name="Rectangle 2"/>
          <p:cNvSpPr>
            <a:spLocks noGrp="1" noChangeArrowheads="1"/>
          </p:cNvSpPr>
          <p:nvPr>
            <p:ph type="title"/>
          </p:nvPr>
        </p:nvSpPr>
        <p:spPr>
          <a:xfrm>
            <a:off x="539552" y="188640"/>
            <a:ext cx="7391400" cy="563563"/>
          </a:xfrm>
        </p:spPr>
        <p:txBody>
          <a:bodyPr/>
          <a:lstStyle/>
          <a:p>
            <a:pPr eaLnBrk="1" hangingPunct="1"/>
            <a:r>
              <a:rPr lang="zh-CN" altLang="en-US" dirty="0"/>
              <a:t>学习任务二     使用 </a:t>
            </a:r>
            <a:r>
              <a:rPr lang="en-US" altLang="zh-CN" dirty="0"/>
              <a:t>T-SQL </a:t>
            </a:r>
            <a:r>
              <a:rPr lang="zh-CN" altLang="en-US" dirty="0"/>
              <a:t>语句插入数据</a:t>
            </a:r>
            <a:endParaRPr lang="zh-CN" altLang="en-US" dirty="0" smtClean="0"/>
          </a:p>
        </p:txBody>
      </p:sp>
      <p:sp>
        <p:nvSpPr>
          <p:cNvPr id="45060" name="Rectangle 3"/>
          <p:cNvSpPr>
            <a:spLocks noGrp="1" noChangeArrowheads="1"/>
          </p:cNvSpPr>
          <p:nvPr>
            <p:ph idx="1"/>
          </p:nvPr>
        </p:nvSpPr>
        <p:spPr>
          <a:xfrm>
            <a:off x="395536" y="980728"/>
            <a:ext cx="8229600" cy="5328592"/>
          </a:xfrm>
          <a:noFill/>
        </p:spPr>
        <p:txBody>
          <a:bodyPr/>
          <a:lstStyle/>
          <a:p>
            <a:pPr marL="457200" lvl="1" indent="0" eaLnBrk="1" hangingPunct="1">
              <a:buNone/>
            </a:pPr>
            <a:r>
              <a:rPr lang="zh-CN" altLang="en-US" sz="1800" b="1" dirty="0">
                <a:latin typeface="仿宋" panose="02010609060101010101" pitchFamily="49" charset="-122"/>
                <a:ea typeface="仿宋" panose="02010609060101010101" pitchFamily="49" charset="-122"/>
                <a:cs typeface="+mn-cs"/>
              </a:rPr>
              <a:t>六、使用 </a:t>
            </a:r>
            <a:r>
              <a:rPr lang="en-US" altLang="zh-CN" sz="1800" b="1" dirty="0">
                <a:latin typeface="仿宋" panose="02010609060101010101" pitchFamily="49" charset="-122"/>
                <a:ea typeface="仿宋" panose="02010609060101010101" pitchFamily="49" charset="-122"/>
                <a:cs typeface="+mn-cs"/>
              </a:rPr>
              <a:t>SELECT…UNION </a:t>
            </a:r>
            <a:r>
              <a:rPr lang="zh-CN" altLang="en-US" sz="1800" b="1" dirty="0">
                <a:latin typeface="仿宋" panose="02010609060101010101" pitchFamily="49" charset="-122"/>
                <a:ea typeface="仿宋" panose="02010609060101010101" pitchFamily="49" charset="-122"/>
                <a:cs typeface="+mn-cs"/>
              </a:rPr>
              <a:t>语句向</a:t>
            </a:r>
            <a:r>
              <a:rPr lang="en-US" altLang="zh-CN" sz="1800" b="1" dirty="0" err="1">
                <a:latin typeface="仿宋" panose="02010609060101010101" pitchFamily="49" charset="-122"/>
                <a:ea typeface="仿宋" panose="02010609060101010101" pitchFamily="49" charset="-122"/>
                <a:cs typeface="+mn-cs"/>
              </a:rPr>
              <a:t>kcxxb</a:t>
            </a:r>
            <a:r>
              <a:rPr lang="en-US" altLang="zh-CN" sz="1800" b="1" dirty="0">
                <a:latin typeface="仿宋" panose="02010609060101010101" pitchFamily="49" charset="-122"/>
                <a:ea typeface="仿宋" panose="02010609060101010101" pitchFamily="49" charset="-122"/>
                <a:cs typeface="+mn-cs"/>
              </a:rPr>
              <a:t> </a:t>
            </a:r>
            <a:r>
              <a:rPr lang="zh-CN" altLang="en-US" sz="1800" b="1" dirty="0">
                <a:latin typeface="仿宋" panose="02010609060101010101" pitchFamily="49" charset="-122"/>
                <a:ea typeface="仿宋" panose="02010609060101010101" pitchFamily="49" charset="-122"/>
                <a:cs typeface="+mn-cs"/>
              </a:rPr>
              <a:t>表中插入多行数据</a:t>
            </a:r>
            <a:endParaRPr lang="en-US" altLang="zh-CN" sz="1800" b="1" dirty="0" smtClean="0">
              <a:latin typeface="仿宋" panose="02010609060101010101" pitchFamily="49" charset="-122"/>
              <a:ea typeface="仿宋" panose="02010609060101010101" pitchFamily="49" charset="-122"/>
              <a:cs typeface="+mn-cs"/>
            </a:endParaRPr>
          </a:p>
          <a:p>
            <a:pPr marL="457200" lvl="1" indent="0" eaLnBrk="1" hangingPunct="1">
              <a:buNone/>
            </a:pPr>
            <a:r>
              <a:rPr lang="zh-CN" altLang="en-US" sz="1800" b="1" dirty="0">
                <a:latin typeface="仿宋" panose="02010609060101010101" pitchFamily="49" charset="-122"/>
                <a:ea typeface="仿宋" panose="02010609060101010101" pitchFamily="49" charset="-122"/>
                <a:cs typeface="+mn-cs"/>
              </a:rPr>
              <a:t>（</a:t>
            </a:r>
            <a:r>
              <a:rPr lang="en-US" altLang="zh-CN" sz="1800" b="1" dirty="0">
                <a:latin typeface="仿宋" panose="02010609060101010101" pitchFamily="49" charset="-122"/>
                <a:ea typeface="仿宋" panose="02010609060101010101" pitchFamily="49" charset="-122"/>
                <a:cs typeface="+mn-cs"/>
              </a:rPr>
              <a:t>1</a:t>
            </a:r>
            <a:r>
              <a:rPr lang="zh-CN" altLang="en-US" sz="1800" b="1" dirty="0">
                <a:latin typeface="仿宋" panose="02010609060101010101" pitchFamily="49" charset="-122"/>
                <a:ea typeface="仿宋" panose="02010609060101010101" pitchFamily="49" charset="-122"/>
                <a:cs typeface="+mn-cs"/>
              </a:rPr>
              <a:t>）单击工具栏中的“新建查询（</a:t>
            </a:r>
            <a:r>
              <a:rPr lang="en-US" altLang="zh-CN" sz="1800" b="1" dirty="0">
                <a:latin typeface="仿宋" panose="02010609060101010101" pitchFamily="49" charset="-122"/>
                <a:ea typeface="仿宋" panose="02010609060101010101" pitchFamily="49" charset="-122"/>
                <a:cs typeface="+mn-cs"/>
              </a:rPr>
              <a:t>N</a:t>
            </a:r>
            <a:r>
              <a:rPr lang="zh-CN" altLang="en-US" sz="1800" b="1" dirty="0">
                <a:latin typeface="仿宋" panose="02010609060101010101" pitchFamily="49" charset="-122"/>
                <a:ea typeface="仿宋" panose="02010609060101010101" pitchFamily="49" charset="-122"/>
                <a:cs typeface="+mn-cs"/>
              </a:rPr>
              <a:t>）”按钮，在查询编辑器中输入如下代码</a:t>
            </a:r>
            <a:r>
              <a:rPr lang="zh-CN" altLang="en-US" sz="1800" b="1" dirty="0" smtClean="0">
                <a:latin typeface="仿宋" panose="02010609060101010101" pitchFamily="49" charset="-122"/>
                <a:ea typeface="仿宋" panose="02010609060101010101" pitchFamily="49" charset="-122"/>
                <a:cs typeface="+mn-cs"/>
              </a:rPr>
              <a:t>：</a:t>
            </a:r>
            <a:endParaRPr lang="en-US" altLang="zh-CN" sz="1800" b="1" dirty="0" smtClean="0">
              <a:latin typeface="仿宋" panose="02010609060101010101" pitchFamily="49" charset="-122"/>
              <a:ea typeface="仿宋" panose="02010609060101010101" pitchFamily="49" charset="-122"/>
              <a:cs typeface="+mn-cs"/>
            </a:endParaRPr>
          </a:p>
          <a:p>
            <a:pPr marL="457200" lvl="1" indent="0" eaLnBrk="1" hangingPunct="1">
              <a:buNone/>
            </a:pPr>
            <a:endParaRPr lang="en-US" altLang="zh-CN" sz="1800" b="1" dirty="0">
              <a:latin typeface="仿宋" panose="02010609060101010101" pitchFamily="49" charset="-122"/>
              <a:ea typeface="仿宋" panose="02010609060101010101" pitchFamily="49" charset="-122"/>
              <a:cs typeface="+mn-cs"/>
            </a:endParaRPr>
          </a:p>
          <a:p>
            <a:pPr marL="457200" lvl="1" indent="0" eaLnBrk="1" hangingPunct="1">
              <a:buNone/>
            </a:pPr>
            <a:endParaRPr lang="en-US" altLang="zh-CN" sz="1800" b="1" dirty="0" smtClean="0">
              <a:latin typeface="仿宋" panose="02010609060101010101" pitchFamily="49" charset="-122"/>
              <a:ea typeface="仿宋" panose="02010609060101010101" pitchFamily="49" charset="-122"/>
              <a:cs typeface="+mn-cs"/>
            </a:endParaRPr>
          </a:p>
          <a:p>
            <a:pPr marL="457200" lvl="1" indent="0" eaLnBrk="1" hangingPunct="1">
              <a:buNone/>
            </a:pPr>
            <a:endParaRPr lang="en-US" altLang="zh-CN" sz="1800" b="1" dirty="0">
              <a:latin typeface="仿宋" panose="02010609060101010101" pitchFamily="49" charset="-122"/>
              <a:ea typeface="仿宋" panose="02010609060101010101" pitchFamily="49" charset="-122"/>
              <a:cs typeface="+mn-cs"/>
            </a:endParaRPr>
          </a:p>
          <a:p>
            <a:pPr marL="457200" lvl="1" indent="0" eaLnBrk="1" hangingPunct="1">
              <a:buNone/>
            </a:pPr>
            <a:endParaRPr lang="en-US" altLang="zh-CN" sz="1800" b="1" dirty="0" smtClean="0">
              <a:latin typeface="仿宋" panose="02010609060101010101" pitchFamily="49" charset="-122"/>
              <a:ea typeface="仿宋" panose="02010609060101010101" pitchFamily="49" charset="-122"/>
              <a:cs typeface="+mn-cs"/>
            </a:endParaRPr>
          </a:p>
          <a:p>
            <a:pPr marL="457200" lvl="1" indent="0" eaLnBrk="1" hangingPunct="1">
              <a:buNone/>
            </a:pPr>
            <a:endParaRPr lang="en-US" altLang="zh-CN" sz="1800" b="1" dirty="0" smtClean="0">
              <a:latin typeface="仿宋" panose="02010609060101010101" pitchFamily="49" charset="-122"/>
              <a:ea typeface="仿宋" panose="02010609060101010101" pitchFamily="49" charset="-122"/>
              <a:cs typeface="+mn-cs"/>
            </a:endParaRPr>
          </a:p>
          <a:p>
            <a:pPr marL="457200" lvl="1" indent="0" eaLnBrk="1" hangingPunct="1">
              <a:buNone/>
            </a:pPr>
            <a:r>
              <a:rPr lang="zh-CN" altLang="en-US" sz="1800" b="1" dirty="0">
                <a:latin typeface="仿宋" panose="02010609060101010101" pitchFamily="49" charset="-122"/>
                <a:ea typeface="仿宋" panose="02010609060101010101" pitchFamily="49" charset="-122"/>
                <a:cs typeface="+mn-cs"/>
              </a:rPr>
              <a:t>（</a:t>
            </a:r>
            <a:r>
              <a:rPr lang="en-US" altLang="zh-CN" sz="1800" b="1" dirty="0">
                <a:latin typeface="仿宋" panose="02010609060101010101" pitchFamily="49" charset="-122"/>
                <a:ea typeface="仿宋" panose="02010609060101010101" pitchFamily="49" charset="-122"/>
                <a:cs typeface="+mn-cs"/>
              </a:rPr>
              <a:t>2</a:t>
            </a:r>
            <a:r>
              <a:rPr lang="zh-CN" altLang="en-US" sz="1800" b="1" dirty="0">
                <a:latin typeface="仿宋" panose="02010609060101010101" pitchFamily="49" charset="-122"/>
                <a:ea typeface="仿宋" panose="02010609060101010101" pitchFamily="49" charset="-122"/>
                <a:cs typeface="+mn-cs"/>
              </a:rPr>
              <a:t>）单击工具栏的 按钮或者按</a:t>
            </a:r>
            <a:r>
              <a:rPr lang="en-US" altLang="zh-CN" sz="1800" b="1" dirty="0">
                <a:latin typeface="仿宋" panose="02010609060101010101" pitchFamily="49" charset="-122"/>
                <a:ea typeface="仿宋" panose="02010609060101010101" pitchFamily="49" charset="-122"/>
                <a:cs typeface="+mn-cs"/>
              </a:rPr>
              <a:t>F5 </a:t>
            </a:r>
            <a:r>
              <a:rPr lang="zh-CN" altLang="en-US" sz="1800" b="1" dirty="0">
                <a:latin typeface="仿宋" panose="02010609060101010101" pitchFamily="49" charset="-122"/>
                <a:ea typeface="仿宋" panose="02010609060101010101" pitchFamily="49" charset="-122"/>
                <a:cs typeface="+mn-cs"/>
              </a:rPr>
              <a:t>键。</a:t>
            </a:r>
          </a:p>
          <a:p>
            <a:pPr marL="457200" lvl="1" indent="0" eaLnBrk="1" hangingPunct="1">
              <a:buNone/>
            </a:pPr>
            <a:r>
              <a:rPr lang="zh-CN" altLang="en-US" sz="1800" b="1" dirty="0">
                <a:latin typeface="仿宋" panose="02010609060101010101" pitchFamily="49" charset="-122"/>
                <a:ea typeface="仿宋" panose="02010609060101010101" pitchFamily="49" charset="-122"/>
                <a:cs typeface="+mn-cs"/>
              </a:rPr>
              <a:t>（</a:t>
            </a:r>
            <a:r>
              <a:rPr lang="en-US" altLang="zh-CN" sz="1800" b="1" dirty="0">
                <a:latin typeface="仿宋" panose="02010609060101010101" pitchFamily="49" charset="-122"/>
                <a:ea typeface="仿宋" panose="02010609060101010101" pitchFamily="49" charset="-122"/>
                <a:cs typeface="+mn-cs"/>
              </a:rPr>
              <a:t>3</a:t>
            </a:r>
            <a:r>
              <a:rPr lang="zh-CN" altLang="en-US" sz="1800" b="1" dirty="0">
                <a:latin typeface="仿宋" panose="02010609060101010101" pitchFamily="49" charset="-122"/>
                <a:ea typeface="仿宋" panose="02010609060101010101" pitchFamily="49" charset="-122"/>
                <a:cs typeface="+mn-cs"/>
              </a:rPr>
              <a:t>）查看执行结果，向</a:t>
            </a:r>
            <a:r>
              <a:rPr lang="en-US" altLang="zh-CN" sz="1800" b="1" dirty="0" err="1">
                <a:latin typeface="仿宋" panose="02010609060101010101" pitchFamily="49" charset="-122"/>
                <a:ea typeface="仿宋" panose="02010609060101010101" pitchFamily="49" charset="-122"/>
                <a:cs typeface="+mn-cs"/>
              </a:rPr>
              <a:t>kcxxb</a:t>
            </a:r>
            <a:r>
              <a:rPr lang="en-US" altLang="zh-CN" sz="1800" b="1" dirty="0">
                <a:latin typeface="仿宋" panose="02010609060101010101" pitchFamily="49" charset="-122"/>
                <a:ea typeface="仿宋" panose="02010609060101010101" pitchFamily="49" charset="-122"/>
                <a:cs typeface="+mn-cs"/>
              </a:rPr>
              <a:t> </a:t>
            </a:r>
            <a:r>
              <a:rPr lang="zh-CN" altLang="en-US" sz="1800" b="1" dirty="0">
                <a:latin typeface="仿宋" panose="02010609060101010101" pitchFamily="49" charset="-122"/>
                <a:ea typeface="仿宋" panose="02010609060101010101" pitchFamily="49" charset="-122"/>
                <a:cs typeface="+mn-cs"/>
              </a:rPr>
              <a:t>表中新增了 </a:t>
            </a:r>
            <a:r>
              <a:rPr lang="en-US" altLang="zh-CN" sz="1800" b="1" dirty="0">
                <a:latin typeface="仿宋" panose="02010609060101010101" pitchFamily="49" charset="-122"/>
                <a:ea typeface="仿宋" panose="02010609060101010101" pitchFamily="49" charset="-122"/>
                <a:cs typeface="+mn-cs"/>
              </a:rPr>
              <a:t>4</a:t>
            </a:r>
            <a:r>
              <a:rPr lang="zh-CN" altLang="en-US" sz="1800" b="1" dirty="0">
                <a:latin typeface="仿宋" panose="02010609060101010101" pitchFamily="49" charset="-122"/>
                <a:ea typeface="仿宋" panose="02010609060101010101" pitchFamily="49" charset="-122"/>
                <a:cs typeface="+mn-cs"/>
              </a:rPr>
              <a:t>行</a:t>
            </a:r>
            <a:r>
              <a:rPr lang="zh-CN" altLang="en-US" sz="1800" b="1" dirty="0" smtClean="0">
                <a:latin typeface="仿宋" panose="02010609060101010101" pitchFamily="49" charset="-122"/>
                <a:ea typeface="仿宋" panose="02010609060101010101" pitchFamily="49" charset="-122"/>
                <a:cs typeface="+mn-cs"/>
              </a:rPr>
              <a:t>数据。</a:t>
            </a:r>
            <a:endParaRPr lang="zh-CN" altLang="en-US" sz="1800" b="1" dirty="0">
              <a:latin typeface="仿宋" panose="02010609060101010101" pitchFamily="49" charset="-122"/>
              <a:ea typeface="仿宋" panose="02010609060101010101" pitchFamily="49" charset="-122"/>
              <a:cs typeface="+mn-cs"/>
            </a:endParaRPr>
          </a:p>
          <a:p>
            <a:pPr marL="457200" lvl="1" indent="0" eaLnBrk="1" hangingPunct="1">
              <a:buNone/>
            </a:pPr>
            <a:r>
              <a:rPr lang="zh-CN" altLang="en-US" sz="1800" b="1" dirty="0">
                <a:latin typeface="仿宋" panose="02010609060101010101" pitchFamily="49" charset="-122"/>
                <a:ea typeface="仿宋" panose="02010609060101010101" pitchFamily="49" charset="-122"/>
                <a:cs typeface="+mn-cs"/>
              </a:rPr>
              <a:t>（</a:t>
            </a:r>
            <a:r>
              <a:rPr lang="en-US" altLang="zh-CN" sz="1800" b="1" dirty="0">
                <a:latin typeface="仿宋" panose="02010609060101010101" pitchFamily="49" charset="-122"/>
                <a:ea typeface="仿宋" panose="02010609060101010101" pitchFamily="49" charset="-122"/>
                <a:cs typeface="+mn-cs"/>
              </a:rPr>
              <a:t>4</a:t>
            </a:r>
            <a:r>
              <a:rPr lang="zh-CN" altLang="en-US" sz="1800" b="1" dirty="0">
                <a:latin typeface="仿宋" panose="02010609060101010101" pitchFamily="49" charset="-122"/>
                <a:ea typeface="仿宋" panose="02010609060101010101" pitchFamily="49" charset="-122"/>
                <a:cs typeface="+mn-cs"/>
              </a:rPr>
              <a:t>）通过观察，效果其实与 </a:t>
            </a:r>
            <a:r>
              <a:rPr lang="en-US" altLang="zh-CN" sz="1800" b="1" dirty="0">
                <a:latin typeface="仿宋" panose="02010609060101010101" pitchFamily="49" charset="-122"/>
                <a:ea typeface="仿宋" panose="02010609060101010101" pitchFamily="49" charset="-122"/>
                <a:cs typeface="+mn-cs"/>
              </a:rPr>
              <a:t>INSERT…SELECT </a:t>
            </a:r>
            <a:r>
              <a:rPr lang="zh-CN" altLang="en-US" sz="1800" b="1" dirty="0">
                <a:latin typeface="仿宋" panose="02010609060101010101" pitchFamily="49" charset="-122"/>
                <a:ea typeface="仿宋" panose="02010609060101010101" pitchFamily="49" charset="-122"/>
                <a:cs typeface="+mn-cs"/>
              </a:rPr>
              <a:t>的效果是一样的，只不过多行</a:t>
            </a:r>
            <a:r>
              <a:rPr lang="zh-CN" altLang="en-US" sz="1800" b="1" dirty="0" smtClean="0">
                <a:latin typeface="仿宋" panose="02010609060101010101" pitchFamily="49" charset="-122"/>
                <a:ea typeface="仿宋" panose="02010609060101010101" pitchFamily="49" charset="-122"/>
                <a:cs typeface="+mn-cs"/>
              </a:rPr>
              <a:t>数据是</a:t>
            </a:r>
            <a:r>
              <a:rPr lang="zh-CN" altLang="en-US" sz="1800" b="1" dirty="0">
                <a:latin typeface="仿宋" panose="02010609060101010101" pitchFamily="49" charset="-122"/>
                <a:ea typeface="仿宋" panose="02010609060101010101" pitchFamily="49" charset="-122"/>
                <a:cs typeface="+mn-cs"/>
              </a:rPr>
              <a:t>手写的，然后用</a:t>
            </a:r>
            <a:r>
              <a:rPr lang="en-US" altLang="zh-CN" sz="1800" b="1" dirty="0">
                <a:latin typeface="仿宋" panose="02010609060101010101" pitchFamily="49" charset="-122"/>
                <a:ea typeface="仿宋" panose="02010609060101010101" pitchFamily="49" charset="-122"/>
                <a:cs typeface="+mn-cs"/>
              </a:rPr>
              <a:t>UNION </a:t>
            </a:r>
            <a:r>
              <a:rPr lang="zh-CN" altLang="en-US" sz="1800" b="1" dirty="0">
                <a:latin typeface="仿宋" panose="02010609060101010101" pitchFamily="49" charset="-122"/>
                <a:ea typeface="仿宋" panose="02010609060101010101" pitchFamily="49" charset="-122"/>
                <a:cs typeface="+mn-cs"/>
              </a:rPr>
              <a:t>合并组成多行，然后把这多行数据一起插入。</a:t>
            </a:r>
            <a:endParaRPr lang="en-US" altLang="zh-CN" sz="1800" b="1" dirty="0" smtClean="0">
              <a:latin typeface="仿宋" panose="02010609060101010101" pitchFamily="49" charset="-122"/>
              <a:ea typeface="仿宋" panose="02010609060101010101" pitchFamily="49" charset="-122"/>
              <a:cs typeface="+mn-cs"/>
            </a:endParaRPr>
          </a:p>
          <a:p>
            <a:pPr marL="457200" lvl="1" indent="0" eaLnBrk="1" hangingPunct="1">
              <a:buNone/>
            </a:pPr>
            <a:endParaRPr lang="en-US" altLang="zh-CN" sz="1800" b="1" dirty="0" smtClean="0">
              <a:latin typeface="仿宋" panose="02010609060101010101" pitchFamily="49" charset="-122"/>
              <a:ea typeface="仿宋" panose="02010609060101010101" pitchFamily="49" charset="-122"/>
              <a:cs typeface="+mn-cs"/>
            </a:endParaRPr>
          </a:p>
        </p:txBody>
      </p:sp>
      <p:pic>
        <p:nvPicPr>
          <p:cNvPr id="5" name="图片 4"/>
          <p:cNvPicPr>
            <a:picLocks noChangeAspect="1"/>
          </p:cNvPicPr>
          <p:nvPr/>
        </p:nvPicPr>
        <p:blipFill>
          <a:blip r:embed="rId2"/>
          <a:stretch>
            <a:fillRect/>
          </a:stretch>
        </p:blipFill>
        <p:spPr>
          <a:xfrm>
            <a:off x="6876256" y="5445224"/>
            <a:ext cx="1316638" cy="684251"/>
          </a:xfrm>
          <a:prstGeom prst="rect">
            <a:avLst/>
          </a:prstGeom>
        </p:spPr>
      </p:pic>
      <p:pic>
        <p:nvPicPr>
          <p:cNvPr id="2" name="图片 1"/>
          <p:cNvPicPr>
            <a:picLocks noChangeAspect="1"/>
          </p:cNvPicPr>
          <p:nvPr/>
        </p:nvPicPr>
        <p:blipFill>
          <a:blip r:embed="rId3"/>
          <a:stretch>
            <a:fillRect/>
          </a:stretch>
        </p:blipFill>
        <p:spPr>
          <a:xfrm>
            <a:off x="1914190" y="1988840"/>
            <a:ext cx="4642123" cy="1463998"/>
          </a:xfrm>
          <a:prstGeom prst="rect">
            <a:avLst/>
          </a:prstGeom>
        </p:spPr>
      </p:pic>
    </p:spTree>
    <p:extLst>
      <p:ext uri="{BB962C8B-B14F-4D97-AF65-F5344CB8AC3E}">
        <p14:creationId xmlns:p14="http://schemas.microsoft.com/office/powerpoint/2010/main" val="80876851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3" name="Rectangle 2"/>
          <p:cNvSpPr>
            <a:spLocks noGrp="1" noChangeArrowheads="1"/>
          </p:cNvSpPr>
          <p:nvPr>
            <p:ph type="title"/>
          </p:nvPr>
        </p:nvSpPr>
        <p:spPr>
          <a:xfrm>
            <a:off x="611560" y="188640"/>
            <a:ext cx="7391400" cy="563563"/>
          </a:xfrm>
        </p:spPr>
        <p:txBody>
          <a:bodyPr/>
          <a:lstStyle/>
          <a:p>
            <a:pPr eaLnBrk="1" hangingPunct="1"/>
            <a:r>
              <a:rPr lang="zh-CN" altLang="en-US" dirty="0" smtClean="0"/>
              <a:t>学习任务三    使用 </a:t>
            </a:r>
            <a:r>
              <a:rPr lang="en-US" altLang="zh-CN" dirty="0"/>
              <a:t>T-SQL </a:t>
            </a:r>
            <a:r>
              <a:rPr lang="zh-CN" altLang="en-US" dirty="0" smtClean="0"/>
              <a:t>语句更新</a:t>
            </a:r>
            <a:r>
              <a:rPr lang="zh-CN" altLang="en-US" dirty="0"/>
              <a:t>数据</a:t>
            </a:r>
            <a:r>
              <a:rPr lang="zh-CN" altLang="en-US" dirty="0" smtClean="0"/>
              <a:t/>
            </a:r>
            <a:br>
              <a:rPr lang="zh-CN" altLang="en-US" dirty="0" smtClean="0"/>
            </a:br>
            <a:endParaRPr lang="zh-CN" altLang="en-US" dirty="0" smtClean="0"/>
          </a:p>
        </p:txBody>
      </p:sp>
      <p:sp>
        <p:nvSpPr>
          <p:cNvPr id="5" name="Rectangle 3"/>
          <p:cNvSpPr>
            <a:spLocks noGrp="1" noChangeArrowheads="1"/>
          </p:cNvSpPr>
          <p:nvPr>
            <p:ph idx="1"/>
          </p:nvPr>
        </p:nvSpPr>
        <p:spPr>
          <a:xfrm>
            <a:off x="467544" y="1268760"/>
            <a:ext cx="8229600" cy="5328592"/>
          </a:xfrm>
          <a:noFill/>
        </p:spPr>
        <p:txBody>
          <a:bodyPr/>
          <a:lstStyle/>
          <a:p>
            <a:pPr marL="533400" indent="-533400" eaLnBrk="1" hangingPunct="1"/>
            <a:r>
              <a:rPr lang="zh-CN" altLang="en-US" dirty="0" smtClean="0"/>
              <a:t>任务描述</a:t>
            </a:r>
          </a:p>
          <a:p>
            <a:pPr marL="539750" indent="0" eaLnBrk="1" hangingPunct="1">
              <a:buNone/>
            </a:pPr>
            <a:r>
              <a:rPr lang="zh-CN" altLang="en-US" sz="1800" b="1" dirty="0">
                <a:latin typeface="仿宋" panose="02010609060101010101" pitchFamily="49" charset="-122"/>
                <a:ea typeface="仿宋" panose="02010609060101010101" pitchFamily="49" charset="-122"/>
              </a:rPr>
              <a:t>数据更新是经常发生的事情，通过 </a:t>
            </a:r>
            <a:r>
              <a:rPr lang="en-US" altLang="zh-CN" sz="1800" b="1" dirty="0">
                <a:latin typeface="仿宋" panose="02010609060101010101" pitchFamily="49" charset="-122"/>
                <a:ea typeface="仿宋" panose="02010609060101010101" pitchFamily="49" charset="-122"/>
              </a:rPr>
              <a:t>SQL Server Management Studio </a:t>
            </a:r>
            <a:r>
              <a:rPr lang="zh-CN" altLang="en-US" sz="1800" b="1" dirty="0">
                <a:latin typeface="仿宋" panose="02010609060101010101" pitchFamily="49" charset="-122"/>
                <a:ea typeface="仿宋" panose="02010609060101010101" pitchFamily="49" charset="-122"/>
              </a:rPr>
              <a:t>工具可以对</a:t>
            </a:r>
            <a:r>
              <a:rPr lang="zh-CN" altLang="en-US" sz="1800" b="1" dirty="0" smtClean="0">
                <a:latin typeface="仿宋" panose="02010609060101010101" pitchFamily="49" charset="-122"/>
                <a:ea typeface="仿宋" panose="02010609060101010101" pitchFamily="49" charset="-122"/>
              </a:rPr>
              <a:t>数据表</a:t>
            </a:r>
            <a:r>
              <a:rPr lang="zh-CN" altLang="en-US" sz="1800" b="1" dirty="0">
                <a:latin typeface="仿宋" panose="02010609060101010101" pitchFamily="49" charset="-122"/>
                <a:ea typeface="仿宋" panose="02010609060101010101" pitchFamily="49" charset="-122"/>
              </a:rPr>
              <a:t>中数据方便地进行更新，但需要对大量数据进行相同的更新时，使用 </a:t>
            </a:r>
            <a:r>
              <a:rPr lang="en-US" altLang="zh-CN" sz="1800" b="1" dirty="0">
                <a:latin typeface="仿宋" panose="02010609060101010101" pitchFamily="49" charset="-122"/>
                <a:ea typeface="仿宋" panose="02010609060101010101" pitchFamily="49" charset="-122"/>
              </a:rPr>
              <a:t>T-SQL</a:t>
            </a:r>
            <a:r>
              <a:rPr lang="zh-CN" altLang="en-US" sz="1800" b="1" dirty="0">
                <a:latin typeface="仿宋" panose="02010609060101010101" pitchFamily="49" charset="-122"/>
                <a:ea typeface="仿宋" panose="02010609060101010101" pitchFamily="49" charset="-122"/>
              </a:rPr>
              <a:t>语句</a:t>
            </a:r>
            <a:r>
              <a:rPr lang="zh-CN" altLang="en-US" sz="1800" b="1" dirty="0" smtClean="0">
                <a:latin typeface="仿宋" panose="02010609060101010101" pitchFamily="49" charset="-122"/>
                <a:ea typeface="仿宋" panose="02010609060101010101" pitchFamily="49" charset="-122"/>
              </a:rPr>
              <a:t>会效率</a:t>
            </a:r>
            <a:r>
              <a:rPr lang="zh-CN" altLang="en-US" sz="1800" b="1" dirty="0">
                <a:latin typeface="仿宋" panose="02010609060101010101" pitchFamily="49" charset="-122"/>
                <a:ea typeface="仿宋" panose="02010609060101010101" pitchFamily="49" charset="-122"/>
              </a:rPr>
              <a:t>更高，可以通过单击工具栏上的“新建查询（</a:t>
            </a:r>
            <a:r>
              <a:rPr lang="en-US" altLang="zh-CN" sz="1800" b="1" dirty="0">
                <a:latin typeface="仿宋" panose="02010609060101010101" pitchFamily="49" charset="-122"/>
                <a:ea typeface="仿宋" panose="02010609060101010101" pitchFamily="49" charset="-122"/>
              </a:rPr>
              <a:t>N</a:t>
            </a:r>
            <a:r>
              <a:rPr lang="zh-CN" altLang="en-US" sz="1800" b="1" dirty="0">
                <a:latin typeface="仿宋" panose="02010609060101010101" pitchFamily="49" charset="-122"/>
                <a:ea typeface="仿宋" panose="02010609060101010101" pitchFamily="49" charset="-122"/>
              </a:rPr>
              <a:t>）”按钮，在查询编辑器窗口中</a:t>
            </a:r>
            <a:r>
              <a:rPr lang="zh-CN" altLang="en-US" sz="1800" b="1" dirty="0" smtClean="0">
                <a:latin typeface="仿宋" panose="02010609060101010101" pitchFamily="49" charset="-122"/>
                <a:ea typeface="仿宋" panose="02010609060101010101" pitchFamily="49" charset="-122"/>
              </a:rPr>
              <a:t>输入</a:t>
            </a:r>
            <a:r>
              <a:rPr lang="zh-CN" altLang="en-US" sz="1800" b="1" dirty="0">
                <a:latin typeface="仿宋" panose="02010609060101010101" pitchFamily="49" charset="-122"/>
                <a:ea typeface="仿宋" panose="02010609060101010101" pitchFamily="49" charset="-122"/>
              </a:rPr>
              <a:t>更新语句来实现。 </a:t>
            </a:r>
            <a:endParaRPr lang="en-US" altLang="zh-CN" sz="1800" b="1" dirty="0" smtClean="0">
              <a:latin typeface="仿宋" panose="02010609060101010101" pitchFamily="49" charset="-122"/>
              <a:ea typeface="仿宋" panose="02010609060101010101" pitchFamily="49" charset="-122"/>
            </a:endParaRPr>
          </a:p>
          <a:p>
            <a:pPr marL="533400" indent="-533400" eaLnBrk="1" hangingPunct="1"/>
            <a:r>
              <a:rPr lang="zh-CN" altLang="en-US" dirty="0" smtClean="0"/>
              <a:t>任务目标</a:t>
            </a:r>
          </a:p>
          <a:p>
            <a:pPr marL="457200" lvl="1" indent="0" eaLnBrk="1" hangingPunct="1">
              <a:buNone/>
            </a:pPr>
            <a:r>
              <a:rPr lang="zh-CN" altLang="en-US" sz="1800" b="1" dirty="0" smtClean="0">
                <a:latin typeface="仿宋" panose="02010609060101010101" pitchFamily="49" charset="-122"/>
                <a:ea typeface="仿宋" panose="02010609060101010101" pitchFamily="49" charset="-122"/>
                <a:cs typeface="+mn-cs"/>
              </a:rPr>
              <a:t>（</a:t>
            </a:r>
            <a:r>
              <a:rPr lang="en-US" altLang="zh-CN" sz="1800" b="1" dirty="0">
                <a:latin typeface="仿宋" panose="02010609060101010101" pitchFamily="49" charset="-122"/>
                <a:ea typeface="仿宋" panose="02010609060101010101" pitchFamily="49" charset="-122"/>
                <a:cs typeface="+mn-cs"/>
              </a:rPr>
              <a:t>1</a:t>
            </a:r>
            <a:r>
              <a:rPr lang="zh-CN" altLang="en-US" sz="1800" b="1" dirty="0">
                <a:latin typeface="仿宋" panose="02010609060101010101" pitchFamily="49" charset="-122"/>
                <a:ea typeface="仿宋" panose="02010609060101010101" pitchFamily="49" charset="-122"/>
                <a:cs typeface="+mn-cs"/>
              </a:rPr>
              <a:t>）能够利用更新语句</a:t>
            </a:r>
            <a:r>
              <a:rPr lang="en-US" altLang="zh-CN" sz="1800" b="1" dirty="0">
                <a:latin typeface="仿宋" panose="02010609060101010101" pitchFamily="49" charset="-122"/>
                <a:ea typeface="仿宋" panose="02010609060101010101" pitchFamily="49" charset="-122"/>
                <a:cs typeface="+mn-cs"/>
              </a:rPr>
              <a:t>UPDATE</a:t>
            </a:r>
            <a:r>
              <a:rPr lang="zh-CN" altLang="en-US" sz="1800" b="1" dirty="0">
                <a:latin typeface="仿宋" panose="02010609060101010101" pitchFamily="49" charset="-122"/>
                <a:ea typeface="仿宋" panose="02010609060101010101" pitchFamily="49" charset="-122"/>
                <a:cs typeface="+mn-cs"/>
              </a:rPr>
              <a:t>批量更新数据。</a:t>
            </a:r>
          </a:p>
          <a:p>
            <a:pPr marL="457200" lvl="1" indent="0" eaLnBrk="1" hangingPunct="1">
              <a:buNone/>
            </a:pPr>
            <a:r>
              <a:rPr lang="zh-CN" altLang="en-US" sz="1800" b="1" dirty="0">
                <a:latin typeface="仿宋" panose="02010609060101010101" pitchFamily="49" charset="-122"/>
                <a:ea typeface="仿宋" panose="02010609060101010101" pitchFamily="49" charset="-122"/>
                <a:cs typeface="+mn-cs"/>
              </a:rPr>
              <a:t>（</a:t>
            </a:r>
            <a:r>
              <a:rPr lang="en-US" altLang="zh-CN" sz="1800" b="1" dirty="0">
                <a:latin typeface="仿宋" panose="02010609060101010101" pitchFamily="49" charset="-122"/>
                <a:ea typeface="仿宋" panose="02010609060101010101" pitchFamily="49" charset="-122"/>
                <a:cs typeface="+mn-cs"/>
              </a:rPr>
              <a:t>2</a:t>
            </a:r>
            <a:r>
              <a:rPr lang="zh-CN" altLang="en-US" sz="1800" b="1" dirty="0">
                <a:latin typeface="仿宋" panose="02010609060101010101" pitchFamily="49" charset="-122"/>
                <a:ea typeface="仿宋" panose="02010609060101010101" pitchFamily="49" charset="-122"/>
                <a:cs typeface="+mn-cs"/>
              </a:rPr>
              <a:t>）理解更新语句 </a:t>
            </a:r>
            <a:r>
              <a:rPr lang="en-US" altLang="zh-CN" sz="1800" b="1" dirty="0">
                <a:latin typeface="仿宋" panose="02010609060101010101" pitchFamily="49" charset="-122"/>
                <a:ea typeface="仿宋" panose="02010609060101010101" pitchFamily="49" charset="-122"/>
                <a:cs typeface="+mn-cs"/>
              </a:rPr>
              <a:t>UPDATE</a:t>
            </a:r>
            <a:r>
              <a:rPr lang="zh-CN" altLang="en-US" sz="1800" b="1" dirty="0">
                <a:latin typeface="仿宋" panose="02010609060101010101" pitchFamily="49" charset="-122"/>
                <a:ea typeface="仿宋" panose="02010609060101010101" pitchFamily="49" charset="-122"/>
                <a:cs typeface="+mn-cs"/>
              </a:rPr>
              <a:t>使用场景。</a:t>
            </a:r>
          </a:p>
          <a:p>
            <a:pPr marL="457200" lvl="1" indent="0" eaLnBrk="1" hangingPunct="1">
              <a:buNone/>
            </a:pPr>
            <a:r>
              <a:rPr lang="zh-CN" altLang="en-US" sz="1800" b="1" dirty="0">
                <a:latin typeface="仿宋" panose="02010609060101010101" pitchFamily="49" charset="-122"/>
                <a:ea typeface="仿宋" panose="02010609060101010101" pitchFamily="49" charset="-122"/>
                <a:cs typeface="+mn-cs"/>
              </a:rPr>
              <a:t>（</a:t>
            </a:r>
            <a:r>
              <a:rPr lang="en-US" altLang="zh-CN" sz="1800" b="1" dirty="0">
                <a:latin typeface="仿宋" panose="02010609060101010101" pitchFamily="49" charset="-122"/>
                <a:ea typeface="仿宋" panose="02010609060101010101" pitchFamily="49" charset="-122"/>
                <a:cs typeface="+mn-cs"/>
              </a:rPr>
              <a:t>3</a:t>
            </a:r>
            <a:r>
              <a:rPr lang="zh-CN" altLang="en-US" sz="1800" b="1" dirty="0">
                <a:latin typeface="仿宋" panose="02010609060101010101" pitchFamily="49" charset="-122"/>
                <a:ea typeface="仿宋" panose="02010609060101010101" pitchFamily="49" charset="-122"/>
                <a:cs typeface="+mn-cs"/>
              </a:rPr>
              <a:t>）树立正确的价值观，诚信为本，杜绝学术造假。</a:t>
            </a:r>
            <a:endParaRPr lang="zh-CN" altLang="en-US" sz="1800" b="1" dirty="0" smtClean="0">
              <a:latin typeface="仿宋" panose="02010609060101010101" pitchFamily="49" charset="-122"/>
              <a:ea typeface="仿宋" panose="02010609060101010101" pitchFamily="49" charset="-122"/>
              <a:cs typeface="+mn-cs"/>
            </a:endParaRPr>
          </a:p>
          <a:p>
            <a:pPr marL="533400" indent="-533400" eaLnBrk="1" hangingPunct="1"/>
            <a:r>
              <a:rPr lang="zh-CN" altLang="en-US" dirty="0" smtClean="0"/>
              <a:t>任务分析</a:t>
            </a:r>
            <a:endParaRPr lang="en-US" altLang="zh-CN" dirty="0" smtClean="0"/>
          </a:p>
          <a:p>
            <a:pPr marL="457200" lvl="1" indent="0" eaLnBrk="1" hangingPunct="1">
              <a:buNone/>
            </a:pPr>
            <a:r>
              <a:rPr lang="zh-CN" altLang="en-US" sz="1800" b="1" dirty="0">
                <a:latin typeface="仿宋" panose="02010609060101010101" pitchFamily="49" charset="-122"/>
                <a:ea typeface="仿宋" panose="02010609060101010101" pitchFamily="49" charset="-122"/>
                <a:cs typeface="+mn-cs"/>
              </a:rPr>
              <a:t>要使用更新语句 </a:t>
            </a:r>
            <a:r>
              <a:rPr lang="en-US" altLang="zh-CN" sz="1800" b="1" dirty="0">
                <a:latin typeface="仿宋" panose="02010609060101010101" pitchFamily="49" charset="-122"/>
                <a:ea typeface="仿宋" panose="02010609060101010101" pitchFamily="49" charset="-122"/>
                <a:cs typeface="+mn-cs"/>
              </a:rPr>
              <a:t>UPDATE </a:t>
            </a:r>
            <a:r>
              <a:rPr lang="zh-CN" altLang="en-US" sz="1800" b="1" dirty="0">
                <a:latin typeface="仿宋" panose="02010609060101010101" pitchFamily="49" charset="-122"/>
                <a:ea typeface="仿宋" panose="02010609060101010101" pitchFamily="49" charset="-122"/>
                <a:cs typeface="+mn-cs"/>
              </a:rPr>
              <a:t>修改数据表对象中的数据，用户首先连接到 </a:t>
            </a:r>
            <a:r>
              <a:rPr lang="en-US" altLang="zh-CN" sz="1800" b="1" dirty="0">
                <a:latin typeface="仿宋" panose="02010609060101010101" pitchFamily="49" charset="-122"/>
                <a:ea typeface="仿宋" panose="02010609060101010101" pitchFamily="49" charset="-122"/>
                <a:cs typeface="+mn-cs"/>
              </a:rPr>
              <a:t>SQL </a:t>
            </a:r>
            <a:r>
              <a:rPr lang="en-US" altLang="zh-CN" sz="1800" b="1" dirty="0" smtClean="0">
                <a:latin typeface="仿宋" panose="02010609060101010101" pitchFamily="49" charset="-122"/>
                <a:ea typeface="仿宋" panose="02010609060101010101" pitchFamily="49" charset="-122"/>
                <a:cs typeface="+mn-cs"/>
              </a:rPr>
              <a:t>Server</a:t>
            </a:r>
            <a:r>
              <a:rPr lang="zh-CN" altLang="en-US" sz="1800" b="1" dirty="0" smtClean="0">
                <a:latin typeface="仿宋" panose="02010609060101010101" pitchFamily="49" charset="-122"/>
                <a:ea typeface="仿宋" panose="02010609060101010101" pitchFamily="49" charset="-122"/>
                <a:cs typeface="+mn-cs"/>
              </a:rPr>
              <a:t>实例</a:t>
            </a:r>
            <a:r>
              <a:rPr lang="zh-CN" altLang="en-US" sz="1800" b="1" dirty="0">
                <a:latin typeface="仿宋" panose="02010609060101010101" pitchFamily="49" charset="-122"/>
                <a:ea typeface="仿宋" panose="02010609060101010101" pitchFamily="49" charset="-122"/>
                <a:cs typeface="+mn-cs"/>
              </a:rPr>
              <a:t>，然后单击工具栏上的“新建查询（</a:t>
            </a:r>
            <a:r>
              <a:rPr lang="en-US" altLang="zh-CN" sz="1800" b="1" dirty="0">
                <a:latin typeface="仿宋" panose="02010609060101010101" pitchFamily="49" charset="-122"/>
                <a:ea typeface="仿宋" panose="02010609060101010101" pitchFamily="49" charset="-122"/>
                <a:cs typeface="+mn-cs"/>
              </a:rPr>
              <a:t>N</a:t>
            </a:r>
            <a:r>
              <a:rPr lang="zh-CN" altLang="en-US" sz="1800" b="1" dirty="0">
                <a:latin typeface="仿宋" panose="02010609060101010101" pitchFamily="49" charset="-122"/>
                <a:ea typeface="仿宋" panose="02010609060101010101" pitchFamily="49" charset="-122"/>
                <a:cs typeface="+mn-cs"/>
              </a:rPr>
              <a:t>）”，在查询编辑器窗口中输入相应的</a:t>
            </a:r>
            <a:r>
              <a:rPr lang="zh-CN" altLang="en-US" sz="1800" b="1" dirty="0" smtClean="0">
                <a:latin typeface="仿宋" panose="02010609060101010101" pitchFamily="49" charset="-122"/>
                <a:ea typeface="仿宋" panose="02010609060101010101" pitchFamily="49" charset="-122"/>
                <a:cs typeface="+mn-cs"/>
              </a:rPr>
              <a:t>语句实现</a:t>
            </a:r>
            <a:r>
              <a:rPr lang="zh-CN" altLang="en-US" sz="1800" b="1" dirty="0">
                <a:latin typeface="仿宋" panose="02010609060101010101" pitchFamily="49" charset="-122"/>
                <a:ea typeface="仿宋" panose="02010609060101010101" pitchFamily="49" charset="-122"/>
                <a:cs typeface="+mn-cs"/>
              </a:rPr>
              <a:t>数据的更新。</a:t>
            </a:r>
            <a:endParaRPr lang="zh-CN" altLang="en-US" dirty="0" smtClean="0"/>
          </a:p>
        </p:txBody>
      </p:sp>
    </p:spTree>
    <p:extLst>
      <p:ext uri="{BB962C8B-B14F-4D97-AF65-F5344CB8AC3E}">
        <p14:creationId xmlns:p14="http://schemas.microsoft.com/office/powerpoint/2010/main" val="319529278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9" name="Rectangle 2"/>
          <p:cNvSpPr>
            <a:spLocks noGrp="1" noChangeArrowheads="1"/>
          </p:cNvSpPr>
          <p:nvPr>
            <p:ph type="title"/>
          </p:nvPr>
        </p:nvSpPr>
        <p:spPr>
          <a:xfrm>
            <a:off x="539552" y="188640"/>
            <a:ext cx="7391400" cy="563563"/>
          </a:xfrm>
        </p:spPr>
        <p:txBody>
          <a:bodyPr/>
          <a:lstStyle/>
          <a:p>
            <a:pPr eaLnBrk="1" hangingPunct="1"/>
            <a:r>
              <a:rPr lang="zh-CN" altLang="en-US" dirty="0"/>
              <a:t>学习任务三    使用 </a:t>
            </a:r>
            <a:r>
              <a:rPr lang="en-US" altLang="zh-CN" dirty="0"/>
              <a:t>T-SQL </a:t>
            </a:r>
            <a:r>
              <a:rPr lang="zh-CN" altLang="en-US" dirty="0"/>
              <a:t>语句更新数据</a:t>
            </a:r>
            <a:br>
              <a:rPr lang="zh-CN" altLang="en-US" dirty="0"/>
            </a:br>
            <a:endParaRPr lang="zh-CN" altLang="en-US" dirty="0" smtClean="0"/>
          </a:p>
        </p:txBody>
      </p:sp>
      <p:sp>
        <p:nvSpPr>
          <p:cNvPr id="45060" name="Rectangle 3"/>
          <p:cNvSpPr>
            <a:spLocks noGrp="1" noChangeArrowheads="1"/>
          </p:cNvSpPr>
          <p:nvPr>
            <p:ph idx="1"/>
          </p:nvPr>
        </p:nvSpPr>
        <p:spPr>
          <a:xfrm>
            <a:off x="395536" y="900697"/>
            <a:ext cx="8229600" cy="5273052"/>
          </a:xfrm>
          <a:noFill/>
        </p:spPr>
        <p:txBody>
          <a:bodyPr/>
          <a:lstStyle/>
          <a:p>
            <a:pPr marL="533400" indent="-533400" eaLnBrk="1" hangingPunct="1"/>
            <a:r>
              <a:rPr lang="zh-CN" altLang="en-US" dirty="0" smtClean="0"/>
              <a:t>任务实施</a:t>
            </a:r>
          </a:p>
          <a:p>
            <a:pPr marL="457200" lvl="1" indent="0" eaLnBrk="1" hangingPunct="1">
              <a:buNone/>
            </a:pPr>
            <a:r>
              <a:rPr lang="zh-CN" altLang="en-US" sz="1800" b="1" dirty="0">
                <a:latin typeface="仿宋" panose="02010609060101010101" pitchFamily="49" charset="-122"/>
                <a:ea typeface="仿宋" panose="02010609060101010101" pitchFamily="49" charset="-122"/>
                <a:cs typeface="+mn-cs"/>
              </a:rPr>
              <a:t>一、把 </a:t>
            </a:r>
            <a:r>
              <a:rPr lang="en-US" altLang="zh-CN" sz="1800" b="1" dirty="0" err="1">
                <a:latin typeface="仿宋" panose="02010609060101010101" pitchFamily="49" charset="-122"/>
                <a:ea typeface="仿宋" panose="02010609060101010101" pitchFamily="49" charset="-122"/>
                <a:cs typeface="+mn-cs"/>
              </a:rPr>
              <a:t>tongxun</a:t>
            </a:r>
            <a:r>
              <a:rPr lang="en-US" altLang="zh-CN" sz="1800" b="1" dirty="0">
                <a:latin typeface="仿宋" panose="02010609060101010101" pitchFamily="49" charset="-122"/>
                <a:ea typeface="仿宋" panose="02010609060101010101" pitchFamily="49" charset="-122"/>
                <a:cs typeface="+mn-cs"/>
              </a:rPr>
              <a:t> </a:t>
            </a:r>
            <a:r>
              <a:rPr lang="zh-CN" altLang="en-US" sz="1800" b="1" dirty="0">
                <a:latin typeface="仿宋" panose="02010609060101010101" pitchFamily="49" charset="-122"/>
                <a:ea typeface="仿宋" panose="02010609060101010101" pitchFamily="49" charset="-122"/>
                <a:cs typeface="+mn-cs"/>
              </a:rPr>
              <a:t>表中的性别列的值统一都改为“女”</a:t>
            </a:r>
            <a:endParaRPr lang="en-US" altLang="zh-CN" sz="1800" b="1" dirty="0" smtClean="0">
              <a:latin typeface="仿宋" panose="02010609060101010101" pitchFamily="49" charset="-122"/>
              <a:ea typeface="仿宋" panose="02010609060101010101" pitchFamily="49" charset="-122"/>
              <a:cs typeface="+mn-cs"/>
            </a:endParaRPr>
          </a:p>
          <a:p>
            <a:pPr marL="457200" lvl="1" indent="0" eaLnBrk="1" hangingPunct="1">
              <a:buNone/>
            </a:pPr>
            <a:r>
              <a:rPr lang="zh-CN" altLang="en-US" sz="1800" b="1" dirty="0" smtClean="0">
                <a:latin typeface="仿宋" panose="02010609060101010101" pitchFamily="49" charset="-122"/>
                <a:ea typeface="仿宋" panose="02010609060101010101" pitchFamily="49" charset="-122"/>
                <a:cs typeface="+mn-cs"/>
              </a:rPr>
              <a:t>（</a:t>
            </a:r>
            <a:r>
              <a:rPr lang="en-US" altLang="zh-CN" sz="1800" b="1" dirty="0" smtClean="0">
                <a:latin typeface="仿宋" panose="02010609060101010101" pitchFamily="49" charset="-122"/>
                <a:ea typeface="仿宋" panose="02010609060101010101" pitchFamily="49" charset="-122"/>
                <a:cs typeface="+mn-cs"/>
              </a:rPr>
              <a:t>1</a:t>
            </a:r>
            <a:r>
              <a:rPr lang="zh-CN" altLang="en-US" sz="1800" b="1" dirty="0">
                <a:latin typeface="仿宋" panose="02010609060101010101" pitchFamily="49" charset="-122"/>
                <a:ea typeface="仿宋" panose="02010609060101010101" pitchFamily="49" charset="-122"/>
                <a:cs typeface="+mn-cs"/>
              </a:rPr>
              <a:t>）单击工具栏中的“新建查询（</a:t>
            </a:r>
            <a:r>
              <a:rPr lang="en-US" altLang="zh-CN" sz="1800" b="1" dirty="0">
                <a:latin typeface="仿宋" panose="02010609060101010101" pitchFamily="49" charset="-122"/>
                <a:ea typeface="仿宋" panose="02010609060101010101" pitchFamily="49" charset="-122"/>
                <a:cs typeface="+mn-cs"/>
              </a:rPr>
              <a:t>N</a:t>
            </a:r>
            <a:r>
              <a:rPr lang="zh-CN" altLang="en-US" sz="1800" b="1" dirty="0">
                <a:latin typeface="仿宋" panose="02010609060101010101" pitchFamily="49" charset="-122"/>
                <a:ea typeface="仿宋" panose="02010609060101010101" pitchFamily="49" charset="-122"/>
                <a:cs typeface="+mn-cs"/>
              </a:rPr>
              <a:t>）”按钮，在查询编辑器中输入如下代码： </a:t>
            </a:r>
            <a:endParaRPr lang="en-US" altLang="zh-CN" sz="1800" b="1" dirty="0" smtClean="0">
              <a:latin typeface="仿宋" panose="02010609060101010101" pitchFamily="49" charset="-122"/>
              <a:ea typeface="仿宋" panose="02010609060101010101" pitchFamily="49" charset="-122"/>
              <a:cs typeface="+mn-cs"/>
            </a:endParaRPr>
          </a:p>
          <a:p>
            <a:pPr marL="457200" lvl="1" indent="0" eaLnBrk="1" hangingPunct="1">
              <a:buNone/>
            </a:pPr>
            <a:endParaRPr lang="en-US" altLang="zh-CN" sz="1800" b="1" dirty="0">
              <a:latin typeface="仿宋" panose="02010609060101010101" pitchFamily="49" charset="-122"/>
              <a:ea typeface="仿宋" panose="02010609060101010101" pitchFamily="49" charset="-122"/>
              <a:cs typeface="+mn-cs"/>
            </a:endParaRPr>
          </a:p>
          <a:p>
            <a:pPr marL="457200" lvl="1" indent="0" eaLnBrk="1" hangingPunct="1">
              <a:buNone/>
            </a:pPr>
            <a:r>
              <a:rPr lang="zh-CN" altLang="en-US" sz="1800" b="1" dirty="0" smtClean="0">
                <a:latin typeface="仿宋" panose="02010609060101010101" pitchFamily="49" charset="-122"/>
                <a:ea typeface="仿宋" panose="02010609060101010101" pitchFamily="49" charset="-122"/>
                <a:cs typeface="+mn-cs"/>
              </a:rPr>
              <a:t>（</a:t>
            </a:r>
            <a:r>
              <a:rPr lang="en-US" altLang="zh-CN" sz="1800" b="1" dirty="0">
                <a:latin typeface="仿宋" panose="02010609060101010101" pitchFamily="49" charset="-122"/>
                <a:ea typeface="仿宋" panose="02010609060101010101" pitchFamily="49" charset="-122"/>
                <a:cs typeface="+mn-cs"/>
              </a:rPr>
              <a:t>2</a:t>
            </a:r>
            <a:r>
              <a:rPr lang="zh-CN" altLang="en-US" sz="1800" b="1" dirty="0">
                <a:latin typeface="仿宋" panose="02010609060101010101" pitchFamily="49" charset="-122"/>
                <a:ea typeface="仿宋" panose="02010609060101010101" pitchFamily="49" charset="-122"/>
                <a:cs typeface="+mn-cs"/>
              </a:rPr>
              <a:t>）单击工具栏</a:t>
            </a:r>
            <a:r>
              <a:rPr lang="zh-CN" altLang="en-US" sz="1800" b="1" dirty="0" smtClean="0">
                <a:latin typeface="仿宋" panose="02010609060101010101" pitchFamily="49" charset="-122"/>
                <a:ea typeface="仿宋" panose="02010609060101010101" pitchFamily="49" charset="-122"/>
                <a:cs typeface="+mn-cs"/>
              </a:rPr>
              <a:t>的“执行”按钮</a:t>
            </a:r>
            <a:r>
              <a:rPr lang="zh-CN" altLang="en-US" sz="1800" b="1" dirty="0">
                <a:latin typeface="仿宋" panose="02010609060101010101" pitchFamily="49" charset="-122"/>
                <a:ea typeface="仿宋" panose="02010609060101010101" pitchFamily="49" charset="-122"/>
                <a:cs typeface="+mn-cs"/>
              </a:rPr>
              <a:t>或者按 </a:t>
            </a:r>
            <a:r>
              <a:rPr lang="en-US" altLang="zh-CN" sz="1800" b="1" dirty="0">
                <a:latin typeface="仿宋" panose="02010609060101010101" pitchFamily="49" charset="-122"/>
                <a:ea typeface="仿宋" panose="02010609060101010101" pitchFamily="49" charset="-122"/>
                <a:cs typeface="+mn-cs"/>
              </a:rPr>
              <a:t>F5</a:t>
            </a:r>
            <a:r>
              <a:rPr lang="zh-CN" altLang="en-US" sz="1800" b="1" dirty="0">
                <a:latin typeface="仿宋" panose="02010609060101010101" pitchFamily="49" charset="-122"/>
                <a:ea typeface="仿宋" panose="02010609060101010101" pitchFamily="49" charset="-122"/>
                <a:cs typeface="+mn-cs"/>
              </a:rPr>
              <a:t>键。</a:t>
            </a:r>
          </a:p>
          <a:p>
            <a:pPr marL="457200" lvl="1" indent="0" eaLnBrk="1" hangingPunct="1">
              <a:buNone/>
            </a:pPr>
            <a:r>
              <a:rPr lang="zh-CN" altLang="en-US" sz="1800" b="1" dirty="0">
                <a:latin typeface="仿宋" panose="02010609060101010101" pitchFamily="49" charset="-122"/>
                <a:ea typeface="仿宋" panose="02010609060101010101" pitchFamily="49" charset="-122"/>
                <a:cs typeface="+mn-cs"/>
              </a:rPr>
              <a:t>（</a:t>
            </a:r>
            <a:r>
              <a:rPr lang="en-US" altLang="zh-CN" sz="1800" b="1" dirty="0">
                <a:latin typeface="仿宋" panose="02010609060101010101" pitchFamily="49" charset="-122"/>
                <a:ea typeface="仿宋" panose="02010609060101010101" pitchFamily="49" charset="-122"/>
                <a:cs typeface="+mn-cs"/>
              </a:rPr>
              <a:t>3</a:t>
            </a:r>
            <a:r>
              <a:rPr lang="zh-CN" altLang="en-US" sz="1800" b="1" dirty="0">
                <a:latin typeface="仿宋" panose="02010609060101010101" pitchFamily="49" charset="-122"/>
                <a:ea typeface="仿宋" panose="02010609060101010101" pitchFamily="49" charset="-122"/>
                <a:cs typeface="+mn-cs"/>
              </a:rPr>
              <a:t>）查看结果</a:t>
            </a:r>
            <a:r>
              <a:rPr lang="zh-CN" altLang="en-US" sz="1800" b="1" dirty="0" smtClean="0">
                <a:latin typeface="仿宋" panose="02010609060101010101" pitchFamily="49" charset="-122"/>
                <a:ea typeface="仿宋" panose="02010609060101010101" pitchFamily="49" charset="-122"/>
                <a:cs typeface="+mn-cs"/>
              </a:rPr>
              <a:t>。</a:t>
            </a:r>
            <a:endParaRPr lang="en-US" altLang="zh-CN" sz="1800" b="1" dirty="0" smtClean="0">
              <a:latin typeface="仿宋" panose="02010609060101010101" pitchFamily="49" charset="-122"/>
              <a:ea typeface="仿宋" panose="02010609060101010101" pitchFamily="49" charset="-122"/>
              <a:cs typeface="+mn-cs"/>
            </a:endParaRPr>
          </a:p>
          <a:p>
            <a:pPr marL="457200" lvl="1" indent="0" eaLnBrk="1" hangingPunct="1">
              <a:buNone/>
            </a:pPr>
            <a:r>
              <a:rPr lang="zh-CN" altLang="en-US" sz="1800" b="1" dirty="0">
                <a:latin typeface="仿宋" panose="02010609060101010101" pitchFamily="49" charset="-122"/>
                <a:ea typeface="仿宋" panose="02010609060101010101" pitchFamily="49" charset="-122"/>
                <a:cs typeface="+mn-cs"/>
              </a:rPr>
              <a:t>二、 把</a:t>
            </a:r>
            <a:r>
              <a:rPr lang="en-US" altLang="zh-CN" sz="1800" b="1" dirty="0" err="1">
                <a:latin typeface="仿宋" panose="02010609060101010101" pitchFamily="49" charset="-122"/>
                <a:ea typeface="仿宋" panose="02010609060101010101" pitchFamily="49" charset="-122"/>
                <a:cs typeface="+mn-cs"/>
              </a:rPr>
              <a:t>tongxun</a:t>
            </a:r>
            <a:r>
              <a:rPr lang="zh-CN" altLang="en-US" sz="1800" b="1" dirty="0">
                <a:latin typeface="仿宋" panose="02010609060101010101" pitchFamily="49" charset="-122"/>
                <a:ea typeface="仿宋" panose="02010609060101010101" pitchFamily="49" charset="-122"/>
                <a:cs typeface="+mn-cs"/>
              </a:rPr>
              <a:t>表中家庭地址为 “河南省郑州市” 的更新为 </a:t>
            </a:r>
            <a:r>
              <a:rPr lang="zh-CN" altLang="en-US" sz="1800" b="1" dirty="0" smtClean="0">
                <a:latin typeface="仿宋" panose="02010609060101010101" pitchFamily="49" charset="-122"/>
                <a:ea typeface="仿宋" panose="02010609060101010101" pitchFamily="49" charset="-122"/>
                <a:cs typeface="+mn-cs"/>
              </a:rPr>
              <a:t>“河南省许昌市”</a:t>
            </a:r>
            <a:endParaRPr lang="en-US" altLang="zh-CN" sz="1800" b="1" dirty="0" smtClean="0">
              <a:latin typeface="仿宋" panose="02010609060101010101" pitchFamily="49" charset="-122"/>
              <a:ea typeface="仿宋" panose="02010609060101010101" pitchFamily="49" charset="-122"/>
              <a:cs typeface="+mn-cs"/>
            </a:endParaRPr>
          </a:p>
          <a:p>
            <a:pPr marL="457200" lvl="1" indent="0" eaLnBrk="1" hangingPunct="1">
              <a:buNone/>
            </a:pPr>
            <a:r>
              <a:rPr lang="zh-CN" altLang="en-US" sz="1800" b="1" dirty="0">
                <a:latin typeface="仿宋" panose="02010609060101010101" pitchFamily="49" charset="-122"/>
                <a:ea typeface="仿宋" panose="02010609060101010101" pitchFamily="49" charset="-122"/>
                <a:cs typeface="+mn-cs"/>
              </a:rPr>
              <a:t>（</a:t>
            </a:r>
            <a:r>
              <a:rPr lang="en-US" altLang="zh-CN" sz="1800" b="1" dirty="0">
                <a:latin typeface="仿宋" panose="02010609060101010101" pitchFamily="49" charset="-122"/>
                <a:ea typeface="仿宋" panose="02010609060101010101" pitchFamily="49" charset="-122"/>
                <a:cs typeface="+mn-cs"/>
              </a:rPr>
              <a:t>1</a:t>
            </a:r>
            <a:r>
              <a:rPr lang="zh-CN" altLang="en-US" sz="1800" b="1" dirty="0">
                <a:latin typeface="仿宋" panose="02010609060101010101" pitchFamily="49" charset="-122"/>
                <a:ea typeface="仿宋" panose="02010609060101010101" pitchFamily="49" charset="-122"/>
                <a:cs typeface="+mn-cs"/>
              </a:rPr>
              <a:t>）单击工具栏中的“新建查询（</a:t>
            </a:r>
            <a:r>
              <a:rPr lang="en-US" altLang="zh-CN" sz="1800" b="1" dirty="0">
                <a:latin typeface="仿宋" panose="02010609060101010101" pitchFamily="49" charset="-122"/>
                <a:ea typeface="仿宋" panose="02010609060101010101" pitchFamily="49" charset="-122"/>
                <a:cs typeface="+mn-cs"/>
              </a:rPr>
              <a:t>N</a:t>
            </a:r>
            <a:r>
              <a:rPr lang="zh-CN" altLang="en-US" sz="1800" b="1" dirty="0">
                <a:latin typeface="仿宋" panose="02010609060101010101" pitchFamily="49" charset="-122"/>
                <a:ea typeface="仿宋" panose="02010609060101010101" pitchFamily="49" charset="-122"/>
                <a:cs typeface="+mn-cs"/>
              </a:rPr>
              <a:t>）”按钮，在查询编辑器中输入如下代码</a:t>
            </a:r>
            <a:r>
              <a:rPr lang="zh-CN" altLang="en-US" sz="1800" b="1" dirty="0" smtClean="0">
                <a:latin typeface="仿宋" panose="02010609060101010101" pitchFamily="49" charset="-122"/>
                <a:ea typeface="仿宋" panose="02010609060101010101" pitchFamily="49" charset="-122"/>
                <a:cs typeface="+mn-cs"/>
              </a:rPr>
              <a:t>：</a:t>
            </a:r>
            <a:endParaRPr lang="en-US" altLang="zh-CN" sz="1800" b="1" dirty="0" smtClean="0">
              <a:latin typeface="仿宋" panose="02010609060101010101" pitchFamily="49" charset="-122"/>
              <a:ea typeface="仿宋" panose="02010609060101010101" pitchFamily="49" charset="-122"/>
              <a:cs typeface="+mn-cs"/>
            </a:endParaRPr>
          </a:p>
          <a:p>
            <a:pPr marL="457200" lvl="1" indent="0" eaLnBrk="1" hangingPunct="1">
              <a:buNone/>
            </a:pPr>
            <a:endParaRPr lang="en-US" altLang="zh-CN" sz="1800" b="1" dirty="0">
              <a:latin typeface="仿宋" panose="02010609060101010101" pitchFamily="49" charset="-122"/>
              <a:ea typeface="仿宋" panose="02010609060101010101" pitchFamily="49" charset="-122"/>
              <a:cs typeface="+mn-cs"/>
            </a:endParaRPr>
          </a:p>
          <a:p>
            <a:pPr marL="457200" lvl="1" indent="0" eaLnBrk="1" hangingPunct="1">
              <a:buNone/>
            </a:pPr>
            <a:endParaRPr lang="en-US" altLang="zh-CN" sz="1800" b="1" dirty="0" smtClean="0">
              <a:latin typeface="仿宋" panose="02010609060101010101" pitchFamily="49" charset="-122"/>
              <a:ea typeface="仿宋" panose="02010609060101010101" pitchFamily="49" charset="-122"/>
              <a:cs typeface="+mn-cs"/>
            </a:endParaRPr>
          </a:p>
          <a:p>
            <a:pPr marL="457200" lvl="1" indent="0" eaLnBrk="1" hangingPunct="1">
              <a:buNone/>
            </a:pPr>
            <a:r>
              <a:rPr lang="zh-CN" altLang="en-US" sz="1800" b="1" dirty="0" smtClean="0">
                <a:latin typeface="仿宋" panose="02010609060101010101" pitchFamily="49" charset="-122"/>
                <a:ea typeface="仿宋" panose="02010609060101010101" pitchFamily="49" charset="-122"/>
                <a:cs typeface="+mn-cs"/>
              </a:rPr>
              <a:t>（</a:t>
            </a:r>
            <a:r>
              <a:rPr lang="en-US" altLang="zh-CN" sz="1800" b="1" dirty="0">
                <a:latin typeface="仿宋" panose="02010609060101010101" pitchFamily="49" charset="-122"/>
                <a:ea typeface="仿宋" panose="02010609060101010101" pitchFamily="49" charset="-122"/>
                <a:cs typeface="+mn-cs"/>
              </a:rPr>
              <a:t>2</a:t>
            </a:r>
            <a:r>
              <a:rPr lang="zh-CN" altLang="en-US" sz="1800" b="1" dirty="0">
                <a:latin typeface="仿宋" panose="02010609060101010101" pitchFamily="49" charset="-122"/>
                <a:ea typeface="仿宋" panose="02010609060101010101" pitchFamily="49" charset="-122"/>
                <a:cs typeface="+mn-cs"/>
              </a:rPr>
              <a:t>）单击工具栏的 按钮或者按</a:t>
            </a:r>
            <a:r>
              <a:rPr lang="en-US" altLang="zh-CN" sz="1800" b="1" dirty="0">
                <a:latin typeface="仿宋" panose="02010609060101010101" pitchFamily="49" charset="-122"/>
                <a:ea typeface="仿宋" panose="02010609060101010101" pitchFamily="49" charset="-122"/>
                <a:cs typeface="+mn-cs"/>
              </a:rPr>
              <a:t>F5 </a:t>
            </a:r>
            <a:r>
              <a:rPr lang="zh-CN" altLang="en-US" sz="1800" b="1" dirty="0">
                <a:latin typeface="仿宋" panose="02010609060101010101" pitchFamily="49" charset="-122"/>
                <a:ea typeface="仿宋" panose="02010609060101010101" pitchFamily="49" charset="-122"/>
                <a:cs typeface="+mn-cs"/>
              </a:rPr>
              <a:t>键。</a:t>
            </a:r>
          </a:p>
          <a:p>
            <a:pPr marL="457200" lvl="1" indent="0" eaLnBrk="1" hangingPunct="1">
              <a:buNone/>
            </a:pPr>
            <a:r>
              <a:rPr lang="zh-CN" altLang="en-US" sz="1800" b="1" dirty="0">
                <a:latin typeface="仿宋" panose="02010609060101010101" pitchFamily="49" charset="-122"/>
                <a:ea typeface="仿宋" panose="02010609060101010101" pitchFamily="49" charset="-122"/>
                <a:cs typeface="+mn-cs"/>
              </a:rPr>
              <a:t>（</a:t>
            </a:r>
            <a:r>
              <a:rPr lang="en-US" altLang="zh-CN" sz="1800" b="1" dirty="0">
                <a:latin typeface="仿宋" panose="02010609060101010101" pitchFamily="49" charset="-122"/>
                <a:ea typeface="仿宋" panose="02010609060101010101" pitchFamily="49" charset="-122"/>
                <a:cs typeface="+mn-cs"/>
              </a:rPr>
              <a:t>3</a:t>
            </a:r>
            <a:r>
              <a:rPr lang="zh-CN" altLang="en-US" sz="1800" b="1" dirty="0">
                <a:latin typeface="仿宋" panose="02010609060101010101" pitchFamily="49" charset="-122"/>
                <a:ea typeface="仿宋" panose="02010609060101010101" pitchFamily="49" charset="-122"/>
                <a:cs typeface="+mn-cs"/>
              </a:rPr>
              <a:t>）查看结果。</a:t>
            </a:r>
            <a:endParaRPr lang="en-US" altLang="zh-CN" sz="1800" b="1" dirty="0" smtClean="0">
              <a:latin typeface="仿宋" panose="02010609060101010101" pitchFamily="49" charset="-122"/>
              <a:ea typeface="仿宋" panose="02010609060101010101" pitchFamily="49" charset="-122"/>
              <a:cs typeface="+mn-cs"/>
            </a:endParaRPr>
          </a:p>
        </p:txBody>
      </p:sp>
      <p:pic>
        <p:nvPicPr>
          <p:cNvPr id="2" name="图片 1"/>
          <p:cNvPicPr>
            <a:picLocks noChangeAspect="1"/>
          </p:cNvPicPr>
          <p:nvPr/>
        </p:nvPicPr>
        <p:blipFill>
          <a:blip r:embed="rId2"/>
          <a:stretch>
            <a:fillRect/>
          </a:stretch>
        </p:blipFill>
        <p:spPr>
          <a:xfrm>
            <a:off x="7164288" y="6173749"/>
            <a:ext cx="1316638" cy="684251"/>
          </a:xfrm>
          <a:prstGeom prst="rect">
            <a:avLst/>
          </a:prstGeom>
        </p:spPr>
      </p:pic>
      <p:pic>
        <p:nvPicPr>
          <p:cNvPr id="3" name="图片 2"/>
          <p:cNvPicPr>
            <a:picLocks noChangeAspect="1"/>
          </p:cNvPicPr>
          <p:nvPr/>
        </p:nvPicPr>
        <p:blipFill>
          <a:blip r:embed="rId3"/>
          <a:stretch>
            <a:fillRect/>
          </a:stretch>
        </p:blipFill>
        <p:spPr>
          <a:xfrm>
            <a:off x="2267744" y="2276872"/>
            <a:ext cx="3055416" cy="460029"/>
          </a:xfrm>
          <a:prstGeom prst="rect">
            <a:avLst/>
          </a:prstGeom>
        </p:spPr>
      </p:pic>
      <p:pic>
        <p:nvPicPr>
          <p:cNvPr id="4" name="图片 3"/>
          <p:cNvPicPr>
            <a:picLocks noChangeAspect="1"/>
          </p:cNvPicPr>
          <p:nvPr/>
        </p:nvPicPr>
        <p:blipFill>
          <a:blip r:embed="rId4"/>
          <a:stretch>
            <a:fillRect/>
          </a:stretch>
        </p:blipFill>
        <p:spPr>
          <a:xfrm>
            <a:off x="2294159" y="4653136"/>
            <a:ext cx="3747120" cy="434934"/>
          </a:xfrm>
          <a:prstGeom prst="rect">
            <a:avLst/>
          </a:prstGeom>
        </p:spPr>
      </p:pic>
    </p:spTree>
    <p:extLst>
      <p:ext uri="{BB962C8B-B14F-4D97-AF65-F5344CB8AC3E}">
        <p14:creationId xmlns:p14="http://schemas.microsoft.com/office/powerpoint/2010/main" val="307436002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9" name="Rectangle 2"/>
          <p:cNvSpPr>
            <a:spLocks noGrp="1" noChangeArrowheads="1"/>
          </p:cNvSpPr>
          <p:nvPr>
            <p:ph type="title"/>
          </p:nvPr>
        </p:nvSpPr>
        <p:spPr>
          <a:xfrm>
            <a:off x="539552" y="188640"/>
            <a:ext cx="7391400" cy="563563"/>
          </a:xfrm>
        </p:spPr>
        <p:txBody>
          <a:bodyPr/>
          <a:lstStyle/>
          <a:p>
            <a:pPr eaLnBrk="1" hangingPunct="1"/>
            <a:r>
              <a:rPr lang="zh-CN" altLang="en-US" dirty="0"/>
              <a:t>学习任务三    使用 </a:t>
            </a:r>
            <a:r>
              <a:rPr lang="en-US" altLang="zh-CN" dirty="0"/>
              <a:t>T-SQL </a:t>
            </a:r>
            <a:r>
              <a:rPr lang="zh-CN" altLang="en-US" dirty="0"/>
              <a:t>语句更新数据</a:t>
            </a:r>
            <a:br>
              <a:rPr lang="zh-CN" altLang="en-US" dirty="0"/>
            </a:br>
            <a:endParaRPr lang="zh-CN" altLang="en-US" dirty="0" smtClean="0"/>
          </a:p>
        </p:txBody>
      </p:sp>
      <p:sp>
        <p:nvSpPr>
          <p:cNvPr id="45060" name="Rectangle 3"/>
          <p:cNvSpPr>
            <a:spLocks noGrp="1" noChangeArrowheads="1"/>
          </p:cNvSpPr>
          <p:nvPr>
            <p:ph idx="1"/>
          </p:nvPr>
        </p:nvSpPr>
        <p:spPr>
          <a:xfrm>
            <a:off x="467544" y="1412776"/>
            <a:ext cx="8229600" cy="3816424"/>
          </a:xfrm>
          <a:noFill/>
        </p:spPr>
        <p:txBody>
          <a:bodyPr/>
          <a:lstStyle/>
          <a:p>
            <a:pPr marL="457200" lvl="1" indent="0" eaLnBrk="1" hangingPunct="1">
              <a:buNone/>
            </a:pPr>
            <a:r>
              <a:rPr lang="zh-CN" altLang="en-US" sz="1800" b="1" dirty="0">
                <a:latin typeface="仿宋" panose="02010609060101010101" pitchFamily="49" charset="-122"/>
                <a:ea typeface="仿宋" panose="02010609060101010101" pitchFamily="49" charset="-122"/>
                <a:cs typeface="+mn-cs"/>
              </a:rPr>
              <a:t>三、把成绩表（</a:t>
            </a:r>
            <a:r>
              <a:rPr lang="en-US" altLang="zh-CN" sz="1800" b="1" dirty="0" err="1">
                <a:latin typeface="仿宋" panose="02010609060101010101" pitchFamily="49" charset="-122"/>
                <a:ea typeface="仿宋" panose="02010609060101010101" pitchFamily="49" charset="-122"/>
                <a:cs typeface="+mn-cs"/>
              </a:rPr>
              <a:t>cjb</a:t>
            </a:r>
            <a:r>
              <a:rPr lang="zh-CN" altLang="en-US" sz="1800" b="1" dirty="0">
                <a:latin typeface="仿宋" panose="02010609060101010101" pitchFamily="49" charset="-122"/>
                <a:ea typeface="仿宋" panose="02010609060101010101" pitchFamily="49" charset="-122"/>
                <a:cs typeface="+mn-cs"/>
              </a:rPr>
              <a:t>）中所有低于</a:t>
            </a:r>
            <a:r>
              <a:rPr lang="en-US" altLang="zh-CN" sz="1800" b="1" dirty="0">
                <a:latin typeface="仿宋" panose="02010609060101010101" pitchFamily="49" charset="-122"/>
                <a:ea typeface="仿宋" panose="02010609060101010101" pitchFamily="49" charset="-122"/>
                <a:cs typeface="+mn-cs"/>
              </a:rPr>
              <a:t>95</a:t>
            </a:r>
            <a:r>
              <a:rPr lang="zh-CN" altLang="en-US" sz="1800" b="1" dirty="0">
                <a:latin typeface="仿宋" panose="02010609060101010101" pitchFamily="49" charset="-122"/>
                <a:ea typeface="仿宋" panose="02010609060101010101" pitchFamily="49" charset="-122"/>
                <a:cs typeface="+mn-cs"/>
              </a:rPr>
              <a:t>分的都在原来的基础上增加</a:t>
            </a:r>
            <a:r>
              <a:rPr lang="en-US" altLang="zh-CN" sz="1800" b="1" dirty="0" smtClean="0">
                <a:latin typeface="仿宋" panose="02010609060101010101" pitchFamily="49" charset="-122"/>
                <a:ea typeface="仿宋" panose="02010609060101010101" pitchFamily="49" charset="-122"/>
                <a:cs typeface="+mn-cs"/>
              </a:rPr>
              <a:t>5</a:t>
            </a:r>
            <a:r>
              <a:rPr lang="zh-CN" altLang="en-US" sz="1800" b="1" dirty="0" smtClean="0">
                <a:latin typeface="仿宋" panose="02010609060101010101" pitchFamily="49" charset="-122"/>
                <a:ea typeface="仿宋" panose="02010609060101010101" pitchFamily="49" charset="-122"/>
                <a:cs typeface="+mn-cs"/>
              </a:rPr>
              <a:t>分</a:t>
            </a:r>
            <a:endParaRPr lang="en-US" altLang="zh-CN" sz="1800" b="1" dirty="0" smtClean="0">
              <a:latin typeface="仿宋" panose="02010609060101010101" pitchFamily="49" charset="-122"/>
              <a:ea typeface="仿宋" panose="02010609060101010101" pitchFamily="49" charset="-122"/>
              <a:cs typeface="+mn-cs"/>
            </a:endParaRPr>
          </a:p>
          <a:p>
            <a:pPr marL="457200" lvl="1" indent="0" eaLnBrk="1" hangingPunct="1">
              <a:buNone/>
            </a:pPr>
            <a:r>
              <a:rPr lang="zh-CN" altLang="en-US" sz="1800" b="1" dirty="0">
                <a:latin typeface="仿宋" panose="02010609060101010101" pitchFamily="49" charset="-122"/>
                <a:ea typeface="仿宋" panose="02010609060101010101" pitchFamily="49" charset="-122"/>
                <a:cs typeface="+mn-cs"/>
              </a:rPr>
              <a:t>（</a:t>
            </a:r>
            <a:r>
              <a:rPr lang="en-US" altLang="zh-CN" sz="1800" b="1" dirty="0">
                <a:latin typeface="仿宋" panose="02010609060101010101" pitchFamily="49" charset="-122"/>
                <a:ea typeface="仿宋" panose="02010609060101010101" pitchFamily="49" charset="-122"/>
                <a:cs typeface="+mn-cs"/>
              </a:rPr>
              <a:t>1</a:t>
            </a:r>
            <a:r>
              <a:rPr lang="zh-CN" altLang="en-US" sz="1800" b="1" dirty="0">
                <a:latin typeface="仿宋" panose="02010609060101010101" pitchFamily="49" charset="-122"/>
                <a:ea typeface="仿宋" panose="02010609060101010101" pitchFamily="49" charset="-122"/>
                <a:cs typeface="+mn-cs"/>
              </a:rPr>
              <a:t>）单击工具栏中的“新建查询（</a:t>
            </a:r>
            <a:r>
              <a:rPr lang="en-US" altLang="zh-CN" sz="1800" b="1" dirty="0">
                <a:latin typeface="仿宋" panose="02010609060101010101" pitchFamily="49" charset="-122"/>
                <a:ea typeface="仿宋" panose="02010609060101010101" pitchFamily="49" charset="-122"/>
                <a:cs typeface="+mn-cs"/>
              </a:rPr>
              <a:t>N</a:t>
            </a:r>
            <a:r>
              <a:rPr lang="zh-CN" altLang="en-US" sz="1800" b="1" dirty="0">
                <a:latin typeface="仿宋" panose="02010609060101010101" pitchFamily="49" charset="-122"/>
                <a:ea typeface="仿宋" panose="02010609060101010101" pitchFamily="49" charset="-122"/>
                <a:cs typeface="+mn-cs"/>
              </a:rPr>
              <a:t>）”按钮，在查询编辑器中输入如下代码</a:t>
            </a:r>
            <a:r>
              <a:rPr lang="zh-CN" altLang="en-US" sz="1800" b="1" dirty="0" smtClean="0">
                <a:latin typeface="仿宋" panose="02010609060101010101" pitchFamily="49" charset="-122"/>
                <a:ea typeface="仿宋" panose="02010609060101010101" pitchFamily="49" charset="-122"/>
                <a:cs typeface="+mn-cs"/>
              </a:rPr>
              <a:t>：</a:t>
            </a:r>
            <a:endParaRPr lang="en-US" altLang="zh-CN" sz="1800" b="1" dirty="0" smtClean="0">
              <a:latin typeface="仿宋" panose="02010609060101010101" pitchFamily="49" charset="-122"/>
              <a:ea typeface="仿宋" panose="02010609060101010101" pitchFamily="49" charset="-122"/>
              <a:cs typeface="+mn-cs"/>
            </a:endParaRPr>
          </a:p>
          <a:p>
            <a:pPr marL="457200" lvl="1" indent="0" eaLnBrk="1" hangingPunct="1">
              <a:buNone/>
            </a:pPr>
            <a:endParaRPr lang="en-US" altLang="zh-CN" sz="1800" b="1" dirty="0">
              <a:latin typeface="仿宋" panose="02010609060101010101" pitchFamily="49" charset="-122"/>
              <a:ea typeface="仿宋" panose="02010609060101010101" pitchFamily="49" charset="-122"/>
              <a:cs typeface="+mn-cs"/>
            </a:endParaRPr>
          </a:p>
          <a:p>
            <a:pPr marL="457200" lvl="1" indent="0" eaLnBrk="1" hangingPunct="1">
              <a:buNone/>
            </a:pPr>
            <a:endParaRPr lang="en-US" altLang="zh-CN" sz="1800" b="1" dirty="0" smtClean="0">
              <a:latin typeface="仿宋" panose="02010609060101010101" pitchFamily="49" charset="-122"/>
              <a:ea typeface="仿宋" panose="02010609060101010101" pitchFamily="49" charset="-122"/>
              <a:cs typeface="+mn-cs"/>
            </a:endParaRPr>
          </a:p>
          <a:p>
            <a:pPr marL="457200" lvl="1" indent="0" eaLnBrk="1" hangingPunct="1">
              <a:buNone/>
            </a:pPr>
            <a:endParaRPr lang="en-US" altLang="zh-CN" sz="1800" b="1" dirty="0" smtClean="0">
              <a:latin typeface="仿宋" panose="02010609060101010101" pitchFamily="49" charset="-122"/>
              <a:ea typeface="仿宋" panose="02010609060101010101" pitchFamily="49" charset="-122"/>
              <a:cs typeface="+mn-cs"/>
            </a:endParaRPr>
          </a:p>
          <a:p>
            <a:pPr marL="457200" lvl="1" indent="0" eaLnBrk="1" hangingPunct="1">
              <a:buNone/>
            </a:pPr>
            <a:r>
              <a:rPr lang="zh-CN" altLang="en-US" sz="1800" b="1" dirty="0" smtClean="0">
                <a:latin typeface="仿宋" panose="02010609060101010101" pitchFamily="49" charset="-122"/>
                <a:ea typeface="仿宋" panose="02010609060101010101" pitchFamily="49" charset="-122"/>
                <a:cs typeface="+mn-cs"/>
              </a:rPr>
              <a:t>（</a:t>
            </a:r>
            <a:r>
              <a:rPr lang="en-US" altLang="zh-CN" sz="1800" b="1" dirty="0">
                <a:latin typeface="仿宋" panose="02010609060101010101" pitchFamily="49" charset="-122"/>
                <a:ea typeface="仿宋" panose="02010609060101010101" pitchFamily="49" charset="-122"/>
                <a:cs typeface="+mn-cs"/>
              </a:rPr>
              <a:t>2</a:t>
            </a:r>
            <a:r>
              <a:rPr lang="zh-CN" altLang="en-US" sz="1800" b="1" dirty="0">
                <a:latin typeface="仿宋" panose="02010609060101010101" pitchFamily="49" charset="-122"/>
                <a:ea typeface="仿宋" panose="02010609060101010101" pitchFamily="49" charset="-122"/>
                <a:cs typeface="+mn-cs"/>
              </a:rPr>
              <a:t>）单击工具栏</a:t>
            </a:r>
            <a:r>
              <a:rPr lang="zh-CN" altLang="en-US" sz="1800" b="1" dirty="0" smtClean="0">
                <a:latin typeface="仿宋" panose="02010609060101010101" pitchFamily="49" charset="-122"/>
                <a:ea typeface="仿宋" panose="02010609060101010101" pitchFamily="49" charset="-122"/>
                <a:cs typeface="+mn-cs"/>
              </a:rPr>
              <a:t>的“执行”按钮</a:t>
            </a:r>
            <a:r>
              <a:rPr lang="zh-CN" altLang="en-US" sz="1800" b="1" dirty="0">
                <a:latin typeface="仿宋" panose="02010609060101010101" pitchFamily="49" charset="-122"/>
                <a:ea typeface="仿宋" panose="02010609060101010101" pitchFamily="49" charset="-122"/>
                <a:cs typeface="+mn-cs"/>
              </a:rPr>
              <a:t>或者按</a:t>
            </a:r>
            <a:r>
              <a:rPr lang="en-US" altLang="zh-CN" sz="1800" b="1" dirty="0">
                <a:latin typeface="仿宋" panose="02010609060101010101" pitchFamily="49" charset="-122"/>
                <a:ea typeface="仿宋" panose="02010609060101010101" pitchFamily="49" charset="-122"/>
                <a:cs typeface="+mn-cs"/>
              </a:rPr>
              <a:t>F5 </a:t>
            </a:r>
            <a:r>
              <a:rPr lang="zh-CN" altLang="en-US" sz="1800" b="1" dirty="0">
                <a:latin typeface="仿宋" panose="02010609060101010101" pitchFamily="49" charset="-122"/>
                <a:ea typeface="仿宋" panose="02010609060101010101" pitchFamily="49" charset="-122"/>
                <a:cs typeface="+mn-cs"/>
              </a:rPr>
              <a:t>键。</a:t>
            </a:r>
          </a:p>
          <a:p>
            <a:pPr marL="457200" lvl="1" indent="0" eaLnBrk="1" hangingPunct="1">
              <a:buNone/>
            </a:pPr>
            <a:r>
              <a:rPr lang="zh-CN" altLang="en-US" sz="1800" b="1" dirty="0">
                <a:latin typeface="仿宋" panose="02010609060101010101" pitchFamily="49" charset="-122"/>
                <a:ea typeface="仿宋" panose="02010609060101010101" pitchFamily="49" charset="-122"/>
                <a:cs typeface="+mn-cs"/>
              </a:rPr>
              <a:t>（</a:t>
            </a:r>
            <a:r>
              <a:rPr lang="en-US" altLang="zh-CN" sz="1800" b="1" dirty="0">
                <a:latin typeface="仿宋" panose="02010609060101010101" pitchFamily="49" charset="-122"/>
                <a:ea typeface="仿宋" panose="02010609060101010101" pitchFamily="49" charset="-122"/>
                <a:cs typeface="+mn-cs"/>
              </a:rPr>
              <a:t>3</a:t>
            </a:r>
            <a:r>
              <a:rPr lang="zh-CN" altLang="en-US" sz="1800" b="1" dirty="0">
                <a:latin typeface="仿宋" panose="02010609060101010101" pitchFamily="49" charset="-122"/>
                <a:ea typeface="仿宋" panose="02010609060101010101" pitchFamily="49" charset="-122"/>
                <a:cs typeface="+mn-cs"/>
              </a:rPr>
              <a:t>）查看</a:t>
            </a:r>
            <a:r>
              <a:rPr lang="zh-CN" altLang="en-US" sz="1800" b="1" dirty="0" smtClean="0">
                <a:latin typeface="仿宋" panose="02010609060101010101" pitchFamily="49" charset="-122"/>
                <a:ea typeface="仿宋" panose="02010609060101010101" pitchFamily="49" charset="-122"/>
                <a:cs typeface="+mn-cs"/>
              </a:rPr>
              <a:t>结果。</a:t>
            </a:r>
            <a:endParaRPr lang="en-US" altLang="zh-CN" sz="1800" b="1" dirty="0" smtClean="0">
              <a:latin typeface="仿宋" panose="02010609060101010101" pitchFamily="49" charset="-122"/>
              <a:ea typeface="仿宋" panose="02010609060101010101" pitchFamily="49" charset="-122"/>
              <a:cs typeface="+mn-cs"/>
            </a:endParaRPr>
          </a:p>
          <a:p>
            <a:pPr marL="457200" lvl="1" indent="0" eaLnBrk="1" hangingPunct="1">
              <a:buNone/>
            </a:pPr>
            <a:endParaRPr lang="en-US" altLang="zh-CN" sz="1800" b="1" dirty="0" smtClean="0">
              <a:latin typeface="仿宋" panose="02010609060101010101" pitchFamily="49" charset="-122"/>
              <a:ea typeface="仿宋" panose="02010609060101010101" pitchFamily="49" charset="-122"/>
              <a:cs typeface="+mn-cs"/>
            </a:endParaRPr>
          </a:p>
        </p:txBody>
      </p:sp>
      <p:pic>
        <p:nvPicPr>
          <p:cNvPr id="2" name="图片 1"/>
          <p:cNvPicPr>
            <a:picLocks noChangeAspect="1"/>
          </p:cNvPicPr>
          <p:nvPr/>
        </p:nvPicPr>
        <p:blipFill>
          <a:blip r:embed="rId2"/>
          <a:stretch>
            <a:fillRect/>
          </a:stretch>
        </p:blipFill>
        <p:spPr>
          <a:xfrm>
            <a:off x="7164288" y="6173749"/>
            <a:ext cx="1316638" cy="684251"/>
          </a:xfrm>
          <a:prstGeom prst="rect">
            <a:avLst/>
          </a:prstGeom>
        </p:spPr>
      </p:pic>
      <p:pic>
        <p:nvPicPr>
          <p:cNvPr id="5" name="图片 4"/>
          <p:cNvPicPr>
            <a:picLocks noChangeAspect="1"/>
          </p:cNvPicPr>
          <p:nvPr/>
        </p:nvPicPr>
        <p:blipFill>
          <a:blip r:embed="rId3"/>
          <a:stretch>
            <a:fillRect/>
          </a:stretch>
        </p:blipFill>
        <p:spPr>
          <a:xfrm>
            <a:off x="2483768" y="2401042"/>
            <a:ext cx="2825130" cy="778633"/>
          </a:xfrm>
          <a:prstGeom prst="rect">
            <a:avLst/>
          </a:prstGeom>
        </p:spPr>
      </p:pic>
    </p:spTree>
    <p:extLst>
      <p:ext uri="{BB962C8B-B14F-4D97-AF65-F5344CB8AC3E}">
        <p14:creationId xmlns:p14="http://schemas.microsoft.com/office/powerpoint/2010/main" val="158336512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3" name="Rectangle 2"/>
          <p:cNvSpPr>
            <a:spLocks noGrp="1" noChangeArrowheads="1"/>
          </p:cNvSpPr>
          <p:nvPr>
            <p:ph type="title"/>
          </p:nvPr>
        </p:nvSpPr>
        <p:spPr>
          <a:xfrm>
            <a:off x="611560" y="188640"/>
            <a:ext cx="7391400" cy="563563"/>
          </a:xfrm>
        </p:spPr>
        <p:txBody>
          <a:bodyPr/>
          <a:lstStyle/>
          <a:p>
            <a:pPr eaLnBrk="1" hangingPunct="1"/>
            <a:r>
              <a:rPr lang="zh-CN" altLang="en-US" dirty="0" smtClean="0"/>
              <a:t>学习任务四    使用 </a:t>
            </a:r>
            <a:r>
              <a:rPr lang="en-US" altLang="zh-CN" dirty="0"/>
              <a:t>T-SQL </a:t>
            </a:r>
            <a:r>
              <a:rPr lang="zh-CN" altLang="en-US" dirty="0" smtClean="0"/>
              <a:t>语句删除</a:t>
            </a:r>
            <a:r>
              <a:rPr lang="zh-CN" altLang="en-US" dirty="0"/>
              <a:t>数据</a:t>
            </a:r>
            <a:r>
              <a:rPr lang="zh-CN" altLang="en-US" dirty="0" smtClean="0"/>
              <a:t/>
            </a:r>
            <a:br>
              <a:rPr lang="zh-CN" altLang="en-US" dirty="0" smtClean="0"/>
            </a:br>
            <a:endParaRPr lang="zh-CN" altLang="en-US" dirty="0" smtClean="0"/>
          </a:p>
        </p:txBody>
      </p:sp>
      <p:sp>
        <p:nvSpPr>
          <p:cNvPr id="5" name="Rectangle 3"/>
          <p:cNvSpPr>
            <a:spLocks noGrp="1" noChangeArrowheads="1"/>
          </p:cNvSpPr>
          <p:nvPr>
            <p:ph idx="1"/>
          </p:nvPr>
        </p:nvSpPr>
        <p:spPr>
          <a:xfrm>
            <a:off x="467544" y="1268760"/>
            <a:ext cx="8229600" cy="5328592"/>
          </a:xfrm>
          <a:noFill/>
        </p:spPr>
        <p:txBody>
          <a:bodyPr/>
          <a:lstStyle/>
          <a:p>
            <a:pPr marL="533400" indent="-533400" eaLnBrk="1" hangingPunct="1"/>
            <a:r>
              <a:rPr lang="zh-CN" altLang="en-US" dirty="0" smtClean="0"/>
              <a:t>任务描述</a:t>
            </a:r>
          </a:p>
          <a:p>
            <a:pPr marL="539750" indent="0" eaLnBrk="1" hangingPunct="1">
              <a:buNone/>
            </a:pPr>
            <a:r>
              <a:rPr lang="zh-CN" altLang="en-US" sz="1800" b="1" dirty="0">
                <a:latin typeface="仿宋" panose="02010609060101010101" pitchFamily="49" charset="-122"/>
                <a:ea typeface="仿宋" panose="02010609060101010101" pitchFamily="49" charset="-122"/>
              </a:rPr>
              <a:t>使用 </a:t>
            </a:r>
            <a:r>
              <a:rPr lang="en-US" altLang="zh-CN" sz="1800" b="1" dirty="0">
                <a:latin typeface="仿宋" panose="02010609060101010101" pitchFamily="49" charset="-122"/>
                <a:ea typeface="仿宋" panose="02010609060101010101" pitchFamily="49" charset="-122"/>
              </a:rPr>
              <a:t>T-SQL</a:t>
            </a:r>
            <a:r>
              <a:rPr lang="zh-CN" altLang="en-US" sz="1800" b="1" dirty="0">
                <a:latin typeface="仿宋" panose="02010609060101010101" pitchFamily="49" charset="-122"/>
                <a:ea typeface="仿宋" panose="02010609060101010101" pitchFamily="49" charset="-122"/>
              </a:rPr>
              <a:t>语句删除表中数据操作相对比较简单，可以通过</a:t>
            </a:r>
            <a:r>
              <a:rPr lang="zh-CN" altLang="en-US" sz="1800" b="1" dirty="0" smtClean="0">
                <a:latin typeface="仿宋" panose="02010609060101010101" pitchFamily="49" charset="-122"/>
                <a:ea typeface="仿宋" panose="02010609060101010101" pitchFamily="49" charset="-122"/>
              </a:rPr>
              <a:t>单击</a:t>
            </a:r>
            <a:r>
              <a:rPr lang="zh-CN" altLang="en-US" sz="1800" b="1" dirty="0">
                <a:latin typeface="仿宋" panose="02010609060101010101" pitchFamily="49" charset="-122"/>
                <a:ea typeface="仿宋" panose="02010609060101010101" pitchFamily="49" charset="-122"/>
              </a:rPr>
              <a:t>工具栏上的“新建查询（</a:t>
            </a:r>
            <a:r>
              <a:rPr lang="en-US" altLang="zh-CN" sz="1800" b="1" dirty="0">
                <a:latin typeface="仿宋" panose="02010609060101010101" pitchFamily="49" charset="-122"/>
                <a:ea typeface="仿宋" panose="02010609060101010101" pitchFamily="49" charset="-122"/>
              </a:rPr>
              <a:t>N</a:t>
            </a:r>
            <a:r>
              <a:rPr lang="zh-CN" altLang="en-US" sz="1800" b="1" dirty="0">
                <a:latin typeface="仿宋" panose="02010609060101010101" pitchFamily="49" charset="-122"/>
                <a:ea typeface="仿宋" panose="02010609060101010101" pitchFamily="49" charset="-122"/>
              </a:rPr>
              <a:t>）”按钮，在查询编辑器窗口中输入</a:t>
            </a:r>
            <a:r>
              <a:rPr lang="zh-CN" altLang="en-US" sz="1800" b="1" dirty="0" smtClean="0">
                <a:latin typeface="仿宋" panose="02010609060101010101" pitchFamily="49" charset="-122"/>
                <a:ea typeface="仿宋" panose="02010609060101010101" pitchFamily="49" charset="-122"/>
              </a:rPr>
              <a:t>相应</a:t>
            </a:r>
            <a:r>
              <a:rPr lang="zh-CN" altLang="en-US" sz="1800" b="1" dirty="0">
                <a:latin typeface="仿宋" panose="02010609060101010101" pitchFamily="49" charset="-122"/>
                <a:ea typeface="仿宋" panose="02010609060101010101" pitchFamily="49" charset="-122"/>
              </a:rPr>
              <a:t>语句来实现。 </a:t>
            </a:r>
            <a:endParaRPr lang="en-US" altLang="zh-CN" sz="1800" b="1" dirty="0" smtClean="0">
              <a:latin typeface="仿宋" panose="02010609060101010101" pitchFamily="49" charset="-122"/>
              <a:ea typeface="仿宋" panose="02010609060101010101" pitchFamily="49" charset="-122"/>
            </a:endParaRPr>
          </a:p>
          <a:p>
            <a:pPr marL="533400" indent="-533400" eaLnBrk="1" hangingPunct="1"/>
            <a:r>
              <a:rPr lang="zh-CN" altLang="en-US" dirty="0" smtClean="0"/>
              <a:t>任务目标</a:t>
            </a:r>
          </a:p>
          <a:p>
            <a:pPr marL="457200" lvl="1" indent="0" eaLnBrk="1" hangingPunct="1">
              <a:buNone/>
            </a:pPr>
            <a:r>
              <a:rPr lang="zh-CN" altLang="en-US" sz="1800" b="1" dirty="0">
                <a:latin typeface="仿宋" panose="02010609060101010101" pitchFamily="49" charset="-122"/>
                <a:ea typeface="仿宋" panose="02010609060101010101" pitchFamily="49" charset="-122"/>
                <a:cs typeface="+mn-cs"/>
              </a:rPr>
              <a:t>（</a:t>
            </a:r>
            <a:r>
              <a:rPr lang="en-US" altLang="zh-CN" sz="1800" b="1" dirty="0">
                <a:latin typeface="仿宋" panose="02010609060101010101" pitchFamily="49" charset="-122"/>
                <a:ea typeface="仿宋" panose="02010609060101010101" pitchFamily="49" charset="-122"/>
                <a:cs typeface="+mn-cs"/>
              </a:rPr>
              <a:t>1</a:t>
            </a:r>
            <a:r>
              <a:rPr lang="zh-CN" altLang="en-US" sz="1800" b="1" dirty="0">
                <a:latin typeface="仿宋" panose="02010609060101010101" pitchFamily="49" charset="-122"/>
                <a:ea typeface="仿宋" panose="02010609060101010101" pitchFamily="49" charset="-122"/>
                <a:cs typeface="+mn-cs"/>
              </a:rPr>
              <a:t>）能够利用删除语句</a:t>
            </a:r>
            <a:r>
              <a:rPr lang="en-US" altLang="zh-CN" sz="1800" b="1" dirty="0">
                <a:latin typeface="仿宋" panose="02010609060101010101" pitchFamily="49" charset="-122"/>
                <a:ea typeface="仿宋" panose="02010609060101010101" pitchFamily="49" charset="-122"/>
                <a:cs typeface="+mn-cs"/>
              </a:rPr>
              <a:t>DELETE</a:t>
            </a:r>
            <a:r>
              <a:rPr lang="zh-CN" altLang="en-US" sz="1800" b="1" dirty="0">
                <a:latin typeface="仿宋" panose="02010609060101010101" pitchFamily="49" charset="-122"/>
                <a:ea typeface="仿宋" panose="02010609060101010101" pitchFamily="49" charset="-122"/>
                <a:cs typeface="+mn-cs"/>
              </a:rPr>
              <a:t>删除满足条件的数据。</a:t>
            </a:r>
          </a:p>
          <a:p>
            <a:pPr marL="457200" lvl="1" indent="0" eaLnBrk="1" hangingPunct="1">
              <a:buNone/>
            </a:pPr>
            <a:r>
              <a:rPr lang="zh-CN" altLang="en-US" sz="1800" b="1" dirty="0">
                <a:latin typeface="仿宋" panose="02010609060101010101" pitchFamily="49" charset="-122"/>
                <a:ea typeface="仿宋" panose="02010609060101010101" pitchFamily="49" charset="-122"/>
                <a:cs typeface="+mn-cs"/>
              </a:rPr>
              <a:t>（</a:t>
            </a:r>
            <a:r>
              <a:rPr lang="en-US" altLang="zh-CN" sz="1800" b="1" dirty="0">
                <a:latin typeface="仿宋" panose="02010609060101010101" pitchFamily="49" charset="-122"/>
                <a:ea typeface="仿宋" panose="02010609060101010101" pitchFamily="49" charset="-122"/>
                <a:cs typeface="+mn-cs"/>
              </a:rPr>
              <a:t>2</a:t>
            </a:r>
            <a:r>
              <a:rPr lang="zh-CN" altLang="en-US" sz="1800" b="1" dirty="0">
                <a:latin typeface="仿宋" panose="02010609060101010101" pitchFamily="49" charset="-122"/>
                <a:ea typeface="仿宋" panose="02010609060101010101" pitchFamily="49" charset="-122"/>
                <a:cs typeface="+mn-cs"/>
              </a:rPr>
              <a:t>）理解</a:t>
            </a:r>
            <a:r>
              <a:rPr lang="en-US" altLang="zh-CN" sz="1800" b="1" dirty="0">
                <a:latin typeface="仿宋" panose="02010609060101010101" pitchFamily="49" charset="-122"/>
                <a:ea typeface="仿宋" panose="02010609060101010101" pitchFamily="49" charset="-122"/>
                <a:cs typeface="+mn-cs"/>
              </a:rPr>
              <a:t>DELETE</a:t>
            </a:r>
            <a:r>
              <a:rPr lang="zh-CN" altLang="en-US" sz="1800" b="1" dirty="0">
                <a:latin typeface="仿宋" panose="02010609060101010101" pitchFamily="49" charset="-122"/>
                <a:ea typeface="仿宋" panose="02010609060101010101" pitchFamily="49" charset="-122"/>
                <a:cs typeface="+mn-cs"/>
              </a:rPr>
              <a:t>和 </a:t>
            </a:r>
            <a:r>
              <a:rPr lang="en-US" altLang="zh-CN" sz="1800" b="1" dirty="0">
                <a:latin typeface="仿宋" panose="02010609060101010101" pitchFamily="49" charset="-122"/>
                <a:ea typeface="仿宋" panose="02010609060101010101" pitchFamily="49" charset="-122"/>
                <a:cs typeface="+mn-cs"/>
              </a:rPr>
              <a:t>TRUNCATE TABLE</a:t>
            </a:r>
            <a:r>
              <a:rPr lang="zh-CN" altLang="en-US" sz="1800" b="1" dirty="0">
                <a:latin typeface="仿宋" panose="02010609060101010101" pitchFamily="49" charset="-122"/>
                <a:ea typeface="仿宋" panose="02010609060101010101" pitchFamily="49" charset="-122"/>
                <a:cs typeface="+mn-cs"/>
              </a:rPr>
              <a:t>语句的区别。</a:t>
            </a:r>
          </a:p>
          <a:p>
            <a:pPr marL="457200" lvl="1" indent="0" eaLnBrk="1" hangingPunct="1">
              <a:buNone/>
            </a:pPr>
            <a:r>
              <a:rPr lang="zh-CN" altLang="en-US" sz="1800" b="1" dirty="0">
                <a:latin typeface="仿宋" panose="02010609060101010101" pitchFamily="49" charset="-122"/>
                <a:ea typeface="仿宋" panose="02010609060101010101" pitchFamily="49" charset="-122"/>
                <a:cs typeface="+mn-cs"/>
              </a:rPr>
              <a:t>（</a:t>
            </a:r>
            <a:r>
              <a:rPr lang="en-US" altLang="zh-CN" sz="1800" b="1" dirty="0">
                <a:latin typeface="仿宋" panose="02010609060101010101" pitchFamily="49" charset="-122"/>
                <a:ea typeface="仿宋" panose="02010609060101010101" pitchFamily="49" charset="-122"/>
                <a:cs typeface="+mn-cs"/>
              </a:rPr>
              <a:t>3</a:t>
            </a:r>
            <a:r>
              <a:rPr lang="zh-CN" altLang="en-US" sz="1800" b="1" dirty="0">
                <a:latin typeface="仿宋" panose="02010609060101010101" pitchFamily="49" charset="-122"/>
                <a:ea typeface="仿宋" panose="02010609060101010101" pitchFamily="49" charset="-122"/>
                <a:cs typeface="+mn-cs"/>
              </a:rPr>
              <a:t>）具有明辨是非的能力，培养社会责任感和担当精神。</a:t>
            </a:r>
            <a:endParaRPr lang="zh-CN" altLang="en-US" sz="1800" b="1" dirty="0" smtClean="0">
              <a:latin typeface="仿宋" panose="02010609060101010101" pitchFamily="49" charset="-122"/>
              <a:ea typeface="仿宋" panose="02010609060101010101" pitchFamily="49" charset="-122"/>
              <a:cs typeface="+mn-cs"/>
            </a:endParaRPr>
          </a:p>
          <a:p>
            <a:pPr marL="533400" indent="-533400" eaLnBrk="1" hangingPunct="1"/>
            <a:r>
              <a:rPr lang="zh-CN" altLang="en-US" dirty="0" smtClean="0"/>
              <a:t>任务分析</a:t>
            </a:r>
            <a:endParaRPr lang="en-US" altLang="zh-CN" dirty="0" smtClean="0"/>
          </a:p>
          <a:p>
            <a:pPr marL="457200" lvl="1" indent="0" eaLnBrk="1" hangingPunct="1">
              <a:buNone/>
            </a:pPr>
            <a:r>
              <a:rPr lang="zh-CN" altLang="en-US" sz="1800" b="1" dirty="0">
                <a:latin typeface="仿宋" panose="02010609060101010101" pitchFamily="49" charset="-122"/>
                <a:ea typeface="仿宋" panose="02010609060101010101" pitchFamily="49" charset="-122"/>
                <a:cs typeface="+mn-cs"/>
              </a:rPr>
              <a:t>要使用删除语句删除数据表对象中的数据，用户首先连接到</a:t>
            </a:r>
            <a:r>
              <a:rPr lang="en-US" altLang="zh-CN" sz="1800" b="1" dirty="0">
                <a:latin typeface="仿宋" panose="02010609060101010101" pitchFamily="49" charset="-122"/>
                <a:ea typeface="仿宋" panose="02010609060101010101" pitchFamily="49" charset="-122"/>
                <a:cs typeface="+mn-cs"/>
              </a:rPr>
              <a:t>SQL Server</a:t>
            </a:r>
            <a:r>
              <a:rPr lang="zh-CN" altLang="en-US" sz="1800" b="1" dirty="0">
                <a:latin typeface="仿宋" panose="02010609060101010101" pitchFamily="49" charset="-122"/>
                <a:ea typeface="仿宋" panose="02010609060101010101" pitchFamily="49" charset="-122"/>
                <a:cs typeface="+mn-cs"/>
              </a:rPr>
              <a:t>实例，</a:t>
            </a:r>
            <a:r>
              <a:rPr lang="zh-CN" altLang="en-US" sz="1800" b="1" dirty="0" smtClean="0">
                <a:latin typeface="仿宋" panose="02010609060101010101" pitchFamily="49" charset="-122"/>
                <a:ea typeface="仿宋" panose="02010609060101010101" pitchFamily="49" charset="-122"/>
                <a:cs typeface="+mn-cs"/>
              </a:rPr>
              <a:t>然后单击</a:t>
            </a:r>
            <a:r>
              <a:rPr lang="zh-CN" altLang="en-US" sz="1800" b="1" dirty="0">
                <a:latin typeface="仿宋" panose="02010609060101010101" pitchFamily="49" charset="-122"/>
                <a:ea typeface="仿宋" panose="02010609060101010101" pitchFamily="49" charset="-122"/>
                <a:cs typeface="+mn-cs"/>
              </a:rPr>
              <a:t>工具栏上的“新建查询（</a:t>
            </a:r>
            <a:r>
              <a:rPr lang="en-US" altLang="zh-CN" sz="1800" b="1" dirty="0">
                <a:latin typeface="仿宋" panose="02010609060101010101" pitchFamily="49" charset="-122"/>
                <a:ea typeface="仿宋" panose="02010609060101010101" pitchFamily="49" charset="-122"/>
                <a:cs typeface="+mn-cs"/>
              </a:rPr>
              <a:t>N</a:t>
            </a:r>
            <a:r>
              <a:rPr lang="zh-CN" altLang="en-US" sz="1800" b="1" dirty="0">
                <a:latin typeface="仿宋" panose="02010609060101010101" pitchFamily="49" charset="-122"/>
                <a:ea typeface="仿宋" panose="02010609060101010101" pitchFamily="49" charset="-122"/>
                <a:cs typeface="+mn-cs"/>
              </a:rPr>
              <a:t>）”，在查询编辑器窗口中输入相应的语句实现数据</a:t>
            </a:r>
            <a:r>
              <a:rPr lang="zh-CN" altLang="en-US" sz="1800" b="1" dirty="0" smtClean="0">
                <a:latin typeface="仿宋" panose="02010609060101010101" pitchFamily="49" charset="-122"/>
                <a:ea typeface="仿宋" panose="02010609060101010101" pitchFamily="49" charset="-122"/>
                <a:cs typeface="+mn-cs"/>
              </a:rPr>
              <a:t>的删除</a:t>
            </a:r>
            <a:r>
              <a:rPr lang="zh-CN" altLang="en-US" sz="1800" b="1" dirty="0">
                <a:latin typeface="仿宋" panose="02010609060101010101" pitchFamily="49" charset="-122"/>
                <a:ea typeface="仿宋" panose="02010609060101010101" pitchFamily="49" charset="-122"/>
                <a:cs typeface="+mn-cs"/>
              </a:rPr>
              <a:t>。</a:t>
            </a:r>
            <a:endParaRPr lang="zh-CN" altLang="en-US" dirty="0" smtClean="0"/>
          </a:p>
        </p:txBody>
      </p:sp>
    </p:spTree>
    <p:extLst>
      <p:ext uri="{BB962C8B-B14F-4D97-AF65-F5344CB8AC3E}">
        <p14:creationId xmlns:p14="http://schemas.microsoft.com/office/powerpoint/2010/main" val="210901721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9" name="Rectangle 2"/>
          <p:cNvSpPr>
            <a:spLocks noGrp="1" noChangeArrowheads="1"/>
          </p:cNvSpPr>
          <p:nvPr>
            <p:ph type="title"/>
          </p:nvPr>
        </p:nvSpPr>
        <p:spPr>
          <a:xfrm>
            <a:off x="539552" y="188640"/>
            <a:ext cx="7391400" cy="563563"/>
          </a:xfrm>
        </p:spPr>
        <p:txBody>
          <a:bodyPr/>
          <a:lstStyle/>
          <a:p>
            <a:pPr eaLnBrk="1" hangingPunct="1"/>
            <a:r>
              <a:rPr lang="zh-CN" altLang="en-US" dirty="0"/>
              <a:t>学习任务四    使用 </a:t>
            </a:r>
            <a:r>
              <a:rPr lang="en-US" altLang="zh-CN" dirty="0"/>
              <a:t>T-SQL </a:t>
            </a:r>
            <a:r>
              <a:rPr lang="zh-CN" altLang="en-US" dirty="0"/>
              <a:t>语句删除数据</a:t>
            </a:r>
            <a:br>
              <a:rPr lang="zh-CN" altLang="en-US" dirty="0"/>
            </a:br>
            <a:endParaRPr lang="zh-CN" altLang="en-US" dirty="0" smtClean="0"/>
          </a:p>
        </p:txBody>
      </p:sp>
      <p:sp>
        <p:nvSpPr>
          <p:cNvPr id="45060" name="Rectangle 3"/>
          <p:cNvSpPr>
            <a:spLocks noGrp="1" noChangeArrowheads="1"/>
          </p:cNvSpPr>
          <p:nvPr>
            <p:ph idx="1"/>
          </p:nvPr>
        </p:nvSpPr>
        <p:spPr>
          <a:xfrm>
            <a:off x="395536" y="900697"/>
            <a:ext cx="8229600" cy="5273052"/>
          </a:xfrm>
          <a:noFill/>
        </p:spPr>
        <p:txBody>
          <a:bodyPr/>
          <a:lstStyle/>
          <a:p>
            <a:pPr marL="533400" indent="-533400" eaLnBrk="1" hangingPunct="1"/>
            <a:r>
              <a:rPr lang="zh-CN" altLang="en-US" dirty="0" smtClean="0"/>
              <a:t>任务实施</a:t>
            </a:r>
          </a:p>
          <a:p>
            <a:pPr marL="457200" lvl="1" indent="0" eaLnBrk="1" hangingPunct="1">
              <a:buNone/>
            </a:pPr>
            <a:r>
              <a:rPr lang="zh-CN" altLang="en-US" sz="1800" b="1" dirty="0">
                <a:latin typeface="仿宋" panose="02010609060101010101" pitchFamily="49" charset="-122"/>
                <a:ea typeface="仿宋" panose="02010609060101010101" pitchFamily="49" charset="-122"/>
                <a:cs typeface="+mn-cs"/>
              </a:rPr>
              <a:t>一、删除 </a:t>
            </a:r>
            <a:r>
              <a:rPr lang="en-US" altLang="zh-CN" sz="1800" b="1" dirty="0" err="1">
                <a:latin typeface="仿宋" panose="02010609060101010101" pitchFamily="49" charset="-122"/>
                <a:ea typeface="仿宋" panose="02010609060101010101" pitchFamily="49" charset="-122"/>
                <a:cs typeface="+mn-cs"/>
              </a:rPr>
              <a:t>tongxun</a:t>
            </a:r>
            <a:r>
              <a:rPr lang="en-US" altLang="zh-CN" sz="1800" b="1" dirty="0">
                <a:latin typeface="仿宋" panose="02010609060101010101" pitchFamily="49" charset="-122"/>
                <a:ea typeface="仿宋" panose="02010609060101010101" pitchFamily="49" charset="-122"/>
                <a:cs typeface="+mn-cs"/>
              </a:rPr>
              <a:t> </a:t>
            </a:r>
            <a:r>
              <a:rPr lang="zh-CN" altLang="en-US" sz="1800" b="1" dirty="0">
                <a:latin typeface="仿宋" panose="02010609060101010101" pitchFamily="49" charset="-122"/>
                <a:ea typeface="仿宋" panose="02010609060101010101" pitchFamily="49" charset="-122"/>
                <a:cs typeface="+mn-cs"/>
              </a:rPr>
              <a:t>表中姓名为“张三丰”的记录</a:t>
            </a:r>
            <a:endParaRPr lang="en-US" altLang="zh-CN" sz="1800" b="1" dirty="0" smtClean="0">
              <a:latin typeface="仿宋" panose="02010609060101010101" pitchFamily="49" charset="-122"/>
              <a:ea typeface="仿宋" panose="02010609060101010101" pitchFamily="49" charset="-122"/>
              <a:cs typeface="+mn-cs"/>
            </a:endParaRPr>
          </a:p>
          <a:p>
            <a:pPr marL="457200" lvl="1" indent="0" eaLnBrk="1" hangingPunct="1">
              <a:buNone/>
            </a:pPr>
            <a:r>
              <a:rPr lang="zh-CN" altLang="en-US" sz="1800" b="1" dirty="0">
                <a:latin typeface="仿宋" panose="02010609060101010101" pitchFamily="49" charset="-122"/>
                <a:ea typeface="仿宋" panose="02010609060101010101" pitchFamily="49" charset="-122"/>
                <a:cs typeface="+mn-cs"/>
              </a:rPr>
              <a:t>（</a:t>
            </a:r>
            <a:r>
              <a:rPr lang="en-US" altLang="zh-CN" sz="1800" b="1" dirty="0">
                <a:latin typeface="仿宋" panose="02010609060101010101" pitchFamily="49" charset="-122"/>
                <a:ea typeface="仿宋" panose="02010609060101010101" pitchFamily="49" charset="-122"/>
                <a:cs typeface="+mn-cs"/>
              </a:rPr>
              <a:t>1</a:t>
            </a:r>
            <a:r>
              <a:rPr lang="zh-CN" altLang="en-US" sz="1800" b="1" dirty="0">
                <a:latin typeface="仿宋" panose="02010609060101010101" pitchFamily="49" charset="-122"/>
                <a:ea typeface="仿宋" panose="02010609060101010101" pitchFamily="49" charset="-122"/>
                <a:cs typeface="+mn-cs"/>
              </a:rPr>
              <a:t>）单击工具栏中的“新建查询（</a:t>
            </a:r>
            <a:r>
              <a:rPr lang="en-US" altLang="zh-CN" sz="1800" b="1" dirty="0">
                <a:latin typeface="仿宋" panose="02010609060101010101" pitchFamily="49" charset="-122"/>
                <a:ea typeface="仿宋" panose="02010609060101010101" pitchFamily="49" charset="-122"/>
                <a:cs typeface="+mn-cs"/>
              </a:rPr>
              <a:t>N</a:t>
            </a:r>
            <a:r>
              <a:rPr lang="zh-CN" altLang="en-US" sz="1800" b="1" dirty="0">
                <a:latin typeface="仿宋" panose="02010609060101010101" pitchFamily="49" charset="-122"/>
                <a:ea typeface="仿宋" panose="02010609060101010101" pitchFamily="49" charset="-122"/>
                <a:cs typeface="+mn-cs"/>
              </a:rPr>
              <a:t>）”按钮，在查询编辑器中输入如下代码</a:t>
            </a:r>
            <a:r>
              <a:rPr lang="zh-CN" altLang="en-US" sz="1800" b="1" dirty="0" smtClean="0">
                <a:latin typeface="仿宋" panose="02010609060101010101" pitchFamily="49" charset="-122"/>
                <a:ea typeface="仿宋" panose="02010609060101010101" pitchFamily="49" charset="-122"/>
                <a:cs typeface="+mn-cs"/>
              </a:rPr>
              <a:t>：</a:t>
            </a:r>
            <a:endParaRPr lang="en-US" altLang="zh-CN" sz="1800" b="1" dirty="0" smtClean="0">
              <a:latin typeface="仿宋" panose="02010609060101010101" pitchFamily="49" charset="-122"/>
              <a:ea typeface="仿宋" panose="02010609060101010101" pitchFamily="49" charset="-122"/>
              <a:cs typeface="+mn-cs"/>
            </a:endParaRPr>
          </a:p>
          <a:p>
            <a:pPr marL="457200" lvl="1" indent="0" eaLnBrk="1" hangingPunct="1">
              <a:buNone/>
            </a:pPr>
            <a:endParaRPr lang="en-US" altLang="zh-CN" sz="1800" b="1" dirty="0">
              <a:latin typeface="仿宋" panose="02010609060101010101" pitchFamily="49" charset="-122"/>
              <a:ea typeface="仿宋" panose="02010609060101010101" pitchFamily="49" charset="-122"/>
              <a:cs typeface="+mn-cs"/>
            </a:endParaRPr>
          </a:p>
          <a:p>
            <a:pPr marL="457200" lvl="1" indent="0" eaLnBrk="1" hangingPunct="1">
              <a:buNone/>
            </a:pPr>
            <a:r>
              <a:rPr lang="zh-CN" altLang="en-US" sz="1800" b="1" dirty="0" smtClean="0">
                <a:latin typeface="仿宋" panose="02010609060101010101" pitchFamily="49" charset="-122"/>
                <a:ea typeface="仿宋" panose="02010609060101010101" pitchFamily="49" charset="-122"/>
                <a:cs typeface="+mn-cs"/>
              </a:rPr>
              <a:t>（</a:t>
            </a:r>
            <a:r>
              <a:rPr lang="en-US" altLang="zh-CN" sz="1800" b="1" dirty="0">
                <a:latin typeface="仿宋" panose="02010609060101010101" pitchFamily="49" charset="-122"/>
                <a:ea typeface="仿宋" panose="02010609060101010101" pitchFamily="49" charset="-122"/>
                <a:cs typeface="+mn-cs"/>
              </a:rPr>
              <a:t>2</a:t>
            </a:r>
            <a:r>
              <a:rPr lang="zh-CN" altLang="en-US" sz="1800" b="1" dirty="0">
                <a:latin typeface="仿宋" panose="02010609060101010101" pitchFamily="49" charset="-122"/>
                <a:ea typeface="仿宋" panose="02010609060101010101" pitchFamily="49" charset="-122"/>
                <a:cs typeface="+mn-cs"/>
              </a:rPr>
              <a:t>）单击工具栏</a:t>
            </a:r>
            <a:r>
              <a:rPr lang="zh-CN" altLang="en-US" sz="1800" b="1" dirty="0" smtClean="0">
                <a:latin typeface="仿宋" panose="02010609060101010101" pitchFamily="49" charset="-122"/>
                <a:ea typeface="仿宋" panose="02010609060101010101" pitchFamily="49" charset="-122"/>
                <a:cs typeface="+mn-cs"/>
              </a:rPr>
              <a:t>的“执行”按钮</a:t>
            </a:r>
            <a:r>
              <a:rPr lang="zh-CN" altLang="en-US" sz="1800" b="1" dirty="0">
                <a:latin typeface="仿宋" panose="02010609060101010101" pitchFamily="49" charset="-122"/>
                <a:ea typeface="仿宋" panose="02010609060101010101" pitchFamily="49" charset="-122"/>
                <a:cs typeface="+mn-cs"/>
              </a:rPr>
              <a:t>或者按 </a:t>
            </a:r>
            <a:r>
              <a:rPr lang="en-US" altLang="zh-CN" sz="1800" b="1" dirty="0">
                <a:latin typeface="仿宋" panose="02010609060101010101" pitchFamily="49" charset="-122"/>
                <a:ea typeface="仿宋" panose="02010609060101010101" pitchFamily="49" charset="-122"/>
                <a:cs typeface="+mn-cs"/>
              </a:rPr>
              <a:t>F5</a:t>
            </a:r>
            <a:r>
              <a:rPr lang="zh-CN" altLang="en-US" sz="1800" b="1" dirty="0">
                <a:latin typeface="仿宋" panose="02010609060101010101" pitchFamily="49" charset="-122"/>
                <a:ea typeface="仿宋" panose="02010609060101010101" pitchFamily="49" charset="-122"/>
                <a:cs typeface="+mn-cs"/>
              </a:rPr>
              <a:t>键。</a:t>
            </a:r>
          </a:p>
          <a:p>
            <a:pPr marL="457200" lvl="1" indent="0" eaLnBrk="1" hangingPunct="1">
              <a:buNone/>
            </a:pPr>
            <a:r>
              <a:rPr lang="zh-CN" altLang="en-US" sz="1800" b="1" dirty="0">
                <a:latin typeface="仿宋" panose="02010609060101010101" pitchFamily="49" charset="-122"/>
                <a:ea typeface="仿宋" panose="02010609060101010101" pitchFamily="49" charset="-122"/>
                <a:cs typeface="+mn-cs"/>
              </a:rPr>
              <a:t>（</a:t>
            </a:r>
            <a:r>
              <a:rPr lang="en-US" altLang="zh-CN" sz="1800" b="1" dirty="0">
                <a:latin typeface="仿宋" panose="02010609060101010101" pitchFamily="49" charset="-122"/>
                <a:ea typeface="仿宋" panose="02010609060101010101" pitchFamily="49" charset="-122"/>
                <a:cs typeface="+mn-cs"/>
              </a:rPr>
              <a:t>3</a:t>
            </a:r>
            <a:r>
              <a:rPr lang="zh-CN" altLang="en-US" sz="1800" b="1" dirty="0">
                <a:latin typeface="仿宋" panose="02010609060101010101" pitchFamily="49" charset="-122"/>
                <a:ea typeface="仿宋" panose="02010609060101010101" pitchFamily="49" charset="-122"/>
                <a:cs typeface="+mn-cs"/>
              </a:rPr>
              <a:t>）查看</a:t>
            </a:r>
            <a:r>
              <a:rPr lang="zh-CN" altLang="en-US" sz="1800" b="1" dirty="0" smtClean="0">
                <a:latin typeface="仿宋" panose="02010609060101010101" pitchFamily="49" charset="-122"/>
                <a:ea typeface="仿宋" panose="02010609060101010101" pitchFamily="49" charset="-122"/>
                <a:cs typeface="+mn-cs"/>
              </a:rPr>
              <a:t>结果。</a:t>
            </a:r>
            <a:endParaRPr lang="en-US" altLang="zh-CN" sz="1800" b="1" dirty="0" smtClean="0">
              <a:latin typeface="仿宋" panose="02010609060101010101" pitchFamily="49" charset="-122"/>
              <a:ea typeface="仿宋" panose="02010609060101010101" pitchFamily="49" charset="-122"/>
              <a:cs typeface="+mn-cs"/>
            </a:endParaRPr>
          </a:p>
          <a:p>
            <a:pPr marL="457200" lvl="1" indent="0" eaLnBrk="1" hangingPunct="1">
              <a:buNone/>
            </a:pPr>
            <a:r>
              <a:rPr lang="zh-CN" altLang="en-US" sz="1800" b="1" dirty="0">
                <a:latin typeface="仿宋" panose="02010609060101010101" pitchFamily="49" charset="-122"/>
                <a:ea typeface="仿宋" panose="02010609060101010101" pitchFamily="49" charset="-122"/>
                <a:cs typeface="+mn-cs"/>
              </a:rPr>
              <a:t>二、删除 </a:t>
            </a:r>
            <a:r>
              <a:rPr lang="en-US" altLang="zh-CN" sz="1800" b="1" dirty="0" err="1">
                <a:latin typeface="仿宋" panose="02010609060101010101" pitchFamily="49" charset="-122"/>
                <a:ea typeface="仿宋" panose="02010609060101010101" pitchFamily="49" charset="-122"/>
                <a:cs typeface="+mn-cs"/>
              </a:rPr>
              <a:t>tongxun</a:t>
            </a:r>
            <a:r>
              <a:rPr lang="en-US" altLang="zh-CN" sz="1800" b="1" dirty="0">
                <a:latin typeface="仿宋" panose="02010609060101010101" pitchFamily="49" charset="-122"/>
                <a:ea typeface="仿宋" panose="02010609060101010101" pitchFamily="49" charset="-122"/>
                <a:cs typeface="+mn-cs"/>
              </a:rPr>
              <a:t> </a:t>
            </a:r>
            <a:r>
              <a:rPr lang="zh-CN" altLang="en-US" sz="1800" b="1" dirty="0">
                <a:latin typeface="仿宋" panose="02010609060101010101" pitchFamily="49" charset="-122"/>
                <a:ea typeface="仿宋" panose="02010609060101010101" pitchFamily="49" charset="-122"/>
                <a:cs typeface="+mn-cs"/>
              </a:rPr>
              <a:t>表中所有</a:t>
            </a:r>
            <a:r>
              <a:rPr lang="zh-CN" altLang="en-US" sz="1800" b="1" dirty="0" smtClean="0">
                <a:latin typeface="仿宋" panose="02010609060101010101" pitchFamily="49" charset="-122"/>
                <a:ea typeface="仿宋" panose="02010609060101010101" pitchFamily="49" charset="-122"/>
                <a:cs typeface="+mn-cs"/>
              </a:rPr>
              <a:t>记录</a:t>
            </a:r>
            <a:endParaRPr lang="en-US" altLang="zh-CN" sz="1800" b="1" dirty="0" smtClean="0">
              <a:latin typeface="仿宋" panose="02010609060101010101" pitchFamily="49" charset="-122"/>
              <a:ea typeface="仿宋" panose="02010609060101010101" pitchFamily="49" charset="-122"/>
              <a:cs typeface="+mn-cs"/>
            </a:endParaRPr>
          </a:p>
          <a:p>
            <a:pPr marL="457200" lvl="1" indent="0" eaLnBrk="1" hangingPunct="1">
              <a:buNone/>
            </a:pPr>
            <a:r>
              <a:rPr lang="zh-CN" altLang="en-US" sz="1800" b="1" dirty="0">
                <a:latin typeface="仿宋" panose="02010609060101010101" pitchFamily="49" charset="-122"/>
                <a:ea typeface="仿宋" panose="02010609060101010101" pitchFamily="49" charset="-122"/>
                <a:cs typeface="+mn-cs"/>
              </a:rPr>
              <a:t>（</a:t>
            </a:r>
            <a:r>
              <a:rPr lang="en-US" altLang="zh-CN" sz="1800" b="1" dirty="0">
                <a:latin typeface="仿宋" panose="02010609060101010101" pitchFamily="49" charset="-122"/>
                <a:ea typeface="仿宋" panose="02010609060101010101" pitchFamily="49" charset="-122"/>
                <a:cs typeface="+mn-cs"/>
              </a:rPr>
              <a:t>1</a:t>
            </a:r>
            <a:r>
              <a:rPr lang="zh-CN" altLang="en-US" sz="1800" b="1" dirty="0">
                <a:latin typeface="仿宋" panose="02010609060101010101" pitchFamily="49" charset="-122"/>
                <a:ea typeface="仿宋" panose="02010609060101010101" pitchFamily="49" charset="-122"/>
                <a:cs typeface="+mn-cs"/>
              </a:rPr>
              <a:t>）单击工具栏中的“新建查询（</a:t>
            </a:r>
            <a:r>
              <a:rPr lang="en-US" altLang="zh-CN" sz="1800" b="1" dirty="0">
                <a:latin typeface="仿宋" panose="02010609060101010101" pitchFamily="49" charset="-122"/>
                <a:ea typeface="仿宋" panose="02010609060101010101" pitchFamily="49" charset="-122"/>
                <a:cs typeface="+mn-cs"/>
              </a:rPr>
              <a:t>N</a:t>
            </a:r>
            <a:r>
              <a:rPr lang="zh-CN" altLang="en-US" sz="1800" b="1" dirty="0">
                <a:latin typeface="仿宋" panose="02010609060101010101" pitchFamily="49" charset="-122"/>
                <a:ea typeface="仿宋" panose="02010609060101010101" pitchFamily="49" charset="-122"/>
                <a:cs typeface="+mn-cs"/>
              </a:rPr>
              <a:t>）”按钮，在查询编辑器中输入如下代码</a:t>
            </a:r>
            <a:r>
              <a:rPr lang="zh-CN" altLang="en-US" sz="1800" b="1" dirty="0" smtClean="0">
                <a:latin typeface="仿宋" panose="02010609060101010101" pitchFamily="49" charset="-122"/>
                <a:ea typeface="仿宋" panose="02010609060101010101" pitchFamily="49" charset="-122"/>
                <a:cs typeface="+mn-cs"/>
              </a:rPr>
              <a:t>：</a:t>
            </a:r>
            <a:endParaRPr lang="en-US" altLang="zh-CN" sz="1800" b="1" dirty="0" smtClean="0">
              <a:latin typeface="仿宋" panose="02010609060101010101" pitchFamily="49" charset="-122"/>
              <a:ea typeface="仿宋" panose="02010609060101010101" pitchFamily="49" charset="-122"/>
              <a:cs typeface="+mn-cs"/>
            </a:endParaRPr>
          </a:p>
          <a:p>
            <a:pPr marL="457200" lvl="1" indent="0" eaLnBrk="1" hangingPunct="1">
              <a:buNone/>
            </a:pPr>
            <a:endParaRPr lang="en-US" altLang="zh-CN" sz="1800" b="1" dirty="0">
              <a:latin typeface="仿宋" panose="02010609060101010101" pitchFamily="49" charset="-122"/>
              <a:ea typeface="仿宋" panose="02010609060101010101" pitchFamily="49" charset="-122"/>
              <a:cs typeface="+mn-cs"/>
            </a:endParaRPr>
          </a:p>
          <a:p>
            <a:pPr marL="457200" lvl="1" indent="0" eaLnBrk="1" hangingPunct="1">
              <a:buNone/>
            </a:pPr>
            <a:r>
              <a:rPr lang="zh-CN" altLang="en-US" sz="1800" b="1" dirty="0">
                <a:latin typeface="仿宋" panose="02010609060101010101" pitchFamily="49" charset="-122"/>
                <a:ea typeface="仿宋" panose="02010609060101010101" pitchFamily="49" charset="-122"/>
                <a:cs typeface="+mn-cs"/>
              </a:rPr>
              <a:t>（</a:t>
            </a:r>
            <a:r>
              <a:rPr lang="en-US" altLang="zh-CN" sz="1800" b="1" dirty="0">
                <a:latin typeface="仿宋" panose="02010609060101010101" pitchFamily="49" charset="-122"/>
                <a:ea typeface="仿宋" panose="02010609060101010101" pitchFamily="49" charset="-122"/>
                <a:cs typeface="+mn-cs"/>
              </a:rPr>
              <a:t>2</a:t>
            </a:r>
            <a:r>
              <a:rPr lang="zh-CN" altLang="en-US" sz="1800" b="1" dirty="0">
                <a:latin typeface="仿宋" panose="02010609060101010101" pitchFamily="49" charset="-122"/>
                <a:ea typeface="仿宋" panose="02010609060101010101" pitchFamily="49" charset="-122"/>
                <a:cs typeface="+mn-cs"/>
              </a:rPr>
              <a:t>）单击工具栏</a:t>
            </a:r>
            <a:r>
              <a:rPr lang="zh-CN" altLang="en-US" sz="1800" b="1" dirty="0" smtClean="0">
                <a:latin typeface="仿宋" panose="02010609060101010101" pitchFamily="49" charset="-122"/>
                <a:ea typeface="仿宋" panose="02010609060101010101" pitchFamily="49" charset="-122"/>
                <a:cs typeface="+mn-cs"/>
              </a:rPr>
              <a:t>的“执行”按钮</a:t>
            </a:r>
            <a:r>
              <a:rPr lang="zh-CN" altLang="en-US" sz="1800" b="1" dirty="0">
                <a:latin typeface="仿宋" panose="02010609060101010101" pitchFamily="49" charset="-122"/>
                <a:ea typeface="仿宋" panose="02010609060101010101" pitchFamily="49" charset="-122"/>
                <a:cs typeface="+mn-cs"/>
              </a:rPr>
              <a:t>或者按 </a:t>
            </a:r>
            <a:r>
              <a:rPr lang="en-US" altLang="zh-CN" sz="1800" b="1" dirty="0">
                <a:latin typeface="仿宋" panose="02010609060101010101" pitchFamily="49" charset="-122"/>
                <a:ea typeface="仿宋" panose="02010609060101010101" pitchFamily="49" charset="-122"/>
                <a:cs typeface="+mn-cs"/>
              </a:rPr>
              <a:t>F5</a:t>
            </a:r>
            <a:r>
              <a:rPr lang="zh-CN" altLang="en-US" sz="1800" b="1" dirty="0">
                <a:latin typeface="仿宋" panose="02010609060101010101" pitchFamily="49" charset="-122"/>
                <a:ea typeface="仿宋" panose="02010609060101010101" pitchFamily="49" charset="-122"/>
                <a:cs typeface="+mn-cs"/>
              </a:rPr>
              <a:t>键。</a:t>
            </a:r>
          </a:p>
          <a:p>
            <a:pPr marL="457200" lvl="1" indent="0" eaLnBrk="1" hangingPunct="1">
              <a:buNone/>
            </a:pPr>
            <a:r>
              <a:rPr lang="zh-CN" altLang="en-US" sz="1800" b="1" dirty="0">
                <a:latin typeface="仿宋" panose="02010609060101010101" pitchFamily="49" charset="-122"/>
                <a:ea typeface="仿宋" panose="02010609060101010101" pitchFamily="49" charset="-122"/>
                <a:cs typeface="+mn-cs"/>
              </a:rPr>
              <a:t>（</a:t>
            </a:r>
            <a:r>
              <a:rPr lang="en-US" altLang="zh-CN" sz="1800" b="1" dirty="0">
                <a:latin typeface="仿宋" panose="02010609060101010101" pitchFamily="49" charset="-122"/>
                <a:ea typeface="仿宋" panose="02010609060101010101" pitchFamily="49" charset="-122"/>
                <a:cs typeface="+mn-cs"/>
              </a:rPr>
              <a:t>3</a:t>
            </a:r>
            <a:r>
              <a:rPr lang="zh-CN" altLang="en-US" sz="1800" b="1" dirty="0">
                <a:latin typeface="仿宋" panose="02010609060101010101" pitchFamily="49" charset="-122"/>
                <a:ea typeface="仿宋" panose="02010609060101010101" pitchFamily="49" charset="-122"/>
                <a:cs typeface="+mn-cs"/>
              </a:rPr>
              <a:t>）查看结果。删除</a:t>
            </a:r>
            <a:r>
              <a:rPr lang="en-US" altLang="zh-CN" sz="1800" b="1" dirty="0" err="1">
                <a:latin typeface="仿宋" panose="02010609060101010101" pitchFamily="49" charset="-122"/>
                <a:ea typeface="仿宋" panose="02010609060101010101" pitchFamily="49" charset="-122"/>
                <a:cs typeface="+mn-cs"/>
              </a:rPr>
              <a:t>tongxun</a:t>
            </a:r>
            <a:r>
              <a:rPr lang="zh-CN" altLang="en-US" sz="1800" b="1" dirty="0">
                <a:latin typeface="仿宋" panose="02010609060101010101" pitchFamily="49" charset="-122"/>
                <a:ea typeface="仿宋" panose="02010609060101010101" pitchFamily="49" charset="-122"/>
                <a:cs typeface="+mn-cs"/>
              </a:rPr>
              <a:t>表中所有记录，但是表的结构、列、约束索引等还</a:t>
            </a:r>
            <a:r>
              <a:rPr lang="zh-CN" altLang="en-US" sz="1800" b="1" dirty="0" smtClean="0">
                <a:latin typeface="仿宋" panose="02010609060101010101" pitchFamily="49" charset="-122"/>
                <a:ea typeface="仿宋" panose="02010609060101010101" pitchFamily="49" charset="-122"/>
                <a:cs typeface="+mn-cs"/>
              </a:rPr>
              <a:t>存在。</a:t>
            </a:r>
            <a:endParaRPr lang="en-US" altLang="zh-CN" sz="1800" b="1" dirty="0" smtClean="0">
              <a:latin typeface="仿宋" panose="02010609060101010101" pitchFamily="49" charset="-122"/>
              <a:ea typeface="仿宋" panose="02010609060101010101" pitchFamily="49" charset="-122"/>
              <a:cs typeface="+mn-cs"/>
            </a:endParaRPr>
          </a:p>
        </p:txBody>
      </p:sp>
      <p:pic>
        <p:nvPicPr>
          <p:cNvPr id="2" name="图片 1"/>
          <p:cNvPicPr>
            <a:picLocks noChangeAspect="1"/>
          </p:cNvPicPr>
          <p:nvPr/>
        </p:nvPicPr>
        <p:blipFill>
          <a:blip r:embed="rId2"/>
          <a:stretch>
            <a:fillRect/>
          </a:stretch>
        </p:blipFill>
        <p:spPr>
          <a:xfrm>
            <a:off x="7164288" y="6173749"/>
            <a:ext cx="1316638" cy="684251"/>
          </a:xfrm>
          <a:prstGeom prst="rect">
            <a:avLst/>
          </a:prstGeom>
        </p:spPr>
      </p:pic>
      <p:pic>
        <p:nvPicPr>
          <p:cNvPr id="5" name="图片 4"/>
          <p:cNvPicPr>
            <a:picLocks noChangeAspect="1"/>
          </p:cNvPicPr>
          <p:nvPr/>
        </p:nvPicPr>
        <p:blipFill>
          <a:blip r:embed="rId3"/>
          <a:stretch>
            <a:fillRect/>
          </a:stretch>
        </p:blipFill>
        <p:spPr>
          <a:xfrm>
            <a:off x="2205982" y="2204864"/>
            <a:ext cx="4058540" cy="518267"/>
          </a:xfrm>
          <a:prstGeom prst="rect">
            <a:avLst/>
          </a:prstGeom>
        </p:spPr>
      </p:pic>
      <p:pic>
        <p:nvPicPr>
          <p:cNvPr id="6" name="图片 5"/>
          <p:cNvPicPr>
            <a:picLocks noChangeAspect="1"/>
          </p:cNvPicPr>
          <p:nvPr/>
        </p:nvPicPr>
        <p:blipFill>
          <a:blip r:embed="rId4"/>
          <a:stretch>
            <a:fillRect/>
          </a:stretch>
        </p:blipFill>
        <p:spPr>
          <a:xfrm>
            <a:off x="2205982" y="4221087"/>
            <a:ext cx="2077986" cy="465635"/>
          </a:xfrm>
          <a:prstGeom prst="rect">
            <a:avLst/>
          </a:prstGeom>
        </p:spPr>
      </p:pic>
    </p:spTree>
    <p:extLst>
      <p:ext uri="{BB962C8B-B14F-4D97-AF65-F5344CB8AC3E}">
        <p14:creationId xmlns:p14="http://schemas.microsoft.com/office/powerpoint/2010/main" val="83312679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7010" name="Rectangle 2"/>
          <p:cNvSpPr>
            <a:spLocks noGrp="1" noChangeArrowheads="1"/>
          </p:cNvSpPr>
          <p:nvPr>
            <p:ph type="ctrTitle"/>
          </p:nvPr>
        </p:nvSpPr>
        <p:spPr>
          <a:xfrm>
            <a:off x="3131840" y="3429000"/>
            <a:ext cx="3600400" cy="1470025"/>
          </a:xfrm>
          <a:effectLst>
            <a:outerShdw dist="35921" dir="2700000" algn="ctr" rotWithShape="0">
              <a:schemeClr val="bg2">
                <a:alpha val="50000"/>
              </a:schemeClr>
            </a:outerShdw>
          </a:effectLst>
        </p:spPr>
        <p:txBody>
          <a:bodyPr/>
          <a:lstStyle/>
          <a:p>
            <a:pPr eaLnBrk="1" hangingPunct="1">
              <a:defRPr/>
            </a:pPr>
            <a:r>
              <a:rPr lang="zh-CN" altLang="en-US" sz="3600" dirty="0" smtClean="0"/>
              <a:t>操作数据表</a:t>
            </a:r>
          </a:p>
        </p:txBody>
      </p:sp>
      <p:sp>
        <p:nvSpPr>
          <p:cNvPr id="427011" name="Rectangle 3"/>
          <p:cNvSpPr>
            <a:spLocks noGrp="1" noChangeArrowheads="1"/>
          </p:cNvSpPr>
          <p:nvPr>
            <p:ph type="subTitle" idx="1"/>
          </p:nvPr>
        </p:nvSpPr>
        <p:spPr>
          <a:xfrm>
            <a:off x="971600" y="2420888"/>
            <a:ext cx="6705600" cy="792485"/>
          </a:xfrm>
        </p:spPr>
        <p:txBody>
          <a:bodyPr/>
          <a:lstStyle/>
          <a:p>
            <a:pPr eaLnBrk="1" hangingPunct="1">
              <a:defRPr/>
            </a:pPr>
            <a:r>
              <a:rPr lang="zh-CN" altLang="en-US" dirty="0" smtClean="0">
                <a:solidFill>
                  <a:srgbClr val="0000FF"/>
                </a:solidFill>
              </a:rPr>
              <a:t>项目四</a:t>
            </a:r>
          </a:p>
        </p:txBody>
      </p:sp>
    </p:spTree>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9" name="Rectangle 2"/>
          <p:cNvSpPr>
            <a:spLocks noGrp="1" noChangeArrowheads="1"/>
          </p:cNvSpPr>
          <p:nvPr>
            <p:ph type="title"/>
          </p:nvPr>
        </p:nvSpPr>
        <p:spPr>
          <a:xfrm>
            <a:off x="539552" y="188640"/>
            <a:ext cx="7391400" cy="563563"/>
          </a:xfrm>
        </p:spPr>
        <p:txBody>
          <a:bodyPr/>
          <a:lstStyle/>
          <a:p>
            <a:pPr eaLnBrk="1" hangingPunct="1"/>
            <a:r>
              <a:rPr lang="zh-CN" altLang="en-US" dirty="0"/>
              <a:t>学习任务四    使用 </a:t>
            </a:r>
            <a:r>
              <a:rPr lang="en-US" altLang="zh-CN" dirty="0"/>
              <a:t>T-SQL </a:t>
            </a:r>
            <a:r>
              <a:rPr lang="zh-CN" altLang="en-US" dirty="0"/>
              <a:t>语句删除数据</a:t>
            </a:r>
            <a:br>
              <a:rPr lang="zh-CN" altLang="en-US" dirty="0"/>
            </a:br>
            <a:endParaRPr lang="zh-CN" altLang="en-US" dirty="0" smtClean="0"/>
          </a:p>
        </p:txBody>
      </p:sp>
      <p:sp>
        <p:nvSpPr>
          <p:cNvPr id="45060" name="Rectangle 3"/>
          <p:cNvSpPr>
            <a:spLocks noGrp="1" noChangeArrowheads="1"/>
          </p:cNvSpPr>
          <p:nvPr>
            <p:ph idx="1"/>
          </p:nvPr>
        </p:nvSpPr>
        <p:spPr>
          <a:xfrm>
            <a:off x="395536" y="900697"/>
            <a:ext cx="8229600" cy="5273052"/>
          </a:xfrm>
          <a:noFill/>
        </p:spPr>
        <p:txBody>
          <a:bodyPr/>
          <a:lstStyle/>
          <a:p>
            <a:pPr marL="457200" lvl="1" indent="0" eaLnBrk="1" hangingPunct="1">
              <a:buNone/>
            </a:pPr>
            <a:r>
              <a:rPr lang="zh-CN" altLang="en-US" sz="1800" b="1" dirty="0">
                <a:latin typeface="仿宋" panose="02010609060101010101" pitchFamily="49" charset="-122"/>
                <a:ea typeface="仿宋" panose="02010609060101010101" pitchFamily="49" charset="-122"/>
                <a:cs typeface="+mn-cs"/>
              </a:rPr>
              <a:t>三、删除 </a:t>
            </a:r>
            <a:r>
              <a:rPr lang="en-US" altLang="zh-CN" sz="1800" b="1" dirty="0" err="1">
                <a:latin typeface="仿宋" panose="02010609060101010101" pitchFamily="49" charset="-122"/>
                <a:ea typeface="仿宋" panose="02010609060101010101" pitchFamily="49" charset="-122"/>
                <a:cs typeface="+mn-cs"/>
              </a:rPr>
              <a:t>tongxunlu</a:t>
            </a:r>
            <a:r>
              <a:rPr lang="en-US" altLang="zh-CN" sz="1800" b="1" dirty="0">
                <a:latin typeface="仿宋" panose="02010609060101010101" pitchFamily="49" charset="-122"/>
                <a:ea typeface="仿宋" panose="02010609060101010101" pitchFamily="49" charset="-122"/>
                <a:cs typeface="+mn-cs"/>
              </a:rPr>
              <a:t> </a:t>
            </a:r>
            <a:r>
              <a:rPr lang="zh-CN" altLang="en-US" sz="1800" b="1" dirty="0">
                <a:latin typeface="仿宋" panose="02010609060101010101" pitchFamily="49" charset="-122"/>
                <a:ea typeface="仿宋" panose="02010609060101010101" pitchFamily="49" charset="-122"/>
                <a:cs typeface="+mn-cs"/>
              </a:rPr>
              <a:t>表中所有记录</a:t>
            </a:r>
            <a:r>
              <a:rPr lang="zh-CN" altLang="en-US" sz="1800" b="1" dirty="0" smtClean="0">
                <a:latin typeface="仿宋" panose="02010609060101010101" pitchFamily="49" charset="-122"/>
                <a:ea typeface="仿宋" panose="02010609060101010101" pitchFamily="49" charset="-122"/>
                <a:cs typeface="+mn-cs"/>
              </a:rPr>
              <a:t>行</a:t>
            </a:r>
            <a:endParaRPr lang="en-US" altLang="zh-CN" sz="1800" b="1" dirty="0" smtClean="0">
              <a:latin typeface="仿宋" panose="02010609060101010101" pitchFamily="49" charset="-122"/>
              <a:ea typeface="仿宋" panose="02010609060101010101" pitchFamily="49" charset="-122"/>
              <a:cs typeface="+mn-cs"/>
            </a:endParaRPr>
          </a:p>
          <a:p>
            <a:pPr marL="457200" lvl="1" indent="0" eaLnBrk="1" hangingPunct="1">
              <a:buNone/>
            </a:pPr>
            <a:r>
              <a:rPr lang="zh-CN" altLang="en-US" sz="1800" b="1" dirty="0">
                <a:latin typeface="仿宋" panose="02010609060101010101" pitchFamily="49" charset="-122"/>
                <a:ea typeface="仿宋" panose="02010609060101010101" pitchFamily="49" charset="-122"/>
                <a:cs typeface="+mn-cs"/>
              </a:rPr>
              <a:t>（</a:t>
            </a:r>
            <a:r>
              <a:rPr lang="en-US" altLang="zh-CN" sz="1800" b="1" dirty="0">
                <a:latin typeface="仿宋" panose="02010609060101010101" pitchFamily="49" charset="-122"/>
                <a:ea typeface="仿宋" panose="02010609060101010101" pitchFamily="49" charset="-122"/>
                <a:cs typeface="+mn-cs"/>
              </a:rPr>
              <a:t>1</a:t>
            </a:r>
            <a:r>
              <a:rPr lang="zh-CN" altLang="en-US" sz="1800" b="1" dirty="0">
                <a:latin typeface="仿宋" panose="02010609060101010101" pitchFamily="49" charset="-122"/>
                <a:ea typeface="仿宋" panose="02010609060101010101" pitchFamily="49" charset="-122"/>
                <a:cs typeface="+mn-cs"/>
              </a:rPr>
              <a:t>）单击工具栏中的“新建查询（</a:t>
            </a:r>
            <a:r>
              <a:rPr lang="en-US" altLang="zh-CN" sz="1800" b="1" dirty="0">
                <a:latin typeface="仿宋" panose="02010609060101010101" pitchFamily="49" charset="-122"/>
                <a:ea typeface="仿宋" panose="02010609060101010101" pitchFamily="49" charset="-122"/>
                <a:cs typeface="+mn-cs"/>
              </a:rPr>
              <a:t>N</a:t>
            </a:r>
            <a:r>
              <a:rPr lang="zh-CN" altLang="en-US" sz="1800" b="1" dirty="0">
                <a:latin typeface="仿宋" panose="02010609060101010101" pitchFamily="49" charset="-122"/>
                <a:ea typeface="仿宋" panose="02010609060101010101" pitchFamily="49" charset="-122"/>
                <a:cs typeface="+mn-cs"/>
              </a:rPr>
              <a:t>）”按钮，在查询编辑器中输入如下代码</a:t>
            </a:r>
            <a:r>
              <a:rPr lang="zh-CN" altLang="en-US" sz="1800" b="1" dirty="0" smtClean="0">
                <a:latin typeface="仿宋" panose="02010609060101010101" pitchFamily="49" charset="-122"/>
                <a:ea typeface="仿宋" panose="02010609060101010101" pitchFamily="49" charset="-122"/>
                <a:cs typeface="+mn-cs"/>
              </a:rPr>
              <a:t>：</a:t>
            </a:r>
            <a:endParaRPr lang="en-US" altLang="zh-CN" sz="1800" b="1" dirty="0" smtClean="0">
              <a:latin typeface="仿宋" panose="02010609060101010101" pitchFamily="49" charset="-122"/>
              <a:ea typeface="仿宋" panose="02010609060101010101" pitchFamily="49" charset="-122"/>
              <a:cs typeface="+mn-cs"/>
            </a:endParaRPr>
          </a:p>
          <a:p>
            <a:pPr marL="457200" lvl="1" indent="0" eaLnBrk="1" hangingPunct="1">
              <a:buNone/>
            </a:pPr>
            <a:endParaRPr lang="en-US" altLang="zh-CN" sz="1800" b="1" dirty="0">
              <a:latin typeface="仿宋" panose="02010609060101010101" pitchFamily="49" charset="-122"/>
              <a:ea typeface="仿宋" panose="02010609060101010101" pitchFamily="49" charset="-122"/>
              <a:cs typeface="+mn-cs"/>
            </a:endParaRPr>
          </a:p>
          <a:p>
            <a:pPr marL="457200" lvl="1" indent="0" eaLnBrk="1" hangingPunct="1">
              <a:buNone/>
            </a:pPr>
            <a:endParaRPr lang="en-US" altLang="zh-CN" sz="1800" b="1" dirty="0" smtClean="0">
              <a:latin typeface="仿宋" panose="02010609060101010101" pitchFamily="49" charset="-122"/>
              <a:ea typeface="仿宋" panose="02010609060101010101" pitchFamily="49" charset="-122"/>
              <a:cs typeface="+mn-cs"/>
            </a:endParaRPr>
          </a:p>
          <a:p>
            <a:pPr marL="457200" lvl="1" indent="0" eaLnBrk="1" hangingPunct="1">
              <a:buNone/>
            </a:pPr>
            <a:endParaRPr lang="en-US" altLang="zh-CN" sz="1800" b="1" dirty="0">
              <a:latin typeface="仿宋" panose="02010609060101010101" pitchFamily="49" charset="-122"/>
              <a:ea typeface="仿宋" panose="02010609060101010101" pitchFamily="49" charset="-122"/>
              <a:cs typeface="+mn-cs"/>
            </a:endParaRPr>
          </a:p>
          <a:p>
            <a:pPr marL="457200" lvl="1" indent="0" eaLnBrk="1" hangingPunct="1">
              <a:buNone/>
            </a:pPr>
            <a:r>
              <a:rPr lang="zh-CN" altLang="en-US" sz="1800" b="1" dirty="0" smtClean="0">
                <a:latin typeface="仿宋" panose="02010609060101010101" pitchFamily="49" charset="-122"/>
                <a:ea typeface="仿宋" panose="02010609060101010101" pitchFamily="49" charset="-122"/>
                <a:cs typeface="+mn-cs"/>
              </a:rPr>
              <a:t>（</a:t>
            </a:r>
            <a:r>
              <a:rPr lang="en-US" altLang="zh-CN" sz="1800" b="1" dirty="0">
                <a:latin typeface="仿宋" panose="02010609060101010101" pitchFamily="49" charset="-122"/>
                <a:ea typeface="仿宋" panose="02010609060101010101" pitchFamily="49" charset="-122"/>
                <a:cs typeface="+mn-cs"/>
              </a:rPr>
              <a:t>2</a:t>
            </a:r>
            <a:r>
              <a:rPr lang="zh-CN" altLang="en-US" sz="1800" b="1" dirty="0">
                <a:latin typeface="仿宋" panose="02010609060101010101" pitchFamily="49" charset="-122"/>
                <a:ea typeface="仿宋" panose="02010609060101010101" pitchFamily="49" charset="-122"/>
                <a:cs typeface="+mn-cs"/>
              </a:rPr>
              <a:t>）单击工具栏</a:t>
            </a:r>
            <a:r>
              <a:rPr lang="zh-CN" altLang="en-US" sz="1800" b="1" dirty="0" smtClean="0">
                <a:latin typeface="仿宋" panose="02010609060101010101" pitchFamily="49" charset="-122"/>
                <a:ea typeface="仿宋" panose="02010609060101010101" pitchFamily="49" charset="-122"/>
                <a:cs typeface="+mn-cs"/>
              </a:rPr>
              <a:t>的“执行”按钮</a:t>
            </a:r>
            <a:r>
              <a:rPr lang="zh-CN" altLang="en-US" sz="1800" b="1" dirty="0">
                <a:latin typeface="仿宋" panose="02010609060101010101" pitchFamily="49" charset="-122"/>
                <a:ea typeface="仿宋" panose="02010609060101010101" pitchFamily="49" charset="-122"/>
                <a:cs typeface="+mn-cs"/>
              </a:rPr>
              <a:t>或者按</a:t>
            </a:r>
            <a:r>
              <a:rPr lang="en-US" altLang="zh-CN" sz="1800" b="1" dirty="0">
                <a:latin typeface="仿宋" panose="02010609060101010101" pitchFamily="49" charset="-122"/>
                <a:ea typeface="仿宋" panose="02010609060101010101" pitchFamily="49" charset="-122"/>
                <a:cs typeface="+mn-cs"/>
              </a:rPr>
              <a:t>F5 </a:t>
            </a:r>
            <a:r>
              <a:rPr lang="zh-CN" altLang="en-US" sz="1800" b="1" dirty="0">
                <a:latin typeface="仿宋" panose="02010609060101010101" pitchFamily="49" charset="-122"/>
                <a:ea typeface="仿宋" panose="02010609060101010101" pitchFamily="49" charset="-122"/>
                <a:cs typeface="+mn-cs"/>
              </a:rPr>
              <a:t>键。</a:t>
            </a:r>
          </a:p>
          <a:p>
            <a:pPr marL="457200" lvl="1" indent="0" eaLnBrk="1" hangingPunct="1">
              <a:buNone/>
            </a:pPr>
            <a:r>
              <a:rPr lang="zh-CN" altLang="en-US" sz="1800" b="1" dirty="0">
                <a:latin typeface="仿宋" panose="02010609060101010101" pitchFamily="49" charset="-122"/>
                <a:ea typeface="仿宋" panose="02010609060101010101" pitchFamily="49" charset="-122"/>
                <a:cs typeface="+mn-cs"/>
              </a:rPr>
              <a:t>（</a:t>
            </a:r>
            <a:r>
              <a:rPr lang="en-US" altLang="zh-CN" sz="1800" b="1" dirty="0">
                <a:latin typeface="仿宋" panose="02010609060101010101" pitchFamily="49" charset="-122"/>
                <a:ea typeface="仿宋" panose="02010609060101010101" pitchFamily="49" charset="-122"/>
                <a:cs typeface="+mn-cs"/>
              </a:rPr>
              <a:t>3</a:t>
            </a:r>
            <a:r>
              <a:rPr lang="zh-CN" altLang="en-US" sz="1800" b="1" dirty="0">
                <a:latin typeface="仿宋" panose="02010609060101010101" pitchFamily="49" charset="-122"/>
                <a:ea typeface="仿宋" panose="02010609060101010101" pitchFamily="49" charset="-122"/>
                <a:cs typeface="+mn-cs"/>
              </a:rPr>
              <a:t>）查看结果，删除成功。删除 </a:t>
            </a:r>
            <a:r>
              <a:rPr lang="en-US" altLang="zh-CN" sz="1800" b="1" dirty="0" err="1">
                <a:latin typeface="仿宋" panose="02010609060101010101" pitchFamily="49" charset="-122"/>
                <a:ea typeface="仿宋" panose="02010609060101010101" pitchFamily="49" charset="-122"/>
                <a:cs typeface="+mn-cs"/>
              </a:rPr>
              <a:t>tongxunlu</a:t>
            </a:r>
            <a:r>
              <a:rPr lang="en-US" altLang="zh-CN" sz="1800" b="1" dirty="0">
                <a:latin typeface="仿宋" panose="02010609060101010101" pitchFamily="49" charset="-122"/>
                <a:ea typeface="仿宋" panose="02010609060101010101" pitchFamily="49" charset="-122"/>
                <a:cs typeface="+mn-cs"/>
              </a:rPr>
              <a:t> </a:t>
            </a:r>
            <a:r>
              <a:rPr lang="zh-CN" altLang="en-US" sz="1800" b="1" dirty="0">
                <a:latin typeface="仿宋" panose="02010609060101010101" pitchFamily="49" charset="-122"/>
                <a:ea typeface="仿宋" panose="02010609060101010101" pitchFamily="49" charset="-122"/>
                <a:cs typeface="+mn-cs"/>
              </a:rPr>
              <a:t>表中所有记录，但是表的结构、列、</a:t>
            </a:r>
            <a:r>
              <a:rPr lang="zh-CN" altLang="en-US" sz="1800" b="1" dirty="0" smtClean="0">
                <a:latin typeface="仿宋" panose="02010609060101010101" pitchFamily="49" charset="-122"/>
                <a:ea typeface="仿宋" panose="02010609060101010101" pitchFamily="49" charset="-122"/>
                <a:cs typeface="+mn-cs"/>
              </a:rPr>
              <a:t>约束</a:t>
            </a:r>
            <a:r>
              <a:rPr lang="zh-CN" altLang="en-US" sz="1800" b="1" dirty="0">
                <a:latin typeface="仿宋" panose="02010609060101010101" pitchFamily="49" charset="-122"/>
                <a:ea typeface="仿宋" panose="02010609060101010101" pitchFamily="49" charset="-122"/>
                <a:cs typeface="+mn-cs"/>
              </a:rPr>
              <a:t>索引等还</a:t>
            </a:r>
            <a:r>
              <a:rPr lang="zh-CN" altLang="en-US" sz="1800" b="1" dirty="0" smtClean="0">
                <a:latin typeface="仿宋" panose="02010609060101010101" pitchFamily="49" charset="-122"/>
                <a:ea typeface="仿宋" panose="02010609060101010101" pitchFamily="49" charset="-122"/>
                <a:cs typeface="+mn-cs"/>
              </a:rPr>
              <a:t>存在。</a:t>
            </a:r>
            <a:endParaRPr lang="en-US" altLang="zh-CN" sz="1800" b="1" dirty="0" smtClean="0">
              <a:latin typeface="仿宋" panose="02010609060101010101" pitchFamily="49" charset="-122"/>
              <a:ea typeface="仿宋" panose="02010609060101010101" pitchFamily="49" charset="-122"/>
              <a:cs typeface="+mn-cs"/>
            </a:endParaRPr>
          </a:p>
        </p:txBody>
      </p:sp>
      <p:pic>
        <p:nvPicPr>
          <p:cNvPr id="2" name="图片 1"/>
          <p:cNvPicPr>
            <a:picLocks noChangeAspect="1"/>
          </p:cNvPicPr>
          <p:nvPr/>
        </p:nvPicPr>
        <p:blipFill>
          <a:blip r:embed="rId2"/>
          <a:stretch>
            <a:fillRect/>
          </a:stretch>
        </p:blipFill>
        <p:spPr>
          <a:xfrm>
            <a:off x="6876256" y="5085184"/>
            <a:ext cx="1316638" cy="684251"/>
          </a:xfrm>
          <a:prstGeom prst="rect">
            <a:avLst/>
          </a:prstGeom>
        </p:spPr>
      </p:pic>
      <p:pic>
        <p:nvPicPr>
          <p:cNvPr id="3" name="图片 2"/>
          <p:cNvPicPr>
            <a:picLocks noChangeAspect="1"/>
          </p:cNvPicPr>
          <p:nvPr/>
        </p:nvPicPr>
        <p:blipFill>
          <a:blip r:embed="rId3"/>
          <a:stretch>
            <a:fillRect/>
          </a:stretch>
        </p:blipFill>
        <p:spPr>
          <a:xfrm>
            <a:off x="2123728" y="1916832"/>
            <a:ext cx="3126911" cy="668285"/>
          </a:xfrm>
          <a:prstGeom prst="rect">
            <a:avLst/>
          </a:prstGeom>
        </p:spPr>
      </p:pic>
    </p:spTree>
    <p:extLst>
      <p:ext uri="{BB962C8B-B14F-4D97-AF65-F5344CB8AC3E}">
        <p14:creationId xmlns:p14="http://schemas.microsoft.com/office/powerpoint/2010/main" val="278262022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3" name="Rectangle 2"/>
          <p:cNvSpPr>
            <a:spLocks noGrp="1" noChangeArrowheads="1"/>
          </p:cNvSpPr>
          <p:nvPr>
            <p:ph type="title"/>
          </p:nvPr>
        </p:nvSpPr>
        <p:spPr>
          <a:xfrm>
            <a:off x="611560" y="188640"/>
            <a:ext cx="7391400" cy="563563"/>
          </a:xfrm>
        </p:spPr>
        <p:txBody>
          <a:bodyPr/>
          <a:lstStyle/>
          <a:p>
            <a:pPr eaLnBrk="1" hangingPunct="1"/>
            <a:r>
              <a:rPr lang="zh-CN" altLang="en-US" dirty="0" smtClean="0"/>
              <a:t>学习任务</a:t>
            </a:r>
            <a:r>
              <a:rPr lang="zh-CN" altLang="en-US" dirty="0"/>
              <a:t>五</a:t>
            </a:r>
            <a:r>
              <a:rPr lang="zh-CN" altLang="en-US" dirty="0" smtClean="0"/>
              <a:t>     使用 </a:t>
            </a:r>
            <a:r>
              <a:rPr lang="en-US" altLang="zh-CN" dirty="0"/>
              <a:t>T-SQL </a:t>
            </a:r>
            <a:r>
              <a:rPr lang="zh-CN" altLang="en-US" dirty="0" smtClean="0"/>
              <a:t>简单查询</a:t>
            </a:r>
            <a:r>
              <a:rPr lang="zh-CN" altLang="en-US" dirty="0"/>
              <a:t>数据</a:t>
            </a:r>
            <a:r>
              <a:rPr lang="zh-CN" altLang="en-US" dirty="0" smtClean="0"/>
              <a:t/>
            </a:r>
            <a:br>
              <a:rPr lang="zh-CN" altLang="en-US" dirty="0" smtClean="0"/>
            </a:br>
            <a:endParaRPr lang="zh-CN" altLang="en-US" dirty="0" smtClean="0"/>
          </a:p>
        </p:txBody>
      </p:sp>
      <p:sp>
        <p:nvSpPr>
          <p:cNvPr id="5" name="Rectangle 3"/>
          <p:cNvSpPr>
            <a:spLocks noGrp="1" noChangeArrowheads="1"/>
          </p:cNvSpPr>
          <p:nvPr>
            <p:ph idx="1"/>
          </p:nvPr>
        </p:nvSpPr>
        <p:spPr>
          <a:xfrm>
            <a:off x="323528" y="752203"/>
            <a:ext cx="8229600" cy="5328592"/>
          </a:xfrm>
          <a:noFill/>
        </p:spPr>
        <p:txBody>
          <a:bodyPr/>
          <a:lstStyle/>
          <a:p>
            <a:pPr marL="533400" indent="-533400" eaLnBrk="1" hangingPunct="1"/>
            <a:r>
              <a:rPr lang="zh-CN" altLang="en-US" dirty="0" smtClean="0"/>
              <a:t>任务描述</a:t>
            </a:r>
          </a:p>
          <a:p>
            <a:pPr marL="539750" indent="0" eaLnBrk="1" hangingPunct="1">
              <a:buNone/>
            </a:pPr>
            <a:r>
              <a:rPr lang="zh-CN" altLang="en-US" sz="1600" b="1" dirty="0">
                <a:latin typeface="仿宋" panose="02010609060101010101" pitchFamily="49" charset="-122"/>
                <a:ea typeface="仿宋" panose="02010609060101010101" pitchFamily="49" charset="-122"/>
              </a:rPr>
              <a:t>数据表对象上的数据保存后，使用 </a:t>
            </a:r>
            <a:r>
              <a:rPr lang="en-US" altLang="zh-CN" sz="1600" b="1" dirty="0">
                <a:latin typeface="仿宋" panose="02010609060101010101" pitchFamily="49" charset="-122"/>
                <a:ea typeface="仿宋" panose="02010609060101010101" pitchFamily="49" charset="-122"/>
              </a:rPr>
              <a:t>T-SQL</a:t>
            </a:r>
            <a:r>
              <a:rPr lang="zh-CN" altLang="en-US" sz="1600" b="1" dirty="0">
                <a:latin typeface="仿宋" panose="02010609060101010101" pitchFamily="49" charset="-122"/>
                <a:ea typeface="仿宋" panose="02010609060101010101" pitchFamily="49" charset="-122"/>
              </a:rPr>
              <a:t>语句根据需要进行数据的查询是最</a:t>
            </a:r>
            <a:r>
              <a:rPr lang="zh-CN" altLang="en-US" sz="1600" b="1" dirty="0" smtClean="0">
                <a:latin typeface="仿宋" panose="02010609060101010101" pitchFamily="49" charset="-122"/>
                <a:ea typeface="仿宋" panose="02010609060101010101" pitchFamily="49" charset="-122"/>
              </a:rPr>
              <a:t>常用的</a:t>
            </a:r>
            <a:r>
              <a:rPr lang="zh-CN" altLang="en-US" sz="1600" b="1" dirty="0">
                <a:latin typeface="仿宋" panose="02010609060101010101" pitchFamily="49" charset="-122"/>
                <a:ea typeface="仿宋" panose="02010609060101010101" pitchFamily="49" charset="-122"/>
              </a:rPr>
              <a:t>操作。可以通过单击工具栏上的“新建查询（</a:t>
            </a:r>
            <a:r>
              <a:rPr lang="en-US" altLang="zh-CN" sz="1600" b="1" dirty="0">
                <a:latin typeface="仿宋" panose="02010609060101010101" pitchFamily="49" charset="-122"/>
                <a:ea typeface="仿宋" panose="02010609060101010101" pitchFamily="49" charset="-122"/>
              </a:rPr>
              <a:t>N</a:t>
            </a:r>
            <a:r>
              <a:rPr lang="zh-CN" altLang="en-US" sz="1600" b="1" dirty="0">
                <a:latin typeface="仿宋" panose="02010609060101010101" pitchFamily="49" charset="-122"/>
                <a:ea typeface="仿宋" panose="02010609060101010101" pitchFamily="49" charset="-122"/>
              </a:rPr>
              <a:t>）”按钮，在查询编辑器窗口中</a:t>
            </a:r>
            <a:r>
              <a:rPr lang="zh-CN" altLang="en-US" sz="1600" b="1" dirty="0" smtClean="0">
                <a:latin typeface="仿宋" panose="02010609060101010101" pitchFamily="49" charset="-122"/>
                <a:ea typeface="仿宋" panose="02010609060101010101" pitchFamily="49" charset="-122"/>
              </a:rPr>
              <a:t>输入相应</a:t>
            </a:r>
            <a:r>
              <a:rPr lang="zh-CN" altLang="en-US" sz="1600" b="1" dirty="0">
                <a:latin typeface="仿宋" panose="02010609060101010101" pitchFamily="49" charset="-122"/>
                <a:ea typeface="仿宋" panose="02010609060101010101" pitchFamily="49" charset="-122"/>
              </a:rPr>
              <a:t>查询语句来实现。 </a:t>
            </a:r>
            <a:endParaRPr lang="en-US" altLang="zh-CN" sz="1600" b="1" dirty="0" smtClean="0">
              <a:latin typeface="仿宋" panose="02010609060101010101" pitchFamily="49" charset="-122"/>
              <a:ea typeface="仿宋" panose="02010609060101010101" pitchFamily="49" charset="-122"/>
            </a:endParaRPr>
          </a:p>
          <a:p>
            <a:pPr marL="533400" indent="-533400" eaLnBrk="1" hangingPunct="1"/>
            <a:r>
              <a:rPr lang="zh-CN" altLang="en-US" dirty="0" smtClean="0"/>
              <a:t>任务目标</a:t>
            </a:r>
          </a:p>
          <a:p>
            <a:pPr marL="457200" lvl="1" indent="0" eaLnBrk="1" hangingPunct="1">
              <a:buNone/>
            </a:pPr>
            <a:r>
              <a:rPr lang="zh-CN" altLang="en-US" sz="1600" b="1" dirty="0">
                <a:latin typeface="仿宋" panose="02010609060101010101" pitchFamily="49" charset="-122"/>
                <a:ea typeface="仿宋" panose="02010609060101010101" pitchFamily="49" charset="-122"/>
                <a:cs typeface="+mn-cs"/>
              </a:rPr>
              <a:t>（</a:t>
            </a:r>
            <a:r>
              <a:rPr lang="en-US" altLang="zh-CN" sz="1600" b="1" dirty="0">
                <a:latin typeface="仿宋" panose="02010609060101010101" pitchFamily="49" charset="-122"/>
                <a:ea typeface="仿宋" panose="02010609060101010101" pitchFamily="49" charset="-122"/>
                <a:cs typeface="+mn-cs"/>
              </a:rPr>
              <a:t>1</a:t>
            </a:r>
            <a:r>
              <a:rPr lang="zh-CN" altLang="en-US" sz="1600" b="1" dirty="0">
                <a:latin typeface="仿宋" panose="02010609060101010101" pitchFamily="49" charset="-122"/>
                <a:ea typeface="仿宋" panose="02010609060101010101" pitchFamily="49" charset="-122"/>
                <a:cs typeface="+mn-cs"/>
              </a:rPr>
              <a:t>）能够利用查询语句 </a:t>
            </a:r>
            <a:r>
              <a:rPr lang="en-US" altLang="zh-CN" sz="1600" b="1" dirty="0">
                <a:latin typeface="仿宋" panose="02010609060101010101" pitchFamily="49" charset="-122"/>
                <a:ea typeface="仿宋" panose="02010609060101010101" pitchFamily="49" charset="-122"/>
                <a:cs typeface="+mn-cs"/>
              </a:rPr>
              <a:t>SELECT</a:t>
            </a:r>
            <a:r>
              <a:rPr lang="zh-CN" altLang="en-US" sz="1600" b="1" dirty="0">
                <a:latin typeface="仿宋" panose="02010609060101010101" pitchFamily="49" charset="-122"/>
                <a:ea typeface="仿宋" panose="02010609060101010101" pitchFamily="49" charset="-122"/>
                <a:cs typeface="+mn-cs"/>
              </a:rPr>
              <a:t>进行简单数据查询。</a:t>
            </a:r>
          </a:p>
          <a:p>
            <a:pPr marL="457200" lvl="1" indent="0" eaLnBrk="1" hangingPunct="1">
              <a:buNone/>
            </a:pPr>
            <a:r>
              <a:rPr lang="zh-CN" altLang="en-US" sz="1600" b="1" dirty="0">
                <a:latin typeface="仿宋" panose="02010609060101010101" pitchFamily="49" charset="-122"/>
                <a:ea typeface="仿宋" panose="02010609060101010101" pitchFamily="49" charset="-122"/>
                <a:cs typeface="+mn-cs"/>
              </a:rPr>
              <a:t>（</a:t>
            </a:r>
            <a:r>
              <a:rPr lang="en-US" altLang="zh-CN" sz="1600" b="1" dirty="0">
                <a:latin typeface="仿宋" panose="02010609060101010101" pitchFamily="49" charset="-122"/>
                <a:ea typeface="仿宋" panose="02010609060101010101" pitchFamily="49" charset="-122"/>
                <a:cs typeface="+mn-cs"/>
              </a:rPr>
              <a:t>2</a:t>
            </a:r>
            <a:r>
              <a:rPr lang="zh-CN" altLang="en-US" sz="1600" b="1" dirty="0">
                <a:latin typeface="仿宋" panose="02010609060101010101" pitchFamily="49" charset="-122"/>
                <a:ea typeface="仿宋" panose="02010609060101010101" pitchFamily="49" charset="-122"/>
                <a:cs typeface="+mn-cs"/>
              </a:rPr>
              <a:t>）能够利用查询语句</a:t>
            </a:r>
            <a:r>
              <a:rPr lang="en-US" altLang="zh-CN" sz="1600" b="1" dirty="0">
                <a:latin typeface="仿宋" panose="02010609060101010101" pitchFamily="49" charset="-122"/>
                <a:ea typeface="仿宋" panose="02010609060101010101" pitchFamily="49" charset="-122"/>
                <a:cs typeface="+mn-cs"/>
              </a:rPr>
              <a:t>SELECT</a:t>
            </a:r>
            <a:r>
              <a:rPr lang="zh-CN" altLang="en-US" sz="1600" b="1" dirty="0">
                <a:latin typeface="仿宋" panose="02010609060101010101" pitchFamily="49" charset="-122"/>
                <a:ea typeface="仿宋" panose="02010609060101010101" pitchFamily="49" charset="-122"/>
                <a:cs typeface="+mn-cs"/>
              </a:rPr>
              <a:t>查询部分列。</a:t>
            </a:r>
          </a:p>
          <a:p>
            <a:pPr marL="457200" lvl="1" indent="0" eaLnBrk="1" hangingPunct="1">
              <a:buNone/>
            </a:pPr>
            <a:r>
              <a:rPr lang="zh-CN" altLang="en-US" sz="1600" b="1" dirty="0">
                <a:latin typeface="仿宋" panose="02010609060101010101" pitchFamily="49" charset="-122"/>
                <a:ea typeface="仿宋" panose="02010609060101010101" pitchFamily="49" charset="-122"/>
                <a:cs typeface="+mn-cs"/>
              </a:rPr>
              <a:t>（</a:t>
            </a:r>
            <a:r>
              <a:rPr lang="en-US" altLang="zh-CN" sz="1600" b="1" dirty="0">
                <a:latin typeface="仿宋" panose="02010609060101010101" pitchFamily="49" charset="-122"/>
                <a:ea typeface="仿宋" panose="02010609060101010101" pitchFamily="49" charset="-122"/>
                <a:cs typeface="+mn-cs"/>
              </a:rPr>
              <a:t>3</a:t>
            </a:r>
            <a:r>
              <a:rPr lang="zh-CN" altLang="en-US" sz="1600" b="1" dirty="0">
                <a:latin typeface="仿宋" panose="02010609060101010101" pitchFamily="49" charset="-122"/>
                <a:ea typeface="仿宋" panose="02010609060101010101" pitchFamily="49" charset="-122"/>
                <a:cs typeface="+mn-cs"/>
              </a:rPr>
              <a:t>）会在查询中使用列别名。</a:t>
            </a:r>
          </a:p>
          <a:p>
            <a:pPr marL="457200" lvl="1" indent="0" eaLnBrk="1" hangingPunct="1">
              <a:buNone/>
            </a:pPr>
            <a:r>
              <a:rPr lang="zh-CN" altLang="en-US" sz="1600" b="1" dirty="0">
                <a:latin typeface="仿宋" panose="02010609060101010101" pitchFamily="49" charset="-122"/>
                <a:ea typeface="仿宋" panose="02010609060101010101" pitchFamily="49" charset="-122"/>
                <a:cs typeface="+mn-cs"/>
              </a:rPr>
              <a:t>（</a:t>
            </a:r>
            <a:r>
              <a:rPr lang="en-US" altLang="zh-CN" sz="1600" b="1" dirty="0">
                <a:latin typeface="仿宋" panose="02010609060101010101" pitchFamily="49" charset="-122"/>
                <a:ea typeface="仿宋" panose="02010609060101010101" pitchFamily="49" charset="-122"/>
                <a:cs typeface="+mn-cs"/>
              </a:rPr>
              <a:t>4</a:t>
            </a:r>
            <a:r>
              <a:rPr lang="zh-CN" altLang="en-US" sz="1600" b="1" dirty="0">
                <a:latin typeface="仿宋" panose="02010609060101010101" pitchFamily="49" charset="-122"/>
                <a:ea typeface="仿宋" panose="02010609060101010101" pitchFamily="49" charset="-122"/>
                <a:cs typeface="+mn-cs"/>
              </a:rPr>
              <a:t>）会在查询中进行列的合并。</a:t>
            </a:r>
          </a:p>
          <a:p>
            <a:pPr marL="457200" lvl="1" indent="0" eaLnBrk="1" hangingPunct="1">
              <a:buNone/>
            </a:pPr>
            <a:r>
              <a:rPr lang="zh-CN" altLang="en-US" sz="1600" b="1" dirty="0">
                <a:latin typeface="仿宋" panose="02010609060101010101" pitchFamily="49" charset="-122"/>
                <a:ea typeface="仿宋" panose="02010609060101010101" pitchFamily="49" charset="-122"/>
                <a:cs typeface="+mn-cs"/>
              </a:rPr>
              <a:t>（</a:t>
            </a:r>
            <a:r>
              <a:rPr lang="en-US" altLang="zh-CN" sz="1600" b="1" dirty="0">
                <a:latin typeface="仿宋" panose="02010609060101010101" pitchFamily="49" charset="-122"/>
                <a:ea typeface="仿宋" panose="02010609060101010101" pitchFamily="49" charset="-122"/>
                <a:cs typeface="+mn-cs"/>
              </a:rPr>
              <a:t>5</a:t>
            </a:r>
            <a:r>
              <a:rPr lang="zh-CN" altLang="en-US" sz="1600" b="1" dirty="0">
                <a:latin typeface="仿宋" panose="02010609060101010101" pitchFamily="49" charset="-122"/>
                <a:ea typeface="仿宋" panose="02010609060101010101" pitchFamily="49" charset="-122"/>
                <a:cs typeface="+mn-cs"/>
              </a:rPr>
              <a:t>）能够在查询中根据需要查询返回限制的行数。</a:t>
            </a:r>
          </a:p>
          <a:p>
            <a:pPr marL="457200" lvl="1" indent="0" eaLnBrk="1" hangingPunct="1">
              <a:buNone/>
            </a:pPr>
            <a:r>
              <a:rPr lang="zh-CN" altLang="en-US" sz="1600" b="1" dirty="0">
                <a:latin typeface="仿宋" panose="02010609060101010101" pitchFamily="49" charset="-122"/>
                <a:ea typeface="仿宋" panose="02010609060101010101" pitchFamily="49" charset="-122"/>
                <a:cs typeface="+mn-cs"/>
              </a:rPr>
              <a:t>（</a:t>
            </a:r>
            <a:r>
              <a:rPr lang="en-US" altLang="zh-CN" sz="1600" b="1" dirty="0">
                <a:latin typeface="仿宋" panose="02010609060101010101" pitchFamily="49" charset="-122"/>
                <a:ea typeface="仿宋" panose="02010609060101010101" pitchFamily="49" charset="-122"/>
                <a:cs typeface="+mn-cs"/>
              </a:rPr>
              <a:t>6</a:t>
            </a:r>
            <a:r>
              <a:rPr lang="zh-CN" altLang="en-US" sz="1600" b="1" dirty="0">
                <a:latin typeface="仿宋" panose="02010609060101010101" pitchFamily="49" charset="-122"/>
                <a:ea typeface="仿宋" panose="02010609060101010101" pitchFamily="49" charset="-122"/>
                <a:cs typeface="+mn-cs"/>
              </a:rPr>
              <a:t>）能够在查询中使用常量列。</a:t>
            </a:r>
          </a:p>
          <a:p>
            <a:pPr marL="457200" lvl="1" indent="0" eaLnBrk="1" hangingPunct="1">
              <a:buNone/>
            </a:pPr>
            <a:r>
              <a:rPr lang="zh-CN" altLang="en-US" sz="1600" b="1" dirty="0">
                <a:latin typeface="仿宋" panose="02010609060101010101" pitchFamily="49" charset="-122"/>
                <a:ea typeface="仿宋" panose="02010609060101010101" pitchFamily="49" charset="-122"/>
                <a:cs typeface="+mn-cs"/>
              </a:rPr>
              <a:t>（</a:t>
            </a:r>
            <a:r>
              <a:rPr lang="en-US" altLang="zh-CN" sz="1600" b="1" dirty="0">
                <a:latin typeface="仿宋" panose="02010609060101010101" pitchFamily="49" charset="-122"/>
                <a:ea typeface="仿宋" panose="02010609060101010101" pitchFamily="49" charset="-122"/>
                <a:cs typeface="+mn-cs"/>
              </a:rPr>
              <a:t>7</a:t>
            </a:r>
            <a:r>
              <a:rPr lang="zh-CN" altLang="en-US" sz="1600" b="1" dirty="0">
                <a:latin typeface="仿宋" panose="02010609060101010101" pitchFamily="49" charset="-122"/>
                <a:ea typeface="仿宋" panose="02010609060101010101" pitchFamily="49" charset="-122"/>
                <a:cs typeface="+mn-cs"/>
              </a:rPr>
              <a:t>）能够使用函数进行查询</a:t>
            </a:r>
            <a:r>
              <a:rPr lang="zh-CN" altLang="en-US" sz="1600" b="1" dirty="0" smtClean="0">
                <a:latin typeface="仿宋" panose="02010609060101010101" pitchFamily="49" charset="-122"/>
                <a:ea typeface="仿宋" panose="02010609060101010101" pitchFamily="49" charset="-122"/>
                <a:cs typeface="+mn-cs"/>
              </a:rPr>
              <a:t>。</a:t>
            </a:r>
            <a:endParaRPr lang="en-US" altLang="zh-CN" sz="1600" b="1" dirty="0" smtClean="0">
              <a:latin typeface="仿宋" panose="02010609060101010101" pitchFamily="49" charset="-122"/>
              <a:ea typeface="仿宋" panose="02010609060101010101" pitchFamily="49" charset="-122"/>
              <a:cs typeface="+mn-cs"/>
            </a:endParaRPr>
          </a:p>
          <a:p>
            <a:pPr marL="457200" lvl="1" indent="0" eaLnBrk="1" hangingPunct="1">
              <a:buNone/>
            </a:pPr>
            <a:r>
              <a:rPr lang="zh-CN" altLang="en-US" sz="1600" b="1" dirty="0">
                <a:latin typeface="仿宋" panose="02010609060101010101" pitchFamily="49" charset="-122"/>
                <a:ea typeface="仿宋" panose="02010609060101010101" pitchFamily="49" charset="-122"/>
                <a:cs typeface="+mn-cs"/>
              </a:rPr>
              <a:t>（</a:t>
            </a:r>
            <a:r>
              <a:rPr lang="en-US" altLang="zh-CN" sz="1600" b="1" dirty="0">
                <a:latin typeface="仿宋" panose="02010609060101010101" pitchFamily="49" charset="-122"/>
                <a:ea typeface="仿宋" panose="02010609060101010101" pitchFamily="49" charset="-122"/>
                <a:cs typeface="+mn-cs"/>
              </a:rPr>
              <a:t>8</a:t>
            </a:r>
            <a:r>
              <a:rPr lang="zh-CN" altLang="en-US" sz="1600" b="1" dirty="0">
                <a:latin typeface="仿宋" panose="02010609060101010101" pitchFamily="49" charset="-122"/>
                <a:ea typeface="仿宋" panose="02010609060101010101" pitchFamily="49" charset="-122"/>
                <a:cs typeface="+mn-cs"/>
              </a:rPr>
              <a:t>）养成良好的互联网查询习惯，不信谣不传谣，文明</a:t>
            </a:r>
            <a:r>
              <a:rPr lang="zh-CN" altLang="en-US" sz="1600" b="1" dirty="0" smtClean="0">
                <a:latin typeface="仿宋" panose="02010609060101010101" pitchFamily="49" charset="-122"/>
                <a:ea typeface="仿宋" panose="02010609060101010101" pitchFamily="49" charset="-122"/>
                <a:cs typeface="+mn-cs"/>
              </a:rPr>
              <a:t>上网。</a:t>
            </a:r>
          </a:p>
          <a:p>
            <a:pPr marL="533400" indent="-533400" eaLnBrk="1" hangingPunct="1"/>
            <a:r>
              <a:rPr lang="zh-CN" altLang="en-US" dirty="0" smtClean="0"/>
              <a:t>任务分析</a:t>
            </a:r>
            <a:endParaRPr lang="en-US" altLang="zh-CN" dirty="0" smtClean="0"/>
          </a:p>
          <a:p>
            <a:pPr marL="457200" lvl="1" indent="0" eaLnBrk="1" hangingPunct="1">
              <a:buNone/>
            </a:pPr>
            <a:r>
              <a:rPr lang="zh-CN" altLang="en-US" sz="1600" b="1" dirty="0">
                <a:latin typeface="仿宋" panose="02010609060101010101" pitchFamily="49" charset="-122"/>
                <a:ea typeface="仿宋" panose="02010609060101010101" pitchFamily="49" charset="-122"/>
                <a:cs typeface="+mn-cs"/>
              </a:rPr>
              <a:t>使用查询语句，需要用到数据表对象中的数据。用户首先连接到</a:t>
            </a:r>
            <a:r>
              <a:rPr lang="en-US" altLang="zh-CN" sz="1600" b="1" dirty="0">
                <a:latin typeface="仿宋" panose="02010609060101010101" pitchFamily="49" charset="-122"/>
                <a:ea typeface="仿宋" panose="02010609060101010101" pitchFamily="49" charset="-122"/>
                <a:cs typeface="+mn-cs"/>
              </a:rPr>
              <a:t>SQL </a:t>
            </a:r>
            <a:r>
              <a:rPr lang="en-US" altLang="zh-CN" sz="1600" b="1" dirty="0" smtClean="0">
                <a:latin typeface="仿宋" panose="02010609060101010101" pitchFamily="49" charset="-122"/>
                <a:ea typeface="仿宋" panose="02010609060101010101" pitchFamily="49" charset="-122"/>
                <a:cs typeface="+mn-cs"/>
              </a:rPr>
              <a:t>Server</a:t>
            </a:r>
            <a:r>
              <a:rPr lang="zh-CN" altLang="en-US" sz="1600" b="1" dirty="0">
                <a:latin typeface="仿宋" panose="02010609060101010101" pitchFamily="49" charset="-122"/>
                <a:ea typeface="仿宋" panose="02010609060101010101" pitchFamily="49" charset="-122"/>
                <a:cs typeface="+mn-cs"/>
              </a:rPr>
              <a:t>实例</a:t>
            </a:r>
            <a:r>
              <a:rPr lang="zh-CN" altLang="en-US" sz="1600" b="1" dirty="0" smtClean="0">
                <a:latin typeface="仿宋" panose="02010609060101010101" pitchFamily="49" charset="-122"/>
                <a:ea typeface="仿宋" panose="02010609060101010101" pitchFamily="49" charset="-122"/>
                <a:cs typeface="+mn-cs"/>
              </a:rPr>
              <a:t>，然后</a:t>
            </a:r>
            <a:r>
              <a:rPr lang="zh-CN" altLang="en-US" sz="1600" b="1" dirty="0">
                <a:latin typeface="仿宋" panose="02010609060101010101" pitchFamily="49" charset="-122"/>
                <a:ea typeface="仿宋" panose="02010609060101010101" pitchFamily="49" charset="-122"/>
                <a:cs typeface="+mn-cs"/>
              </a:rPr>
              <a:t>单击工具栏上的“新建查询（</a:t>
            </a:r>
            <a:r>
              <a:rPr lang="en-US" altLang="zh-CN" sz="1600" b="1" dirty="0">
                <a:latin typeface="仿宋" panose="02010609060101010101" pitchFamily="49" charset="-122"/>
                <a:ea typeface="仿宋" panose="02010609060101010101" pitchFamily="49" charset="-122"/>
                <a:cs typeface="+mn-cs"/>
              </a:rPr>
              <a:t>N</a:t>
            </a:r>
            <a:r>
              <a:rPr lang="zh-CN" altLang="en-US" sz="1600" b="1" dirty="0">
                <a:latin typeface="仿宋" panose="02010609060101010101" pitchFamily="49" charset="-122"/>
                <a:ea typeface="仿宋" panose="02010609060101010101" pitchFamily="49" charset="-122"/>
                <a:cs typeface="+mn-cs"/>
              </a:rPr>
              <a:t>）”，在查询编辑器窗口中输入相应的查询语句</a:t>
            </a:r>
            <a:r>
              <a:rPr lang="zh-CN" altLang="en-US" sz="1600" b="1" dirty="0" smtClean="0">
                <a:latin typeface="仿宋" panose="02010609060101010101" pitchFamily="49" charset="-122"/>
                <a:ea typeface="仿宋" panose="02010609060101010101" pitchFamily="49" charset="-122"/>
                <a:cs typeface="+mn-cs"/>
              </a:rPr>
              <a:t>完成</a:t>
            </a:r>
            <a:r>
              <a:rPr lang="zh-CN" altLang="en-US" sz="1600" b="1" dirty="0">
                <a:latin typeface="仿宋" panose="02010609060101010101" pitchFamily="49" charset="-122"/>
                <a:ea typeface="仿宋" panose="02010609060101010101" pitchFamily="49" charset="-122"/>
                <a:cs typeface="+mn-cs"/>
              </a:rPr>
              <a:t>所需数据的查询结果。</a:t>
            </a:r>
            <a:endParaRPr lang="zh-CN" altLang="en-US" sz="2400" dirty="0" smtClean="0"/>
          </a:p>
        </p:txBody>
      </p:sp>
    </p:spTree>
    <p:extLst>
      <p:ext uri="{BB962C8B-B14F-4D97-AF65-F5344CB8AC3E}">
        <p14:creationId xmlns:p14="http://schemas.microsoft.com/office/powerpoint/2010/main" val="3694862153"/>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9" name="Rectangle 2"/>
          <p:cNvSpPr>
            <a:spLocks noGrp="1" noChangeArrowheads="1"/>
          </p:cNvSpPr>
          <p:nvPr>
            <p:ph type="title"/>
          </p:nvPr>
        </p:nvSpPr>
        <p:spPr>
          <a:xfrm>
            <a:off x="539552" y="188640"/>
            <a:ext cx="7391400" cy="563563"/>
          </a:xfrm>
        </p:spPr>
        <p:txBody>
          <a:bodyPr/>
          <a:lstStyle/>
          <a:p>
            <a:pPr eaLnBrk="1" hangingPunct="1"/>
            <a:r>
              <a:rPr lang="zh-CN" altLang="en-US" dirty="0"/>
              <a:t>学习任务五     使用 </a:t>
            </a:r>
            <a:r>
              <a:rPr lang="en-US" altLang="zh-CN" dirty="0"/>
              <a:t>T-SQL </a:t>
            </a:r>
            <a:r>
              <a:rPr lang="zh-CN" altLang="en-US" dirty="0"/>
              <a:t>简单查询数据</a:t>
            </a:r>
            <a:br>
              <a:rPr lang="zh-CN" altLang="en-US" dirty="0"/>
            </a:br>
            <a:endParaRPr lang="zh-CN" altLang="en-US" dirty="0" smtClean="0"/>
          </a:p>
        </p:txBody>
      </p:sp>
      <p:sp>
        <p:nvSpPr>
          <p:cNvPr id="45060" name="Rectangle 3"/>
          <p:cNvSpPr>
            <a:spLocks noGrp="1" noChangeArrowheads="1"/>
          </p:cNvSpPr>
          <p:nvPr>
            <p:ph idx="1"/>
          </p:nvPr>
        </p:nvSpPr>
        <p:spPr>
          <a:xfrm>
            <a:off x="395536" y="900697"/>
            <a:ext cx="8229600" cy="5273052"/>
          </a:xfrm>
          <a:noFill/>
        </p:spPr>
        <p:txBody>
          <a:bodyPr/>
          <a:lstStyle/>
          <a:p>
            <a:pPr marL="533400" indent="-533400" eaLnBrk="1" hangingPunct="1"/>
            <a:r>
              <a:rPr lang="zh-CN" altLang="en-US" dirty="0" smtClean="0"/>
              <a:t>任务实施</a:t>
            </a:r>
          </a:p>
          <a:p>
            <a:pPr marL="457200" lvl="1" indent="0" eaLnBrk="1" hangingPunct="1">
              <a:buNone/>
            </a:pPr>
            <a:r>
              <a:rPr lang="zh-CN" altLang="en-US" sz="1800" b="1" dirty="0">
                <a:latin typeface="仿宋" panose="02010609060101010101" pitchFamily="49" charset="-122"/>
                <a:ea typeface="仿宋" panose="02010609060101010101" pitchFamily="49" charset="-122"/>
                <a:cs typeface="+mn-cs"/>
              </a:rPr>
              <a:t>一、查询 </a:t>
            </a:r>
            <a:r>
              <a:rPr lang="en-US" altLang="zh-CN" sz="1800" b="1" dirty="0" err="1">
                <a:latin typeface="仿宋" panose="02010609060101010101" pitchFamily="49" charset="-122"/>
                <a:ea typeface="仿宋" panose="02010609060101010101" pitchFamily="49" charset="-122"/>
                <a:cs typeface="+mn-cs"/>
              </a:rPr>
              <a:t>xsxxb</a:t>
            </a:r>
            <a:r>
              <a:rPr lang="en-US" altLang="zh-CN" sz="1800" b="1" dirty="0">
                <a:latin typeface="仿宋" panose="02010609060101010101" pitchFamily="49" charset="-122"/>
                <a:ea typeface="仿宋" panose="02010609060101010101" pitchFamily="49" charset="-122"/>
                <a:cs typeface="+mn-cs"/>
              </a:rPr>
              <a:t> </a:t>
            </a:r>
            <a:r>
              <a:rPr lang="zh-CN" altLang="en-US" sz="1800" b="1" dirty="0">
                <a:latin typeface="仿宋" panose="02010609060101010101" pitchFamily="49" charset="-122"/>
                <a:ea typeface="仿宋" panose="02010609060101010101" pitchFamily="49" charset="-122"/>
                <a:cs typeface="+mn-cs"/>
              </a:rPr>
              <a:t>表中全部的行和列数据</a:t>
            </a:r>
            <a:endParaRPr lang="en-US" altLang="zh-CN" sz="1800" b="1" dirty="0" smtClean="0">
              <a:latin typeface="仿宋" panose="02010609060101010101" pitchFamily="49" charset="-122"/>
              <a:ea typeface="仿宋" panose="02010609060101010101" pitchFamily="49" charset="-122"/>
              <a:cs typeface="+mn-cs"/>
            </a:endParaRPr>
          </a:p>
          <a:p>
            <a:pPr marL="457200" lvl="1" indent="0" eaLnBrk="1" hangingPunct="1">
              <a:buNone/>
            </a:pPr>
            <a:r>
              <a:rPr lang="zh-CN" altLang="en-US" sz="1800" b="1" dirty="0">
                <a:latin typeface="仿宋" panose="02010609060101010101" pitchFamily="49" charset="-122"/>
                <a:ea typeface="仿宋" panose="02010609060101010101" pitchFamily="49" charset="-122"/>
                <a:cs typeface="+mn-cs"/>
              </a:rPr>
              <a:t>（</a:t>
            </a:r>
            <a:r>
              <a:rPr lang="en-US" altLang="zh-CN" sz="1800" b="1" dirty="0">
                <a:latin typeface="仿宋" panose="02010609060101010101" pitchFamily="49" charset="-122"/>
                <a:ea typeface="仿宋" panose="02010609060101010101" pitchFamily="49" charset="-122"/>
                <a:cs typeface="+mn-cs"/>
              </a:rPr>
              <a:t>1</a:t>
            </a:r>
            <a:r>
              <a:rPr lang="zh-CN" altLang="en-US" sz="1800" b="1" dirty="0">
                <a:latin typeface="仿宋" panose="02010609060101010101" pitchFamily="49" charset="-122"/>
                <a:ea typeface="仿宋" panose="02010609060101010101" pitchFamily="49" charset="-122"/>
                <a:cs typeface="+mn-cs"/>
              </a:rPr>
              <a:t>）单击工具栏中的“新建查询（</a:t>
            </a:r>
            <a:r>
              <a:rPr lang="en-US" altLang="zh-CN" sz="1800" b="1" dirty="0">
                <a:latin typeface="仿宋" panose="02010609060101010101" pitchFamily="49" charset="-122"/>
                <a:ea typeface="仿宋" panose="02010609060101010101" pitchFamily="49" charset="-122"/>
                <a:cs typeface="+mn-cs"/>
              </a:rPr>
              <a:t>N</a:t>
            </a:r>
            <a:r>
              <a:rPr lang="zh-CN" altLang="en-US" sz="1800" b="1" dirty="0">
                <a:latin typeface="仿宋" panose="02010609060101010101" pitchFamily="49" charset="-122"/>
                <a:ea typeface="仿宋" panose="02010609060101010101" pitchFamily="49" charset="-122"/>
                <a:cs typeface="+mn-cs"/>
              </a:rPr>
              <a:t>）”按钮，在查询编辑器中输入如下代码： </a:t>
            </a:r>
            <a:endParaRPr lang="en-US" altLang="zh-CN" sz="1800" b="1" dirty="0" smtClean="0">
              <a:latin typeface="仿宋" panose="02010609060101010101" pitchFamily="49" charset="-122"/>
              <a:ea typeface="仿宋" panose="02010609060101010101" pitchFamily="49" charset="-122"/>
              <a:cs typeface="+mn-cs"/>
            </a:endParaRPr>
          </a:p>
          <a:p>
            <a:pPr marL="457200" lvl="1" indent="0" eaLnBrk="1" hangingPunct="1">
              <a:buNone/>
            </a:pPr>
            <a:endParaRPr lang="en-US" altLang="zh-CN" sz="1800" b="1" dirty="0">
              <a:latin typeface="仿宋" panose="02010609060101010101" pitchFamily="49" charset="-122"/>
              <a:ea typeface="仿宋" panose="02010609060101010101" pitchFamily="49" charset="-122"/>
              <a:cs typeface="+mn-cs"/>
            </a:endParaRPr>
          </a:p>
          <a:p>
            <a:pPr marL="457200" lvl="1" indent="0" eaLnBrk="1" hangingPunct="1">
              <a:buNone/>
            </a:pPr>
            <a:r>
              <a:rPr lang="zh-CN" altLang="en-US" sz="1800" b="1" dirty="0" smtClean="0">
                <a:latin typeface="仿宋" panose="02010609060101010101" pitchFamily="49" charset="-122"/>
                <a:ea typeface="仿宋" panose="02010609060101010101" pitchFamily="49" charset="-122"/>
                <a:cs typeface="+mn-cs"/>
              </a:rPr>
              <a:t>（</a:t>
            </a:r>
            <a:r>
              <a:rPr lang="en-US" altLang="zh-CN" sz="1800" b="1" dirty="0">
                <a:latin typeface="仿宋" panose="02010609060101010101" pitchFamily="49" charset="-122"/>
                <a:ea typeface="仿宋" panose="02010609060101010101" pitchFamily="49" charset="-122"/>
                <a:cs typeface="+mn-cs"/>
              </a:rPr>
              <a:t>2</a:t>
            </a:r>
            <a:r>
              <a:rPr lang="zh-CN" altLang="en-US" sz="1800" b="1" dirty="0">
                <a:latin typeface="仿宋" panose="02010609060101010101" pitchFamily="49" charset="-122"/>
                <a:ea typeface="仿宋" panose="02010609060101010101" pitchFamily="49" charset="-122"/>
                <a:cs typeface="+mn-cs"/>
              </a:rPr>
              <a:t>）单击工具栏</a:t>
            </a:r>
            <a:r>
              <a:rPr lang="zh-CN" altLang="en-US" sz="1800" b="1" dirty="0" smtClean="0">
                <a:latin typeface="仿宋" panose="02010609060101010101" pitchFamily="49" charset="-122"/>
                <a:ea typeface="仿宋" panose="02010609060101010101" pitchFamily="49" charset="-122"/>
                <a:cs typeface="+mn-cs"/>
              </a:rPr>
              <a:t>的“执行”按钮</a:t>
            </a:r>
            <a:r>
              <a:rPr lang="zh-CN" altLang="en-US" sz="1800" b="1" dirty="0">
                <a:latin typeface="仿宋" panose="02010609060101010101" pitchFamily="49" charset="-122"/>
                <a:ea typeface="仿宋" panose="02010609060101010101" pitchFamily="49" charset="-122"/>
                <a:cs typeface="+mn-cs"/>
              </a:rPr>
              <a:t>或者按 </a:t>
            </a:r>
            <a:r>
              <a:rPr lang="en-US" altLang="zh-CN" sz="1800" b="1" dirty="0">
                <a:latin typeface="仿宋" panose="02010609060101010101" pitchFamily="49" charset="-122"/>
                <a:ea typeface="仿宋" panose="02010609060101010101" pitchFamily="49" charset="-122"/>
                <a:cs typeface="+mn-cs"/>
              </a:rPr>
              <a:t>F5</a:t>
            </a:r>
            <a:r>
              <a:rPr lang="zh-CN" altLang="en-US" sz="1800" b="1" dirty="0">
                <a:latin typeface="仿宋" panose="02010609060101010101" pitchFamily="49" charset="-122"/>
                <a:ea typeface="仿宋" panose="02010609060101010101" pitchFamily="49" charset="-122"/>
                <a:cs typeface="+mn-cs"/>
              </a:rPr>
              <a:t>键。</a:t>
            </a:r>
          </a:p>
          <a:p>
            <a:pPr marL="457200" lvl="1" indent="0" eaLnBrk="1" hangingPunct="1">
              <a:buNone/>
            </a:pPr>
            <a:r>
              <a:rPr lang="zh-CN" altLang="en-US" sz="1800" b="1" dirty="0">
                <a:latin typeface="仿宋" panose="02010609060101010101" pitchFamily="49" charset="-122"/>
                <a:ea typeface="仿宋" panose="02010609060101010101" pitchFamily="49" charset="-122"/>
                <a:cs typeface="+mn-cs"/>
              </a:rPr>
              <a:t>（</a:t>
            </a:r>
            <a:r>
              <a:rPr lang="en-US" altLang="zh-CN" sz="1800" b="1" dirty="0">
                <a:latin typeface="仿宋" panose="02010609060101010101" pitchFamily="49" charset="-122"/>
                <a:ea typeface="仿宋" panose="02010609060101010101" pitchFamily="49" charset="-122"/>
                <a:cs typeface="+mn-cs"/>
              </a:rPr>
              <a:t>3</a:t>
            </a:r>
            <a:r>
              <a:rPr lang="zh-CN" altLang="en-US" sz="1800" b="1" dirty="0">
                <a:latin typeface="仿宋" panose="02010609060101010101" pitchFamily="49" charset="-122"/>
                <a:ea typeface="仿宋" panose="02010609060101010101" pitchFamily="49" charset="-122"/>
                <a:cs typeface="+mn-cs"/>
              </a:rPr>
              <a:t>）查看结果，显示</a:t>
            </a:r>
            <a:r>
              <a:rPr lang="en-US" altLang="zh-CN" sz="1800" b="1" dirty="0" err="1">
                <a:latin typeface="仿宋" panose="02010609060101010101" pitchFamily="49" charset="-122"/>
                <a:ea typeface="仿宋" panose="02010609060101010101" pitchFamily="49" charset="-122"/>
                <a:cs typeface="+mn-cs"/>
              </a:rPr>
              <a:t>xsxxb</a:t>
            </a:r>
            <a:r>
              <a:rPr lang="en-US" altLang="zh-CN" sz="1800" b="1" dirty="0">
                <a:latin typeface="仿宋" panose="02010609060101010101" pitchFamily="49" charset="-122"/>
                <a:ea typeface="仿宋" panose="02010609060101010101" pitchFamily="49" charset="-122"/>
                <a:cs typeface="+mn-cs"/>
              </a:rPr>
              <a:t> </a:t>
            </a:r>
            <a:r>
              <a:rPr lang="zh-CN" altLang="en-US" sz="1800" b="1" dirty="0">
                <a:latin typeface="仿宋" panose="02010609060101010101" pitchFamily="49" charset="-122"/>
                <a:ea typeface="仿宋" panose="02010609060101010101" pitchFamily="49" charset="-122"/>
                <a:cs typeface="+mn-cs"/>
              </a:rPr>
              <a:t>表中全部的行和列数据。</a:t>
            </a:r>
            <a:endParaRPr lang="en-US" altLang="zh-CN" sz="1800" b="1" dirty="0" smtClean="0">
              <a:latin typeface="仿宋" panose="02010609060101010101" pitchFamily="49" charset="-122"/>
              <a:ea typeface="仿宋" panose="02010609060101010101" pitchFamily="49" charset="-122"/>
              <a:cs typeface="+mn-cs"/>
            </a:endParaRPr>
          </a:p>
          <a:p>
            <a:pPr marL="457200" lvl="1" indent="0" eaLnBrk="1" hangingPunct="1">
              <a:buNone/>
            </a:pPr>
            <a:r>
              <a:rPr lang="zh-CN" altLang="en-US" sz="1800" b="1" dirty="0">
                <a:latin typeface="仿宋" panose="02010609060101010101" pitchFamily="49" charset="-122"/>
                <a:ea typeface="仿宋" panose="02010609060101010101" pitchFamily="49" charset="-122"/>
                <a:cs typeface="+mn-cs"/>
              </a:rPr>
              <a:t>二、查询 </a:t>
            </a:r>
            <a:r>
              <a:rPr lang="en-US" altLang="zh-CN" sz="1800" b="1" dirty="0" err="1">
                <a:latin typeface="仿宋" panose="02010609060101010101" pitchFamily="49" charset="-122"/>
                <a:ea typeface="仿宋" panose="02010609060101010101" pitchFamily="49" charset="-122"/>
                <a:cs typeface="+mn-cs"/>
              </a:rPr>
              <a:t>xsxxb</a:t>
            </a:r>
            <a:r>
              <a:rPr lang="en-US" altLang="zh-CN" sz="1800" b="1" dirty="0">
                <a:latin typeface="仿宋" panose="02010609060101010101" pitchFamily="49" charset="-122"/>
                <a:ea typeface="仿宋" panose="02010609060101010101" pitchFamily="49" charset="-122"/>
                <a:cs typeface="+mn-cs"/>
              </a:rPr>
              <a:t> </a:t>
            </a:r>
            <a:r>
              <a:rPr lang="zh-CN" altLang="en-US" sz="1800" b="1" dirty="0">
                <a:latin typeface="仿宋" panose="02010609060101010101" pitchFamily="49" charset="-122"/>
                <a:ea typeface="仿宋" panose="02010609060101010101" pitchFamily="49" charset="-122"/>
                <a:cs typeface="+mn-cs"/>
              </a:rPr>
              <a:t>表中满足指定条件的列数据</a:t>
            </a:r>
            <a:endParaRPr lang="en-US" altLang="zh-CN" sz="1800" b="1" dirty="0" smtClean="0">
              <a:latin typeface="仿宋" panose="02010609060101010101" pitchFamily="49" charset="-122"/>
              <a:ea typeface="仿宋" panose="02010609060101010101" pitchFamily="49" charset="-122"/>
              <a:cs typeface="+mn-cs"/>
            </a:endParaRPr>
          </a:p>
          <a:p>
            <a:pPr marL="457200" lvl="1" indent="0" eaLnBrk="1" hangingPunct="1">
              <a:buNone/>
            </a:pPr>
            <a:r>
              <a:rPr lang="zh-CN" altLang="en-US" sz="1800" b="1" dirty="0">
                <a:latin typeface="仿宋" panose="02010609060101010101" pitchFamily="49" charset="-122"/>
                <a:ea typeface="仿宋" panose="02010609060101010101" pitchFamily="49" charset="-122"/>
                <a:cs typeface="+mn-cs"/>
              </a:rPr>
              <a:t>（</a:t>
            </a:r>
            <a:r>
              <a:rPr lang="en-US" altLang="zh-CN" sz="1800" b="1" dirty="0">
                <a:latin typeface="仿宋" panose="02010609060101010101" pitchFamily="49" charset="-122"/>
                <a:ea typeface="仿宋" panose="02010609060101010101" pitchFamily="49" charset="-122"/>
                <a:cs typeface="+mn-cs"/>
              </a:rPr>
              <a:t>1</a:t>
            </a:r>
            <a:r>
              <a:rPr lang="zh-CN" altLang="en-US" sz="1800" b="1" dirty="0">
                <a:latin typeface="仿宋" panose="02010609060101010101" pitchFamily="49" charset="-122"/>
                <a:ea typeface="仿宋" panose="02010609060101010101" pitchFamily="49" charset="-122"/>
                <a:cs typeface="+mn-cs"/>
              </a:rPr>
              <a:t>）单击工具栏中的“新建查询（</a:t>
            </a:r>
            <a:r>
              <a:rPr lang="en-US" altLang="zh-CN" sz="1800" b="1" dirty="0">
                <a:latin typeface="仿宋" panose="02010609060101010101" pitchFamily="49" charset="-122"/>
                <a:ea typeface="仿宋" panose="02010609060101010101" pitchFamily="49" charset="-122"/>
                <a:cs typeface="+mn-cs"/>
              </a:rPr>
              <a:t>N</a:t>
            </a:r>
            <a:r>
              <a:rPr lang="zh-CN" altLang="en-US" sz="1800" b="1" dirty="0">
                <a:latin typeface="仿宋" panose="02010609060101010101" pitchFamily="49" charset="-122"/>
                <a:ea typeface="仿宋" panose="02010609060101010101" pitchFamily="49" charset="-122"/>
                <a:cs typeface="+mn-cs"/>
              </a:rPr>
              <a:t>）”按钮，在查询编辑器中输入如下代码： </a:t>
            </a:r>
            <a:endParaRPr lang="en-US" altLang="zh-CN" sz="1800" b="1" dirty="0" smtClean="0">
              <a:latin typeface="仿宋" panose="02010609060101010101" pitchFamily="49" charset="-122"/>
              <a:ea typeface="仿宋" panose="02010609060101010101" pitchFamily="49" charset="-122"/>
              <a:cs typeface="+mn-cs"/>
            </a:endParaRPr>
          </a:p>
          <a:p>
            <a:pPr marL="457200" lvl="1" indent="0" eaLnBrk="1" hangingPunct="1">
              <a:buNone/>
            </a:pPr>
            <a:endParaRPr lang="en-US" altLang="zh-CN" sz="1800" b="1" dirty="0">
              <a:latin typeface="仿宋" panose="02010609060101010101" pitchFamily="49" charset="-122"/>
              <a:ea typeface="仿宋" panose="02010609060101010101" pitchFamily="49" charset="-122"/>
              <a:cs typeface="+mn-cs"/>
            </a:endParaRPr>
          </a:p>
          <a:p>
            <a:pPr marL="457200" lvl="1" indent="0" eaLnBrk="1" hangingPunct="1">
              <a:buNone/>
            </a:pPr>
            <a:endParaRPr lang="en-US" altLang="zh-CN" sz="1800" b="1" dirty="0" smtClean="0">
              <a:latin typeface="仿宋" panose="02010609060101010101" pitchFamily="49" charset="-122"/>
              <a:ea typeface="仿宋" panose="02010609060101010101" pitchFamily="49" charset="-122"/>
              <a:cs typeface="+mn-cs"/>
            </a:endParaRPr>
          </a:p>
          <a:p>
            <a:pPr marL="457200" lvl="1" indent="0" eaLnBrk="1" hangingPunct="1">
              <a:buNone/>
            </a:pPr>
            <a:r>
              <a:rPr lang="zh-CN" altLang="en-US" sz="1800" b="1" dirty="0" smtClean="0">
                <a:latin typeface="仿宋" panose="02010609060101010101" pitchFamily="49" charset="-122"/>
                <a:ea typeface="仿宋" panose="02010609060101010101" pitchFamily="49" charset="-122"/>
                <a:cs typeface="+mn-cs"/>
              </a:rPr>
              <a:t>（</a:t>
            </a:r>
            <a:r>
              <a:rPr lang="en-US" altLang="zh-CN" sz="1800" b="1" dirty="0">
                <a:latin typeface="仿宋" panose="02010609060101010101" pitchFamily="49" charset="-122"/>
                <a:ea typeface="仿宋" panose="02010609060101010101" pitchFamily="49" charset="-122"/>
                <a:cs typeface="+mn-cs"/>
              </a:rPr>
              <a:t>2</a:t>
            </a:r>
            <a:r>
              <a:rPr lang="zh-CN" altLang="en-US" sz="1800" b="1" dirty="0">
                <a:latin typeface="仿宋" panose="02010609060101010101" pitchFamily="49" charset="-122"/>
                <a:ea typeface="仿宋" panose="02010609060101010101" pitchFamily="49" charset="-122"/>
                <a:cs typeface="+mn-cs"/>
              </a:rPr>
              <a:t>）单击工具栏</a:t>
            </a:r>
            <a:r>
              <a:rPr lang="zh-CN" altLang="en-US" sz="1800" b="1" dirty="0" smtClean="0">
                <a:latin typeface="仿宋" panose="02010609060101010101" pitchFamily="49" charset="-122"/>
                <a:ea typeface="仿宋" panose="02010609060101010101" pitchFamily="49" charset="-122"/>
                <a:cs typeface="+mn-cs"/>
              </a:rPr>
              <a:t>的“执行”按钮</a:t>
            </a:r>
            <a:r>
              <a:rPr lang="zh-CN" altLang="en-US" sz="1800" b="1" dirty="0">
                <a:latin typeface="仿宋" panose="02010609060101010101" pitchFamily="49" charset="-122"/>
                <a:ea typeface="仿宋" panose="02010609060101010101" pitchFamily="49" charset="-122"/>
                <a:cs typeface="+mn-cs"/>
              </a:rPr>
              <a:t>或者按 </a:t>
            </a:r>
            <a:r>
              <a:rPr lang="en-US" altLang="zh-CN" sz="1800" b="1" dirty="0">
                <a:latin typeface="仿宋" panose="02010609060101010101" pitchFamily="49" charset="-122"/>
                <a:ea typeface="仿宋" panose="02010609060101010101" pitchFamily="49" charset="-122"/>
                <a:cs typeface="+mn-cs"/>
              </a:rPr>
              <a:t>F5</a:t>
            </a:r>
            <a:r>
              <a:rPr lang="zh-CN" altLang="en-US" sz="1800" b="1" dirty="0">
                <a:latin typeface="仿宋" panose="02010609060101010101" pitchFamily="49" charset="-122"/>
                <a:ea typeface="仿宋" panose="02010609060101010101" pitchFamily="49" charset="-122"/>
                <a:cs typeface="+mn-cs"/>
              </a:rPr>
              <a:t>键。</a:t>
            </a:r>
          </a:p>
          <a:p>
            <a:pPr marL="457200" lvl="1" indent="0" eaLnBrk="1" hangingPunct="1">
              <a:buNone/>
            </a:pPr>
            <a:r>
              <a:rPr lang="zh-CN" altLang="en-US" sz="1800" b="1" dirty="0">
                <a:latin typeface="仿宋" panose="02010609060101010101" pitchFamily="49" charset="-122"/>
                <a:ea typeface="仿宋" panose="02010609060101010101" pitchFamily="49" charset="-122"/>
                <a:cs typeface="+mn-cs"/>
              </a:rPr>
              <a:t>（</a:t>
            </a:r>
            <a:r>
              <a:rPr lang="en-US" altLang="zh-CN" sz="1800" b="1" dirty="0">
                <a:latin typeface="仿宋" panose="02010609060101010101" pitchFamily="49" charset="-122"/>
                <a:ea typeface="仿宋" panose="02010609060101010101" pitchFamily="49" charset="-122"/>
                <a:cs typeface="+mn-cs"/>
              </a:rPr>
              <a:t>3</a:t>
            </a:r>
            <a:r>
              <a:rPr lang="zh-CN" altLang="en-US" sz="1800" b="1" dirty="0">
                <a:latin typeface="仿宋" panose="02010609060101010101" pitchFamily="49" charset="-122"/>
                <a:ea typeface="仿宋" panose="02010609060101010101" pitchFamily="49" charset="-122"/>
                <a:cs typeface="+mn-cs"/>
              </a:rPr>
              <a:t>）查看结果。查询到家庭地址为“河南省许昌市”的学生，并且只显示</a:t>
            </a:r>
          </a:p>
          <a:p>
            <a:pPr marL="457200" lvl="1" indent="0" eaLnBrk="1" hangingPunct="1">
              <a:buNone/>
            </a:pPr>
            <a:r>
              <a:rPr lang="en-US" altLang="zh-CN" sz="1800" b="1" dirty="0" err="1">
                <a:latin typeface="仿宋" panose="02010609060101010101" pitchFamily="49" charset="-122"/>
                <a:ea typeface="仿宋" panose="02010609060101010101" pitchFamily="49" charset="-122"/>
                <a:cs typeface="+mn-cs"/>
              </a:rPr>
              <a:t>xh,xm,xb,jtdz</a:t>
            </a:r>
            <a:r>
              <a:rPr lang="zh-CN" altLang="en-US" sz="1800" b="1" dirty="0">
                <a:latin typeface="仿宋" panose="02010609060101010101" pitchFamily="49" charset="-122"/>
                <a:ea typeface="仿宋" panose="02010609060101010101" pitchFamily="49" charset="-122"/>
                <a:cs typeface="+mn-cs"/>
              </a:rPr>
              <a:t>列。</a:t>
            </a:r>
            <a:endParaRPr lang="en-US" altLang="zh-CN" sz="1800" b="1" dirty="0" smtClean="0">
              <a:latin typeface="仿宋" panose="02010609060101010101" pitchFamily="49" charset="-122"/>
              <a:ea typeface="仿宋" panose="02010609060101010101" pitchFamily="49" charset="-122"/>
              <a:cs typeface="+mn-cs"/>
            </a:endParaRPr>
          </a:p>
        </p:txBody>
      </p:sp>
      <p:pic>
        <p:nvPicPr>
          <p:cNvPr id="2" name="图片 1"/>
          <p:cNvPicPr>
            <a:picLocks noChangeAspect="1"/>
          </p:cNvPicPr>
          <p:nvPr/>
        </p:nvPicPr>
        <p:blipFill>
          <a:blip r:embed="rId2"/>
          <a:stretch>
            <a:fillRect/>
          </a:stretch>
        </p:blipFill>
        <p:spPr>
          <a:xfrm>
            <a:off x="6948264" y="5637992"/>
            <a:ext cx="1316638" cy="684251"/>
          </a:xfrm>
          <a:prstGeom prst="rect">
            <a:avLst/>
          </a:prstGeom>
        </p:spPr>
      </p:pic>
      <p:pic>
        <p:nvPicPr>
          <p:cNvPr id="3" name="图片 2"/>
          <p:cNvPicPr>
            <a:picLocks noChangeAspect="1"/>
          </p:cNvPicPr>
          <p:nvPr/>
        </p:nvPicPr>
        <p:blipFill>
          <a:blip r:embed="rId3"/>
          <a:stretch>
            <a:fillRect/>
          </a:stretch>
        </p:blipFill>
        <p:spPr>
          <a:xfrm>
            <a:off x="2339752" y="2204864"/>
            <a:ext cx="2196455" cy="552656"/>
          </a:xfrm>
          <a:prstGeom prst="rect">
            <a:avLst/>
          </a:prstGeom>
        </p:spPr>
      </p:pic>
      <p:grpSp>
        <p:nvGrpSpPr>
          <p:cNvPr id="9" name="组合 8"/>
          <p:cNvGrpSpPr/>
          <p:nvPr/>
        </p:nvGrpSpPr>
        <p:grpSpPr>
          <a:xfrm>
            <a:off x="2339751" y="4081206"/>
            <a:ext cx="3109461" cy="702668"/>
            <a:chOff x="2339751" y="4081206"/>
            <a:chExt cx="3109461" cy="702668"/>
          </a:xfrm>
        </p:grpSpPr>
        <p:pic>
          <p:nvPicPr>
            <p:cNvPr id="4" name="图片 3"/>
            <p:cNvPicPr>
              <a:picLocks noChangeAspect="1"/>
            </p:cNvPicPr>
            <p:nvPr/>
          </p:nvPicPr>
          <p:blipFill>
            <a:blip r:embed="rId4"/>
            <a:stretch>
              <a:fillRect/>
            </a:stretch>
          </p:blipFill>
          <p:spPr>
            <a:xfrm>
              <a:off x="2339751" y="4081206"/>
              <a:ext cx="3109461" cy="571930"/>
            </a:xfrm>
            <a:prstGeom prst="rect">
              <a:avLst/>
            </a:prstGeom>
          </p:spPr>
        </p:pic>
        <p:pic>
          <p:nvPicPr>
            <p:cNvPr id="8" name="图片 7"/>
            <p:cNvPicPr>
              <a:picLocks noChangeAspect="1"/>
            </p:cNvPicPr>
            <p:nvPr/>
          </p:nvPicPr>
          <p:blipFill>
            <a:blip r:embed="rId5"/>
            <a:stretch>
              <a:fillRect/>
            </a:stretch>
          </p:blipFill>
          <p:spPr>
            <a:xfrm>
              <a:off x="2370923" y="4522398"/>
              <a:ext cx="2840897" cy="261476"/>
            </a:xfrm>
            <a:prstGeom prst="rect">
              <a:avLst/>
            </a:prstGeom>
          </p:spPr>
        </p:pic>
      </p:grpSp>
    </p:spTree>
    <p:extLst>
      <p:ext uri="{BB962C8B-B14F-4D97-AF65-F5344CB8AC3E}">
        <p14:creationId xmlns:p14="http://schemas.microsoft.com/office/powerpoint/2010/main" val="3920323895"/>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9" name="Rectangle 2"/>
          <p:cNvSpPr>
            <a:spLocks noGrp="1" noChangeArrowheads="1"/>
          </p:cNvSpPr>
          <p:nvPr>
            <p:ph type="title"/>
          </p:nvPr>
        </p:nvSpPr>
        <p:spPr>
          <a:xfrm>
            <a:off x="539552" y="188640"/>
            <a:ext cx="7391400" cy="563563"/>
          </a:xfrm>
        </p:spPr>
        <p:txBody>
          <a:bodyPr/>
          <a:lstStyle/>
          <a:p>
            <a:pPr eaLnBrk="1" hangingPunct="1"/>
            <a:r>
              <a:rPr lang="zh-CN" altLang="en-US" dirty="0"/>
              <a:t>学习任务五     使用 </a:t>
            </a:r>
            <a:r>
              <a:rPr lang="en-US" altLang="zh-CN" dirty="0"/>
              <a:t>T-SQL </a:t>
            </a:r>
            <a:r>
              <a:rPr lang="zh-CN" altLang="en-US" dirty="0"/>
              <a:t>简单查询数据</a:t>
            </a:r>
            <a:br>
              <a:rPr lang="zh-CN" altLang="en-US" dirty="0"/>
            </a:br>
            <a:endParaRPr lang="zh-CN" altLang="en-US" dirty="0" smtClean="0"/>
          </a:p>
        </p:txBody>
      </p:sp>
      <p:sp>
        <p:nvSpPr>
          <p:cNvPr id="45060" name="Rectangle 3"/>
          <p:cNvSpPr>
            <a:spLocks noGrp="1" noChangeArrowheads="1"/>
          </p:cNvSpPr>
          <p:nvPr>
            <p:ph idx="1"/>
          </p:nvPr>
        </p:nvSpPr>
        <p:spPr>
          <a:xfrm>
            <a:off x="395536" y="900697"/>
            <a:ext cx="8229600" cy="5273052"/>
          </a:xfrm>
          <a:noFill/>
        </p:spPr>
        <p:txBody>
          <a:bodyPr/>
          <a:lstStyle/>
          <a:p>
            <a:pPr marL="457200" lvl="1" indent="0" eaLnBrk="1" hangingPunct="1">
              <a:buNone/>
            </a:pPr>
            <a:r>
              <a:rPr lang="zh-CN" altLang="en-US" sz="1800" b="1" dirty="0">
                <a:latin typeface="仿宋" panose="02010609060101010101" pitchFamily="49" charset="-122"/>
                <a:ea typeface="仿宋" panose="02010609060101010101" pitchFamily="49" charset="-122"/>
                <a:cs typeface="+mn-cs"/>
              </a:rPr>
              <a:t>三、查询中使用列别名</a:t>
            </a:r>
            <a:endParaRPr lang="en-US" altLang="zh-CN" sz="1800" b="1" dirty="0" smtClean="0">
              <a:latin typeface="仿宋" panose="02010609060101010101" pitchFamily="49" charset="-122"/>
              <a:ea typeface="仿宋" panose="02010609060101010101" pitchFamily="49" charset="-122"/>
              <a:cs typeface="+mn-cs"/>
            </a:endParaRPr>
          </a:p>
          <a:p>
            <a:pPr marL="457200" lvl="1" indent="0" eaLnBrk="1" hangingPunct="1">
              <a:buNone/>
            </a:pPr>
            <a:r>
              <a:rPr lang="zh-CN" altLang="en-US" sz="1800" b="1" dirty="0">
                <a:latin typeface="仿宋" panose="02010609060101010101" pitchFamily="49" charset="-122"/>
                <a:ea typeface="仿宋" panose="02010609060101010101" pitchFamily="49" charset="-122"/>
                <a:cs typeface="+mn-cs"/>
              </a:rPr>
              <a:t>（</a:t>
            </a:r>
            <a:r>
              <a:rPr lang="en-US" altLang="zh-CN" sz="1800" b="1" dirty="0">
                <a:latin typeface="仿宋" panose="02010609060101010101" pitchFamily="49" charset="-122"/>
                <a:ea typeface="仿宋" panose="02010609060101010101" pitchFamily="49" charset="-122"/>
                <a:cs typeface="+mn-cs"/>
              </a:rPr>
              <a:t>1</a:t>
            </a:r>
            <a:r>
              <a:rPr lang="zh-CN" altLang="en-US" sz="1800" b="1" dirty="0">
                <a:latin typeface="仿宋" panose="02010609060101010101" pitchFamily="49" charset="-122"/>
                <a:ea typeface="仿宋" panose="02010609060101010101" pitchFamily="49" charset="-122"/>
                <a:cs typeface="+mn-cs"/>
              </a:rPr>
              <a:t>）单击工具栏中的“新建查询（</a:t>
            </a:r>
            <a:r>
              <a:rPr lang="en-US" altLang="zh-CN" sz="1800" b="1" dirty="0">
                <a:latin typeface="仿宋" panose="02010609060101010101" pitchFamily="49" charset="-122"/>
                <a:ea typeface="仿宋" panose="02010609060101010101" pitchFamily="49" charset="-122"/>
                <a:cs typeface="+mn-cs"/>
              </a:rPr>
              <a:t>N</a:t>
            </a:r>
            <a:r>
              <a:rPr lang="zh-CN" altLang="en-US" sz="1800" b="1" dirty="0">
                <a:latin typeface="仿宋" panose="02010609060101010101" pitchFamily="49" charset="-122"/>
                <a:ea typeface="仿宋" panose="02010609060101010101" pitchFamily="49" charset="-122"/>
                <a:cs typeface="+mn-cs"/>
              </a:rPr>
              <a:t>）”按钮，在查询编辑器中输入如下代码：</a:t>
            </a:r>
            <a:endParaRPr lang="en-US" altLang="zh-CN" sz="1800" b="1" dirty="0" smtClean="0">
              <a:latin typeface="仿宋" panose="02010609060101010101" pitchFamily="49" charset="-122"/>
              <a:ea typeface="仿宋" panose="02010609060101010101" pitchFamily="49" charset="-122"/>
              <a:cs typeface="+mn-cs"/>
            </a:endParaRPr>
          </a:p>
          <a:p>
            <a:pPr marL="457200" lvl="1" indent="0" eaLnBrk="1" hangingPunct="1">
              <a:buNone/>
            </a:pPr>
            <a:endParaRPr lang="en-US" altLang="zh-CN" sz="1800" b="1" dirty="0">
              <a:latin typeface="仿宋" panose="02010609060101010101" pitchFamily="49" charset="-122"/>
              <a:ea typeface="仿宋" panose="02010609060101010101" pitchFamily="49" charset="-122"/>
              <a:cs typeface="+mn-cs"/>
            </a:endParaRPr>
          </a:p>
          <a:p>
            <a:pPr marL="457200" lvl="1" indent="0" eaLnBrk="1" hangingPunct="1">
              <a:buNone/>
            </a:pPr>
            <a:endParaRPr lang="en-US" altLang="zh-CN" sz="1800" b="1" dirty="0" smtClean="0">
              <a:latin typeface="仿宋" panose="02010609060101010101" pitchFamily="49" charset="-122"/>
              <a:ea typeface="仿宋" panose="02010609060101010101" pitchFamily="49" charset="-122"/>
              <a:cs typeface="+mn-cs"/>
            </a:endParaRPr>
          </a:p>
          <a:p>
            <a:pPr marL="457200" lvl="1" indent="0" eaLnBrk="1" hangingPunct="1">
              <a:buNone/>
            </a:pPr>
            <a:r>
              <a:rPr lang="zh-CN" altLang="en-US" sz="1800" b="1" dirty="0" smtClean="0">
                <a:latin typeface="仿宋" panose="02010609060101010101" pitchFamily="49" charset="-122"/>
                <a:ea typeface="仿宋" panose="02010609060101010101" pitchFamily="49" charset="-122"/>
                <a:cs typeface="+mn-cs"/>
              </a:rPr>
              <a:t>（</a:t>
            </a:r>
            <a:r>
              <a:rPr lang="en-US" altLang="zh-CN" sz="1800" b="1" dirty="0">
                <a:latin typeface="仿宋" panose="02010609060101010101" pitchFamily="49" charset="-122"/>
                <a:ea typeface="仿宋" panose="02010609060101010101" pitchFamily="49" charset="-122"/>
                <a:cs typeface="+mn-cs"/>
              </a:rPr>
              <a:t>2</a:t>
            </a:r>
            <a:r>
              <a:rPr lang="zh-CN" altLang="en-US" sz="1800" b="1" dirty="0">
                <a:latin typeface="仿宋" panose="02010609060101010101" pitchFamily="49" charset="-122"/>
                <a:ea typeface="仿宋" panose="02010609060101010101" pitchFamily="49" charset="-122"/>
                <a:cs typeface="+mn-cs"/>
              </a:rPr>
              <a:t>）单击工具栏</a:t>
            </a:r>
            <a:r>
              <a:rPr lang="zh-CN" altLang="en-US" sz="1800" b="1" dirty="0" smtClean="0">
                <a:latin typeface="仿宋" panose="02010609060101010101" pitchFamily="49" charset="-122"/>
                <a:ea typeface="仿宋" panose="02010609060101010101" pitchFamily="49" charset="-122"/>
                <a:cs typeface="+mn-cs"/>
              </a:rPr>
              <a:t>的“执行”按钮</a:t>
            </a:r>
            <a:r>
              <a:rPr lang="zh-CN" altLang="en-US" sz="1800" b="1" dirty="0">
                <a:latin typeface="仿宋" panose="02010609060101010101" pitchFamily="49" charset="-122"/>
                <a:ea typeface="仿宋" panose="02010609060101010101" pitchFamily="49" charset="-122"/>
                <a:cs typeface="+mn-cs"/>
              </a:rPr>
              <a:t>或者按</a:t>
            </a:r>
            <a:r>
              <a:rPr lang="en-US" altLang="zh-CN" sz="1800" b="1" dirty="0">
                <a:latin typeface="仿宋" panose="02010609060101010101" pitchFamily="49" charset="-122"/>
                <a:ea typeface="仿宋" panose="02010609060101010101" pitchFamily="49" charset="-122"/>
                <a:cs typeface="+mn-cs"/>
              </a:rPr>
              <a:t>F5 </a:t>
            </a:r>
            <a:r>
              <a:rPr lang="zh-CN" altLang="en-US" sz="1800" b="1" dirty="0">
                <a:latin typeface="仿宋" panose="02010609060101010101" pitchFamily="49" charset="-122"/>
                <a:ea typeface="仿宋" panose="02010609060101010101" pitchFamily="49" charset="-122"/>
                <a:cs typeface="+mn-cs"/>
              </a:rPr>
              <a:t>键。</a:t>
            </a:r>
          </a:p>
          <a:p>
            <a:pPr marL="457200" lvl="1" indent="0" eaLnBrk="1" hangingPunct="1">
              <a:buNone/>
            </a:pPr>
            <a:r>
              <a:rPr lang="zh-CN" altLang="en-US" sz="1800" b="1" dirty="0">
                <a:latin typeface="仿宋" panose="02010609060101010101" pitchFamily="49" charset="-122"/>
                <a:ea typeface="仿宋" panose="02010609060101010101" pitchFamily="49" charset="-122"/>
                <a:cs typeface="+mn-cs"/>
              </a:rPr>
              <a:t>（</a:t>
            </a:r>
            <a:r>
              <a:rPr lang="en-US" altLang="zh-CN" sz="1800" b="1" dirty="0">
                <a:latin typeface="仿宋" panose="02010609060101010101" pitchFamily="49" charset="-122"/>
                <a:ea typeface="仿宋" panose="02010609060101010101" pitchFamily="49" charset="-122"/>
                <a:cs typeface="+mn-cs"/>
              </a:rPr>
              <a:t>3</a:t>
            </a:r>
            <a:r>
              <a:rPr lang="zh-CN" altLang="en-US" sz="1800" b="1" dirty="0">
                <a:latin typeface="仿宋" panose="02010609060101010101" pitchFamily="49" charset="-122"/>
                <a:ea typeface="仿宋" panose="02010609060101010101" pitchFamily="49" charset="-122"/>
                <a:cs typeface="+mn-cs"/>
              </a:rPr>
              <a:t>）查看</a:t>
            </a:r>
            <a:r>
              <a:rPr lang="zh-CN" altLang="en-US" sz="1800" b="1" dirty="0" smtClean="0">
                <a:latin typeface="仿宋" panose="02010609060101010101" pitchFamily="49" charset="-122"/>
                <a:ea typeface="仿宋" panose="02010609060101010101" pitchFamily="49" charset="-122"/>
                <a:cs typeface="+mn-cs"/>
              </a:rPr>
              <a:t>结果。</a:t>
            </a:r>
            <a:endParaRPr lang="en-US" altLang="zh-CN" sz="1800" b="1" dirty="0" smtClean="0">
              <a:latin typeface="仿宋" panose="02010609060101010101" pitchFamily="49" charset="-122"/>
              <a:ea typeface="仿宋" panose="02010609060101010101" pitchFamily="49" charset="-122"/>
              <a:cs typeface="+mn-cs"/>
            </a:endParaRPr>
          </a:p>
          <a:p>
            <a:pPr marL="457200" lvl="1" indent="0" eaLnBrk="1" hangingPunct="1">
              <a:buNone/>
            </a:pPr>
            <a:r>
              <a:rPr lang="zh-CN" altLang="en-US" sz="1800" b="1" dirty="0">
                <a:latin typeface="仿宋" panose="02010609060101010101" pitchFamily="49" charset="-122"/>
                <a:ea typeface="仿宋" panose="02010609060101010101" pitchFamily="49" charset="-122"/>
                <a:cs typeface="+mn-cs"/>
              </a:rPr>
              <a:t>四、查询中进行列的</a:t>
            </a:r>
            <a:r>
              <a:rPr lang="zh-CN" altLang="en-US" sz="1800" b="1" dirty="0" smtClean="0">
                <a:latin typeface="仿宋" panose="02010609060101010101" pitchFamily="49" charset="-122"/>
                <a:ea typeface="仿宋" panose="02010609060101010101" pitchFamily="49" charset="-122"/>
                <a:cs typeface="+mn-cs"/>
              </a:rPr>
              <a:t>合并</a:t>
            </a:r>
            <a:endParaRPr lang="en-US" altLang="zh-CN" sz="1800" b="1" dirty="0" smtClean="0">
              <a:latin typeface="仿宋" panose="02010609060101010101" pitchFamily="49" charset="-122"/>
              <a:ea typeface="仿宋" panose="02010609060101010101" pitchFamily="49" charset="-122"/>
              <a:cs typeface="+mn-cs"/>
            </a:endParaRPr>
          </a:p>
          <a:p>
            <a:pPr marL="457200" lvl="1" indent="0" eaLnBrk="1" hangingPunct="1">
              <a:buNone/>
            </a:pPr>
            <a:r>
              <a:rPr lang="zh-CN" altLang="en-US" sz="1800" b="1" dirty="0">
                <a:latin typeface="仿宋" panose="02010609060101010101" pitchFamily="49" charset="-122"/>
                <a:ea typeface="仿宋" panose="02010609060101010101" pitchFamily="49" charset="-122"/>
                <a:cs typeface="+mn-cs"/>
              </a:rPr>
              <a:t>（</a:t>
            </a:r>
            <a:r>
              <a:rPr lang="en-US" altLang="zh-CN" sz="1800" b="1" dirty="0">
                <a:latin typeface="仿宋" panose="02010609060101010101" pitchFamily="49" charset="-122"/>
                <a:ea typeface="仿宋" panose="02010609060101010101" pitchFamily="49" charset="-122"/>
                <a:cs typeface="+mn-cs"/>
              </a:rPr>
              <a:t>1</a:t>
            </a:r>
            <a:r>
              <a:rPr lang="zh-CN" altLang="en-US" sz="1800" b="1" dirty="0">
                <a:latin typeface="仿宋" panose="02010609060101010101" pitchFamily="49" charset="-122"/>
                <a:ea typeface="仿宋" panose="02010609060101010101" pitchFamily="49" charset="-122"/>
                <a:cs typeface="+mn-cs"/>
              </a:rPr>
              <a:t>）单击工具栏中的“新建查询（</a:t>
            </a:r>
            <a:r>
              <a:rPr lang="en-US" altLang="zh-CN" sz="1800" b="1" dirty="0">
                <a:latin typeface="仿宋" panose="02010609060101010101" pitchFamily="49" charset="-122"/>
                <a:ea typeface="仿宋" panose="02010609060101010101" pitchFamily="49" charset="-122"/>
                <a:cs typeface="+mn-cs"/>
              </a:rPr>
              <a:t>N</a:t>
            </a:r>
            <a:r>
              <a:rPr lang="zh-CN" altLang="en-US" sz="1800" b="1" dirty="0">
                <a:latin typeface="仿宋" panose="02010609060101010101" pitchFamily="49" charset="-122"/>
                <a:ea typeface="仿宋" panose="02010609060101010101" pitchFamily="49" charset="-122"/>
                <a:cs typeface="+mn-cs"/>
              </a:rPr>
              <a:t>）”按钮，在查询编辑器中输入如下代码</a:t>
            </a:r>
            <a:r>
              <a:rPr lang="zh-CN" altLang="en-US" sz="1800" b="1" dirty="0" smtClean="0">
                <a:latin typeface="仿宋" panose="02010609060101010101" pitchFamily="49" charset="-122"/>
                <a:ea typeface="仿宋" panose="02010609060101010101" pitchFamily="49" charset="-122"/>
                <a:cs typeface="+mn-cs"/>
              </a:rPr>
              <a:t>：</a:t>
            </a:r>
            <a:endParaRPr lang="en-US" altLang="zh-CN" sz="1800" b="1" dirty="0" smtClean="0">
              <a:latin typeface="仿宋" panose="02010609060101010101" pitchFamily="49" charset="-122"/>
              <a:ea typeface="仿宋" panose="02010609060101010101" pitchFamily="49" charset="-122"/>
              <a:cs typeface="+mn-cs"/>
            </a:endParaRPr>
          </a:p>
          <a:p>
            <a:pPr marL="457200" lvl="1" indent="0" eaLnBrk="1" hangingPunct="1">
              <a:buNone/>
            </a:pPr>
            <a:endParaRPr lang="en-US" altLang="zh-CN" sz="1800" b="1" dirty="0">
              <a:latin typeface="仿宋" panose="02010609060101010101" pitchFamily="49" charset="-122"/>
              <a:ea typeface="仿宋" panose="02010609060101010101" pitchFamily="49" charset="-122"/>
              <a:cs typeface="+mn-cs"/>
            </a:endParaRPr>
          </a:p>
          <a:p>
            <a:pPr marL="457200" lvl="1" indent="0" eaLnBrk="1" hangingPunct="1">
              <a:buNone/>
            </a:pPr>
            <a:endParaRPr lang="en-US" altLang="zh-CN" sz="1800" b="1" dirty="0" smtClean="0">
              <a:latin typeface="仿宋" panose="02010609060101010101" pitchFamily="49" charset="-122"/>
              <a:ea typeface="仿宋" panose="02010609060101010101" pitchFamily="49" charset="-122"/>
              <a:cs typeface="+mn-cs"/>
            </a:endParaRPr>
          </a:p>
          <a:p>
            <a:pPr marL="457200" lvl="1" indent="0" eaLnBrk="1" hangingPunct="1">
              <a:buNone/>
            </a:pPr>
            <a:endParaRPr lang="en-US" altLang="zh-CN" sz="1800" b="1" dirty="0">
              <a:latin typeface="仿宋" panose="02010609060101010101" pitchFamily="49" charset="-122"/>
              <a:ea typeface="仿宋" panose="02010609060101010101" pitchFamily="49" charset="-122"/>
              <a:cs typeface="+mn-cs"/>
            </a:endParaRPr>
          </a:p>
          <a:p>
            <a:pPr marL="457200" lvl="1" indent="0" eaLnBrk="1" hangingPunct="1">
              <a:buNone/>
            </a:pPr>
            <a:r>
              <a:rPr lang="zh-CN" altLang="en-US" sz="1800" b="1" dirty="0">
                <a:latin typeface="仿宋" panose="02010609060101010101" pitchFamily="49" charset="-122"/>
                <a:ea typeface="仿宋" panose="02010609060101010101" pitchFamily="49" charset="-122"/>
              </a:rPr>
              <a:t>（</a:t>
            </a:r>
            <a:r>
              <a:rPr lang="en-US" altLang="zh-CN" sz="1800" b="1" dirty="0">
                <a:latin typeface="仿宋" panose="02010609060101010101" pitchFamily="49" charset="-122"/>
                <a:ea typeface="仿宋" panose="02010609060101010101" pitchFamily="49" charset="-122"/>
              </a:rPr>
              <a:t>2</a:t>
            </a:r>
            <a:r>
              <a:rPr lang="zh-CN" altLang="en-US" sz="1800" b="1" dirty="0">
                <a:latin typeface="仿宋" panose="02010609060101010101" pitchFamily="49" charset="-122"/>
                <a:ea typeface="仿宋" panose="02010609060101010101" pitchFamily="49" charset="-122"/>
              </a:rPr>
              <a:t>）单击工具栏的“执行”按钮或者按</a:t>
            </a:r>
            <a:r>
              <a:rPr lang="en-US" altLang="zh-CN" sz="1800" b="1" dirty="0">
                <a:latin typeface="仿宋" panose="02010609060101010101" pitchFamily="49" charset="-122"/>
                <a:ea typeface="仿宋" panose="02010609060101010101" pitchFamily="49" charset="-122"/>
              </a:rPr>
              <a:t>F5 </a:t>
            </a:r>
            <a:r>
              <a:rPr lang="zh-CN" altLang="en-US" sz="1800" b="1" dirty="0">
                <a:latin typeface="仿宋" panose="02010609060101010101" pitchFamily="49" charset="-122"/>
                <a:ea typeface="仿宋" panose="02010609060101010101" pitchFamily="49" charset="-122"/>
              </a:rPr>
              <a:t>键。</a:t>
            </a:r>
          </a:p>
          <a:p>
            <a:pPr marL="457200" lvl="1" indent="0" eaLnBrk="1" hangingPunct="1">
              <a:buNone/>
            </a:pPr>
            <a:r>
              <a:rPr lang="zh-CN" altLang="en-US" sz="1800" b="1" dirty="0">
                <a:latin typeface="仿宋" panose="02010609060101010101" pitchFamily="49" charset="-122"/>
                <a:ea typeface="仿宋" panose="02010609060101010101" pitchFamily="49" charset="-122"/>
              </a:rPr>
              <a:t>（</a:t>
            </a:r>
            <a:r>
              <a:rPr lang="en-US" altLang="zh-CN" sz="1800" b="1" dirty="0">
                <a:latin typeface="仿宋" panose="02010609060101010101" pitchFamily="49" charset="-122"/>
                <a:ea typeface="仿宋" panose="02010609060101010101" pitchFamily="49" charset="-122"/>
              </a:rPr>
              <a:t>3</a:t>
            </a:r>
            <a:r>
              <a:rPr lang="zh-CN" altLang="en-US" sz="1800" b="1" dirty="0">
                <a:latin typeface="仿宋" panose="02010609060101010101" pitchFamily="49" charset="-122"/>
                <a:ea typeface="仿宋" panose="02010609060101010101" pitchFamily="49" charset="-122"/>
              </a:rPr>
              <a:t>）查看</a:t>
            </a:r>
            <a:r>
              <a:rPr lang="zh-CN" altLang="en-US" sz="1800" b="1" dirty="0" smtClean="0">
                <a:latin typeface="仿宋" panose="02010609060101010101" pitchFamily="49" charset="-122"/>
                <a:ea typeface="仿宋" panose="02010609060101010101" pitchFamily="49" charset="-122"/>
              </a:rPr>
              <a:t>结果。</a:t>
            </a:r>
            <a:endParaRPr lang="en-US" altLang="zh-CN" sz="1800" b="1" dirty="0" smtClean="0">
              <a:latin typeface="仿宋" panose="02010609060101010101" pitchFamily="49" charset="-122"/>
              <a:ea typeface="仿宋" panose="02010609060101010101" pitchFamily="49" charset="-122"/>
              <a:cs typeface="+mn-cs"/>
            </a:endParaRPr>
          </a:p>
          <a:p>
            <a:pPr marL="457200" lvl="1" indent="0" eaLnBrk="1" hangingPunct="1">
              <a:buNone/>
            </a:pPr>
            <a:endParaRPr lang="en-US" altLang="zh-CN" sz="1800" b="1" dirty="0" smtClean="0">
              <a:latin typeface="仿宋" panose="02010609060101010101" pitchFamily="49" charset="-122"/>
              <a:ea typeface="仿宋" panose="02010609060101010101" pitchFamily="49" charset="-122"/>
              <a:cs typeface="+mn-cs"/>
            </a:endParaRPr>
          </a:p>
        </p:txBody>
      </p:sp>
      <p:pic>
        <p:nvPicPr>
          <p:cNvPr id="2" name="图片 1"/>
          <p:cNvPicPr>
            <a:picLocks noChangeAspect="1"/>
          </p:cNvPicPr>
          <p:nvPr/>
        </p:nvPicPr>
        <p:blipFill>
          <a:blip r:embed="rId2"/>
          <a:stretch>
            <a:fillRect/>
          </a:stretch>
        </p:blipFill>
        <p:spPr>
          <a:xfrm>
            <a:off x="6876256" y="5980117"/>
            <a:ext cx="1316638" cy="684251"/>
          </a:xfrm>
          <a:prstGeom prst="rect">
            <a:avLst/>
          </a:prstGeom>
        </p:spPr>
      </p:pic>
      <p:pic>
        <p:nvPicPr>
          <p:cNvPr id="4" name="图片 3"/>
          <p:cNvPicPr>
            <a:picLocks noChangeAspect="1"/>
          </p:cNvPicPr>
          <p:nvPr/>
        </p:nvPicPr>
        <p:blipFill>
          <a:blip r:embed="rId3"/>
          <a:stretch>
            <a:fillRect/>
          </a:stretch>
        </p:blipFill>
        <p:spPr>
          <a:xfrm>
            <a:off x="2253010" y="1628800"/>
            <a:ext cx="3964483" cy="876936"/>
          </a:xfrm>
          <a:prstGeom prst="rect">
            <a:avLst/>
          </a:prstGeom>
        </p:spPr>
      </p:pic>
      <p:pic>
        <p:nvPicPr>
          <p:cNvPr id="5" name="图片 4"/>
          <p:cNvPicPr>
            <a:picLocks noChangeAspect="1"/>
          </p:cNvPicPr>
          <p:nvPr/>
        </p:nvPicPr>
        <p:blipFill>
          <a:blip r:embed="rId4"/>
          <a:stretch>
            <a:fillRect/>
          </a:stretch>
        </p:blipFill>
        <p:spPr>
          <a:xfrm>
            <a:off x="2253010" y="4221088"/>
            <a:ext cx="4381103" cy="704337"/>
          </a:xfrm>
          <a:prstGeom prst="rect">
            <a:avLst/>
          </a:prstGeom>
        </p:spPr>
      </p:pic>
    </p:spTree>
    <p:extLst>
      <p:ext uri="{BB962C8B-B14F-4D97-AF65-F5344CB8AC3E}">
        <p14:creationId xmlns:p14="http://schemas.microsoft.com/office/powerpoint/2010/main" val="1254121774"/>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9" name="Rectangle 2"/>
          <p:cNvSpPr>
            <a:spLocks noGrp="1" noChangeArrowheads="1"/>
          </p:cNvSpPr>
          <p:nvPr>
            <p:ph type="title"/>
          </p:nvPr>
        </p:nvSpPr>
        <p:spPr>
          <a:xfrm>
            <a:off x="539552" y="188640"/>
            <a:ext cx="7391400" cy="563563"/>
          </a:xfrm>
        </p:spPr>
        <p:txBody>
          <a:bodyPr/>
          <a:lstStyle/>
          <a:p>
            <a:pPr eaLnBrk="1" hangingPunct="1"/>
            <a:r>
              <a:rPr lang="zh-CN" altLang="en-US" dirty="0"/>
              <a:t>学习任务五     使用 </a:t>
            </a:r>
            <a:r>
              <a:rPr lang="en-US" altLang="zh-CN" dirty="0"/>
              <a:t>T-SQL </a:t>
            </a:r>
            <a:r>
              <a:rPr lang="zh-CN" altLang="en-US" dirty="0"/>
              <a:t>简单查询数据</a:t>
            </a:r>
            <a:br>
              <a:rPr lang="zh-CN" altLang="en-US" dirty="0"/>
            </a:br>
            <a:endParaRPr lang="zh-CN" altLang="en-US" dirty="0" smtClean="0"/>
          </a:p>
        </p:txBody>
      </p:sp>
      <p:sp>
        <p:nvSpPr>
          <p:cNvPr id="45060" name="Rectangle 3"/>
          <p:cNvSpPr>
            <a:spLocks noGrp="1" noChangeArrowheads="1"/>
          </p:cNvSpPr>
          <p:nvPr>
            <p:ph idx="1"/>
          </p:nvPr>
        </p:nvSpPr>
        <p:spPr>
          <a:xfrm>
            <a:off x="395536" y="900697"/>
            <a:ext cx="8229600" cy="5273052"/>
          </a:xfrm>
          <a:noFill/>
        </p:spPr>
        <p:txBody>
          <a:bodyPr/>
          <a:lstStyle/>
          <a:p>
            <a:pPr marL="457200" lvl="1" indent="0" eaLnBrk="1" hangingPunct="1">
              <a:buNone/>
            </a:pPr>
            <a:r>
              <a:rPr lang="zh-CN" altLang="en-US" sz="1800" b="1" dirty="0">
                <a:latin typeface="仿宋" panose="02010609060101010101" pitchFamily="49" charset="-122"/>
                <a:ea typeface="仿宋" panose="02010609060101010101" pitchFamily="49" charset="-122"/>
                <a:cs typeface="+mn-cs"/>
              </a:rPr>
              <a:t>五、查询中使用常量列</a:t>
            </a:r>
            <a:endParaRPr lang="en-US" altLang="zh-CN" sz="1800" b="1" dirty="0" smtClean="0">
              <a:latin typeface="仿宋" panose="02010609060101010101" pitchFamily="49" charset="-122"/>
              <a:ea typeface="仿宋" panose="02010609060101010101" pitchFamily="49" charset="-122"/>
              <a:cs typeface="+mn-cs"/>
            </a:endParaRPr>
          </a:p>
          <a:p>
            <a:pPr marL="457200" lvl="1" indent="0" eaLnBrk="1" hangingPunct="1">
              <a:buNone/>
            </a:pPr>
            <a:r>
              <a:rPr lang="zh-CN" altLang="en-US" sz="1800" b="1" dirty="0">
                <a:latin typeface="仿宋" panose="02010609060101010101" pitchFamily="49" charset="-122"/>
                <a:ea typeface="仿宋" panose="02010609060101010101" pitchFamily="49" charset="-122"/>
                <a:cs typeface="+mn-cs"/>
              </a:rPr>
              <a:t>（</a:t>
            </a:r>
            <a:r>
              <a:rPr lang="en-US" altLang="zh-CN" sz="1800" b="1" dirty="0">
                <a:latin typeface="仿宋" panose="02010609060101010101" pitchFamily="49" charset="-122"/>
                <a:ea typeface="仿宋" panose="02010609060101010101" pitchFamily="49" charset="-122"/>
                <a:cs typeface="+mn-cs"/>
              </a:rPr>
              <a:t>1</a:t>
            </a:r>
            <a:r>
              <a:rPr lang="zh-CN" altLang="en-US" sz="1800" b="1" dirty="0">
                <a:latin typeface="仿宋" panose="02010609060101010101" pitchFamily="49" charset="-122"/>
                <a:ea typeface="仿宋" panose="02010609060101010101" pitchFamily="49" charset="-122"/>
                <a:cs typeface="+mn-cs"/>
              </a:rPr>
              <a:t>）在查询编辑器中输入如下代码：</a:t>
            </a:r>
            <a:endParaRPr lang="en-US" altLang="zh-CN" sz="1800" b="1" dirty="0" smtClean="0">
              <a:latin typeface="仿宋" panose="02010609060101010101" pitchFamily="49" charset="-122"/>
              <a:ea typeface="仿宋" panose="02010609060101010101" pitchFamily="49" charset="-122"/>
              <a:cs typeface="+mn-cs"/>
            </a:endParaRPr>
          </a:p>
          <a:p>
            <a:pPr marL="457200" lvl="1" indent="0" eaLnBrk="1" hangingPunct="1">
              <a:buNone/>
            </a:pPr>
            <a:endParaRPr lang="en-US" altLang="zh-CN" sz="1800" b="1" dirty="0">
              <a:latin typeface="仿宋" panose="02010609060101010101" pitchFamily="49" charset="-122"/>
              <a:ea typeface="仿宋" panose="02010609060101010101" pitchFamily="49" charset="-122"/>
              <a:cs typeface="+mn-cs"/>
            </a:endParaRPr>
          </a:p>
          <a:p>
            <a:pPr marL="457200" lvl="1" indent="0" eaLnBrk="1" hangingPunct="1">
              <a:buNone/>
            </a:pPr>
            <a:endParaRPr lang="en-US" altLang="zh-CN" sz="1800" b="1" dirty="0" smtClean="0">
              <a:latin typeface="仿宋" panose="02010609060101010101" pitchFamily="49" charset="-122"/>
              <a:ea typeface="仿宋" panose="02010609060101010101" pitchFamily="49" charset="-122"/>
              <a:cs typeface="+mn-cs"/>
            </a:endParaRPr>
          </a:p>
          <a:p>
            <a:pPr marL="457200" lvl="1" indent="0" eaLnBrk="1" hangingPunct="1">
              <a:buNone/>
            </a:pPr>
            <a:r>
              <a:rPr lang="zh-CN" altLang="en-US" sz="1800" b="1" dirty="0" smtClean="0">
                <a:latin typeface="仿宋" panose="02010609060101010101" pitchFamily="49" charset="-122"/>
                <a:ea typeface="仿宋" panose="02010609060101010101" pitchFamily="49" charset="-122"/>
                <a:cs typeface="+mn-cs"/>
              </a:rPr>
              <a:t>（</a:t>
            </a:r>
            <a:r>
              <a:rPr lang="en-US" altLang="zh-CN" sz="1800" b="1" dirty="0">
                <a:latin typeface="仿宋" panose="02010609060101010101" pitchFamily="49" charset="-122"/>
                <a:ea typeface="仿宋" panose="02010609060101010101" pitchFamily="49" charset="-122"/>
                <a:cs typeface="+mn-cs"/>
              </a:rPr>
              <a:t>2</a:t>
            </a:r>
            <a:r>
              <a:rPr lang="zh-CN" altLang="en-US" sz="1800" b="1" dirty="0">
                <a:latin typeface="仿宋" panose="02010609060101010101" pitchFamily="49" charset="-122"/>
                <a:ea typeface="仿宋" panose="02010609060101010101" pitchFamily="49" charset="-122"/>
                <a:cs typeface="+mn-cs"/>
              </a:rPr>
              <a:t>）单击工具栏</a:t>
            </a:r>
            <a:r>
              <a:rPr lang="zh-CN" altLang="en-US" sz="1800" b="1" dirty="0" smtClean="0">
                <a:latin typeface="仿宋" panose="02010609060101010101" pitchFamily="49" charset="-122"/>
                <a:ea typeface="仿宋" panose="02010609060101010101" pitchFamily="49" charset="-122"/>
                <a:cs typeface="+mn-cs"/>
              </a:rPr>
              <a:t>的“执行”按钮</a:t>
            </a:r>
            <a:r>
              <a:rPr lang="zh-CN" altLang="en-US" sz="1800" b="1" dirty="0">
                <a:latin typeface="仿宋" panose="02010609060101010101" pitchFamily="49" charset="-122"/>
                <a:ea typeface="仿宋" panose="02010609060101010101" pitchFamily="49" charset="-122"/>
                <a:cs typeface="+mn-cs"/>
              </a:rPr>
              <a:t>或者按</a:t>
            </a:r>
            <a:r>
              <a:rPr lang="en-US" altLang="zh-CN" sz="1800" b="1" dirty="0">
                <a:latin typeface="仿宋" panose="02010609060101010101" pitchFamily="49" charset="-122"/>
                <a:ea typeface="仿宋" panose="02010609060101010101" pitchFamily="49" charset="-122"/>
                <a:cs typeface="+mn-cs"/>
              </a:rPr>
              <a:t>F5 </a:t>
            </a:r>
            <a:r>
              <a:rPr lang="zh-CN" altLang="en-US" sz="1800" b="1" dirty="0">
                <a:latin typeface="仿宋" panose="02010609060101010101" pitchFamily="49" charset="-122"/>
                <a:ea typeface="仿宋" panose="02010609060101010101" pitchFamily="49" charset="-122"/>
                <a:cs typeface="+mn-cs"/>
              </a:rPr>
              <a:t>键。</a:t>
            </a:r>
          </a:p>
          <a:p>
            <a:pPr marL="457200" lvl="1" indent="0" eaLnBrk="1" hangingPunct="1">
              <a:buNone/>
            </a:pPr>
            <a:r>
              <a:rPr lang="zh-CN" altLang="en-US" sz="1800" b="1" dirty="0">
                <a:latin typeface="仿宋" panose="02010609060101010101" pitchFamily="49" charset="-122"/>
                <a:ea typeface="仿宋" panose="02010609060101010101" pitchFamily="49" charset="-122"/>
                <a:cs typeface="+mn-cs"/>
              </a:rPr>
              <a:t>（</a:t>
            </a:r>
            <a:r>
              <a:rPr lang="en-US" altLang="zh-CN" sz="1800" b="1" dirty="0">
                <a:latin typeface="仿宋" panose="02010609060101010101" pitchFamily="49" charset="-122"/>
                <a:ea typeface="仿宋" panose="02010609060101010101" pitchFamily="49" charset="-122"/>
                <a:cs typeface="+mn-cs"/>
              </a:rPr>
              <a:t>3</a:t>
            </a:r>
            <a:r>
              <a:rPr lang="zh-CN" altLang="en-US" sz="1800" b="1" dirty="0">
                <a:latin typeface="仿宋" panose="02010609060101010101" pitchFamily="49" charset="-122"/>
                <a:ea typeface="仿宋" panose="02010609060101010101" pitchFamily="49" charset="-122"/>
                <a:cs typeface="+mn-cs"/>
              </a:rPr>
              <a:t>）查看结果，发现多出一列“专业”，该列的所有数据都是“计算机网络技术”。</a:t>
            </a:r>
            <a:endParaRPr lang="en-US" altLang="zh-CN" sz="1800" b="1" dirty="0" smtClean="0">
              <a:latin typeface="仿宋" panose="02010609060101010101" pitchFamily="49" charset="-122"/>
              <a:ea typeface="仿宋" panose="02010609060101010101" pitchFamily="49" charset="-122"/>
              <a:cs typeface="+mn-cs"/>
            </a:endParaRPr>
          </a:p>
          <a:p>
            <a:pPr marL="457200" lvl="1" indent="0" eaLnBrk="1" hangingPunct="1">
              <a:buNone/>
            </a:pPr>
            <a:r>
              <a:rPr lang="zh-CN" altLang="en-US" sz="1800" b="1" dirty="0">
                <a:latin typeface="仿宋" panose="02010609060101010101" pitchFamily="49" charset="-122"/>
                <a:ea typeface="仿宋" panose="02010609060101010101" pitchFamily="49" charset="-122"/>
                <a:cs typeface="+mn-cs"/>
              </a:rPr>
              <a:t>六、查询结果返回限制的行数（返回前 </a:t>
            </a:r>
            <a:r>
              <a:rPr lang="en-US" altLang="zh-CN" sz="1800" b="1" dirty="0">
                <a:latin typeface="仿宋" panose="02010609060101010101" pitchFamily="49" charset="-122"/>
                <a:ea typeface="仿宋" panose="02010609060101010101" pitchFamily="49" charset="-122"/>
                <a:cs typeface="+mn-cs"/>
              </a:rPr>
              <a:t>3 </a:t>
            </a:r>
            <a:r>
              <a:rPr lang="zh-CN" altLang="en-US" sz="1800" b="1" dirty="0">
                <a:latin typeface="仿宋" panose="02010609060101010101" pitchFamily="49" charset="-122"/>
                <a:ea typeface="仿宋" panose="02010609060101010101" pitchFamily="49" charset="-122"/>
                <a:cs typeface="+mn-cs"/>
              </a:rPr>
              <a:t>位女生的姓名、性别和家庭地</a:t>
            </a:r>
          </a:p>
          <a:p>
            <a:pPr marL="457200" lvl="1" indent="0" eaLnBrk="1" hangingPunct="1">
              <a:buNone/>
            </a:pPr>
            <a:r>
              <a:rPr lang="zh-CN" altLang="en-US" sz="1800" b="1" dirty="0">
                <a:latin typeface="仿宋" panose="02010609060101010101" pitchFamily="49" charset="-122"/>
                <a:ea typeface="仿宋" panose="02010609060101010101" pitchFamily="49" charset="-122"/>
                <a:cs typeface="+mn-cs"/>
              </a:rPr>
              <a:t>址信息）</a:t>
            </a:r>
            <a:endParaRPr lang="en-US" altLang="zh-CN" sz="1800" b="1" dirty="0" smtClean="0">
              <a:latin typeface="仿宋" panose="02010609060101010101" pitchFamily="49" charset="-122"/>
              <a:ea typeface="仿宋" panose="02010609060101010101" pitchFamily="49" charset="-122"/>
              <a:cs typeface="+mn-cs"/>
            </a:endParaRPr>
          </a:p>
          <a:p>
            <a:pPr marL="457200" lvl="1" indent="0" eaLnBrk="1" hangingPunct="1">
              <a:buNone/>
            </a:pPr>
            <a:r>
              <a:rPr lang="zh-CN" altLang="en-US" sz="1800" b="1" dirty="0">
                <a:latin typeface="仿宋" panose="02010609060101010101" pitchFamily="49" charset="-122"/>
                <a:ea typeface="仿宋" panose="02010609060101010101" pitchFamily="49" charset="-122"/>
                <a:cs typeface="+mn-cs"/>
              </a:rPr>
              <a:t>（</a:t>
            </a:r>
            <a:r>
              <a:rPr lang="en-US" altLang="zh-CN" sz="1800" b="1" dirty="0">
                <a:latin typeface="仿宋" panose="02010609060101010101" pitchFamily="49" charset="-122"/>
                <a:ea typeface="仿宋" panose="02010609060101010101" pitchFamily="49" charset="-122"/>
                <a:cs typeface="+mn-cs"/>
              </a:rPr>
              <a:t>1</a:t>
            </a:r>
            <a:r>
              <a:rPr lang="zh-CN" altLang="en-US" sz="1800" b="1" dirty="0">
                <a:latin typeface="仿宋" panose="02010609060101010101" pitchFamily="49" charset="-122"/>
                <a:ea typeface="仿宋" panose="02010609060101010101" pitchFamily="49" charset="-122"/>
                <a:cs typeface="+mn-cs"/>
              </a:rPr>
              <a:t>）在查询编辑器中输入如下代码：</a:t>
            </a:r>
            <a:endParaRPr lang="en-US" altLang="zh-CN" sz="1800" b="1" dirty="0" smtClean="0">
              <a:latin typeface="仿宋" panose="02010609060101010101" pitchFamily="49" charset="-122"/>
              <a:ea typeface="仿宋" panose="02010609060101010101" pitchFamily="49" charset="-122"/>
              <a:cs typeface="+mn-cs"/>
            </a:endParaRPr>
          </a:p>
          <a:p>
            <a:pPr marL="457200" lvl="1" indent="0" eaLnBrk="1" hangingPunct="1">
              <a:buNone/>
            </a:pPr>
            <a:endParaRPr lang="en-US" altLang="zh-CN" sz="1800" b="1" dirty="0">
              <a:latin typeface="仿宋" panose="02010609060101010101" pitchFamily="49" charset="-122"/>
              <a:ea typeface="仿宋" panose="02010609060101010101" pitchFamily="49" charset="-122"/>
              <a:cs typeface="+mn-cs"/>
            </a:endParaRPr>
          </a:p>
          <a:p>
            <a:pPr marL="457200" lvl="1" indent="0" eaLnBrk="1" hangingPunct="1">
              <a:buNone/>
            </a:pPr>
            <a:endParaRPr lang="en-US" altLang="zh-CN" sz="1800" b="1" dirty="0" smtClean="0">
              <a:latin typeface="仿宋" panose="02010609060101010101" pitchFamily="49" charset="-122"/>
              <a:ea typeface="仿宋" panose="02010609060101010101" pitchFamily="49" charset="-122"/>
              <a:cs typeface="+mn-cs"/>
            </a:endParaRPr>
          </a:p>
          <a:p>
            <a:pPr marL="457200" lvl="1" indent="0" eaLnBrk="1" hangingPunct="1">
              <a:buNone/>
            </a:pPr>
            <a:endParaRPr lang="en-US" altLang="zh-CN" sz="1800" b="1" dirty="0">
              <a:latin typeface="仿宋" panose="02010609060101010101" pitchFamily="49" charset="-122"/>
              <a:ea typeface="仿宋" panose="02010609060101010101" pitchFamily="49" charset="-122"/>
              <a:cs typeface="+mn-cs"/>
            </a:endParaRPr>
          </a:p>
          <a:p>
            <a:pPr marL="457200" lvl="1" indent="0" eaLnBrk="1" hangingPunct="1">
              <a:buNone/>
            </a:pPr>
            <a:r>
              <a:rPr lang="zh-CN" altLang="en-US" sz="1800" b="1" dirty="0">
                <a:latin typeface="仿宋" panose="02010609060101010101" pitchFamily="49" charset="-122"/>
                <a:ea typeface="仿宋" panose="02010609060101010101" pitchFamily="49" charset="-122"/>
              </a:rPr>
              <a:t>（</a:t>
            </a:r>
            <a:r>
              <a:rPr lang="en-US" altLang="zh-CN" sz="1800" b="1" dirty="0">
                <a:latin typeface="仿宋" panose="02010609060101010101" pitchFamily="49" charset="-122"/>
                <a:ea typeface="仿宋" panose="02010609060101010101" pitchFamily="49" charset="-122"/>
              </a:rPr>
              <a:t>2</a:t>
            </a:r>
            <a:r>
              <a:rPr lang="zh-CN" altLang="en-US" sz="1800" b="1" dirty="0">
                <a:latin typeface="仿宋" panose="02010609060101010101" pitchFamily="49" charset="-122"/>
                <a:ea typeface="仿宋" panose="02010609060101010101" pitchFamily="49" charset="-122"/>
              </a:rPr>
              <a:t>）单击工具栏的“执行”按钮或者按</a:t>
            </a:r>
            <a:r>
              <a:rPr lang="en-US" altLang="zh-CN" sz="1800" b="1" dirty="0">
                <a:latin typeface="仿宋" panose="02010609060101010101" pitchFamily="49" charset="-122"/>
                <a:ea typeface="仿宋" panose="02010609060101010101" pitchFamily="49" charset="-122"/>
              </a:rPr>
              <a:t>F5 </a:t>
            </a:r>
            <a:r>
              <a:rPr lang="zh-CN" altLang="en-US" sz="1800" b="1" dirty="0">
                <a:latin typeface="仿宋" panose="02010609060101010101" pitchFamily="49" charset="-122"/>
                <a:ea typeface="仿宋" panose="02010609060101010101" pitchFamily="49" charset="-122"/>
              </a:rPr>
              <a:t>键。</a:t>
            </a:r>
          </a:p>
          <a:p>
            <a:pPr marL="457200" lvl="1" indent="0" eaLnBrk="1" hangingPunct="1">
              <a:buNone/>
            </a:pPr>
            <a:r>
              <a:rPr lang="zh-CN" altLang="en-US" sz="1800" b="1" dirty="0">
                <a:latin typeface="仿宋" panose="02010609060101010101" pitchFamily="49" charset="-122"/>
                <a:ea typeface="仿宋" panose="02010609060101010101" pitchFamily="49" charset="-122"/>
              </a:rPr>
              <a:t>（</a:t>
            </a:r>
            <a:r>
              <a:rPr lang="en-US" altLang="zh-CN" sz="1800" b="1" dirty="0">
                <a:latin typeface="仿宋" panose="02010609060101010101" pitchFamily="49" charset="-122"/>
                <a:ea typeface="仿宋" panose="02010609060101010101" pitchFamily="49" charset="-122"/>
              </a:rPr>
              <a:t>3</a:t>
            </a:r>
            <a:r>
              <a:rPr lang="zh-CN" altLang="en-US" sz="1800" b="1" dirty="0">
                <a:latin typeface="仿宋" panose="02010609060101010101" pitchFamily="49" charset="-122"/>
                <a:ea typeface="仿宋" panose="02010609060101010101" pitchFamily="49" charset="-122"/>
              </a:rPr>
              <a:t>）查看</a:t>
            </a:r>
            <a:r>
              <a:rPr lang="zh-CN" altLang="en-US" sz="1800" b="1" dirty="0" smtClean="0">
                <a:latin typeface="仿宋" panose="02010609060101010101" pitchFamily="49" charset="-122"/>
                <a:ea typeface="仿宋" panose="02010609060101010101" pitchFamily="49" charset="-122"/>
              </a:rPr>
              <a:t>结果。</a:t>
            </a:r>
            <a:endParaRPr lang="en-US" altLang="zh-CN" sz="1800" b="1" dirty="0" smtClean="0">
              <a:latin typeface="仿宋" panose="02010609060101010101" pitchFamily="49" charset="-122"/>
              <a:ea typeface="仿宋" panose="02010609060101010101" pitchFamily="49" charset="-122"/>
              <a:cs typeface="+mn-cs"/>
            </a:endParaRPr>
          </a:p>
          <a:p>
            <a:pPr marL="457200" lvl="1" indent="0" eaLnBrk="1" hangingPunct="1">
              <a:buNone/>
            </a:pPr>
            <a:endParaRPr lang="en-US" altLang="zh-CN" sz="1800" b="1" dirty="0" smtClean="0">
              <a:latin typeface="仿宋" panose="02010609060101010101" pitchFamily="49" charset="-122"/>
              <a:ea typeface="仿宋" panose="02010609060101010101" pitchFamily="49" charset="-122"/>
              <a:cs typeface="+mn-cs"/>
            </a:endParaRPr>
          </a:p>
        </p:txBody>
      </p:sp>
      <p:pic>
        <p:nvPicPr>
          <p:cNvPr id="2" name="图片 1"/>
          <p:cNvPicPr>
            <a:picLocks noChangeAspect="1"/>
          </p:cNvPicPr>
          <p:nvPr/>
        </p:nvPicPr>
        <p:blipFill>
          <a:blip r:embed="rId2"/>
          <a:stretch>
            <a:fillRect/>
          </a:stretch>
        </p:blipFill>
        <p:spPr>
          <a:xfrm>
            <a:off x="6876256" y="5980117"/>
            <a:ext cx="1316638" cy="684251"/>
          </a:xfrm>
          <a:prstGeom prst="rect">
            <a:avLst/>
          </a:prstGeom>
        </p:spPr>
      </p:pic>
      <p:pic>
        <p:nvPicPr>
          <p:cNvPr id="3" name="图片 2"/>
          <p:cNvPicPr>
            <a:picLocks noChangeAspect="1"/>
          </p:cNvPicPr>
          <p:nvPr/>
        </p:nvPicPr>
        <p:blipFill>
          <a:blip r:embed="rId3"/>
          <a:stretch>
            <a:fillRect/>
          </a:stretch>
        </p:blipFill>
        <p:spPr>
          <a:xfrm>
            <a:off x="2225402" y="1628800"/>
            <a:ext cx="4650854" cy="620114"/>
          </a:xfrm>
          <a:prstGeom prst="rect">
            <a:avLst/>
          </a:prstGeom>
        </p:spPr>
      </p:pic>
      <p:pic>
        <p:nvPicPr>
          <p:cNvPr id="6" name="图片 5"/>
          <p:cNvPicPr>
            <a:picLocks noChangeAspect="1"/>
          </p:cNvPicPr>
          <p:nvPr/>
        </p:nvPicPr>
        <p:blipFill>
          <a:blip r:embed="rId4"/>
          <a:stretch>
            <a:fillRect/>
          </a:stretch>
        </p:blipFill>
        <p:spPr>
          <a:xfrm>
            <a:off x="2225402" y="4437112"/>
            <a:ext cx="4469879" cy="656626"/>
          </a:xfrm>
          <a:prstGeom prst="rect">
            <a:avLst/>
          </a:prstGeom>
        </p:spPr>
      </p:pic>
    </p:spTree>
    <p:extLst>
      <p:ext uri="{BB962C8B-B14F-4D97-AF65-F5344CB8AC3E}">
        <p14:creationId xmlns:p14="http://schemas.microsoft.com/office/powerpoint/2010/main" val="2154472608"/>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9" name="Rectangle 2"/>
          <p:cNvSpPr>
            <a:spLocks noGrp="1" noChangeArrowheads="1"/>
          </p:cNvSpPr>
          <p:nvPr>
            <p:ph type="title"/>
          </p:nvPr>
        </p:nvSpPr>
        <p:spPr>
          <a:xfrm>
            <a:off x="539552" y="188640"/>
            <a:ext cx="7391400" cy="563563"/>
          </a:xfrm>
        </p:spPr>
        <p:txBody>
          <a:bodyPr/>
          <a:lstStyle/>
          <a:p>
            <a:pPr eaLnBrk="1" hangingPunct="1"/>
            <a:r>
              <a:rPr lang="zh-CN" altLang="en-US" dirty="0"/>
              <a:t>学习任务五     使用 </a:t>
            </a:r>
            <a:r>
              <a:rPr lang="en-US" altLang="zh-CN" dirty="0"/>
              <a:t>T-SQL </a:t>
            </a:r>
            <a:r>
              <a:rPr lang="zh-CN" altLang="en-US" dirty="0"/>
              <a:t>简单查询数据</a:t>
            </a:r>
            <a:br>
              <a:rPr lang="zh-CN" altLang="en-US" dirty="0"/>
            </a:br>
            <a:endParaRPr lang="zh-CN" altLang="en-US" dirty="0" smtClean="0"/>
          </a:p>
        </p:txBody>
      </p:sp>
      <p:sp>
        <p:nvSpPr>
          <p:cNvPr id="45060" name="Rectangle 3"/>
          <p:cNvSpPr>
            <a:spLocks noGrp="1" noChangeArrowheads="1"/>
          </p:cNvSpPr>
          <p:nvPr>
            <p:ph idx="1"/>
          </p:nvPr>
        </p:nvSpPr>
        <p:spPr>
          <a:xfrm>
            <a:off x="395536" y="900697"/>
            <a:ext cx="8229600" cy="5273052"/>
          </a:xfrm>
          <a:noFill/>
        </p:spPr>
        <p:txBody>
          <a:bodyPr/>
          <a:lstStyle/>
          <a:p>
            <a:pPr marL="457200" lvl="1" indent="0" eaLnBrk="1" hangingPunct="1">
              <a:buNone/>
            </a:pPr>
            <a:r>
              <a:rPr lang="zh-CN" altLang="en-US" sz="1800" b="1" dirty="0">
                <a:latin typeface="仿宋" panose="02010609060101010101" pitchFamily="49" charset="-122"/>
                <a:ea typeface="仿宋" panose="02010609060101010101" pitchFamily="49" charset="-122"/>
                <a:cs typeface="+mn-cs"/>
              </a:rPr>
              <a:t>七、查询结果返回前一半的女生信息</a:t>
            </a:r>
            <a:endParaRPr lang="en-US" altLang="zh-CN" sz="1800" b="1" dirty="0" smtClean="0">
              <a:latin typeface="仿宋" panose="02010609060101010101" pitchFamily="49" charset="-122"/>
              <a:ea typeface="仿宋" panose="02010609060101010101" pitchFamily="49" charset="-122"/>
              <a:cs typeface="+mn-cs"/>
            </a:endParaRPr>
          </a:p>
          <a:p>
            <a:pPr marL="457200" lvl="1" indent="0" eaLnBrk="1" hangingPunct="1">
              <a:buNone/>
            </a:pPr>
            <a:r>
              <a:rPr lang="zh-CN" altLang="en-US" sz="1800" b="1" dirty="0">
                <a:latin typeface="仿宋" panose="02010609060101010101" pitchFamily="49" charset="-122"/>
                <a:ea typeface="仿宋" panose="02010609060101010101" pitchFamily="49" charset="-122"/>
                <a:cs typeface="+mn-cs"/>
              </a:rPr>
              <a:t>（</a:t>
            </a:r>
            <a:r>
              <a:rPr lang="en-US" altLang="zh-CN" sz="1800" b="1" dirty="0">
                <a:latin typeface="仿宋" panose="02010609060101010101" pitchFamily="49" charset="-122"/>
                <a:ea typeface="仿宋" panose="02010609060101010101" pitchFamily="49" charset="-122"/>
                <a:cs typeface="+mn-cs"/>
              </a:rPr>
              <a:t>1</a:t>
            </a:r>
            <a:r>
              <a:rPr lang="zh-CN" altLang="en-US" sz="1800" b="1" dirty="0">
                <a:latin typeface="仿宋" panose="02010609060101010101" pitchFamily="49" charset="-122"/>
                <a:ea typeface="仿宋" panose="02010609060101010101" pitchFamily="49" charset="-122"/>
                <a:cs typeface="+mn-cs"/>
              </a:rPr>
              <a:t>）在查询编辑器中输入如下代码：</a:t>
            </a:r>
            <a:endParaRPr lang="en-US" altLang="zh-CN" sz="1800" b="1" dirty="0" smtClean="0">
              <a:latin typeface="仿宋" panose="02010609060101010101" pitchFamily="49" charset="-122"/>
              <a:ea typeface="仿宋" panose="02010609060101010101" pitchFamily="49" charset="-122"/>
              <a:cs typeface="+mn-cs"/>
            </a:endParaRPr>
          </a:p>
          <a:p>
            <a:pPr marL="457200" lvl="1" indent="0" eaLnBrk="1" hangingPunct="1">
              <a:buNone/>
            </a:pPr>
            <a:endParaRPr lang="en-US" altLang="zh-CN" sz="1800" b="1" dirty="0">
              <a:latin typeface="仿宋" panose="02010609060101010101" pitchFamily="49" charset="-122"/>
              <a:ea typeface="仿宋" panose="02010609060101010101" pitchFamily="49" charset="-122"/>
              <a:cs typeface="+mn-cs"/>
            </a:endParaRPr>
          </a:p>
          <a:p>
            <a:pPr marL="457200" lvl="1" indent="0" eaLnBrk="1" hangingPunct="1">
              <a:buNone/>
            </a:pPr>
            <a:endParaRPr lang="en-US" altLang="zh-CN" sz="1800" b="1" dirty="0" smtClean="0">
              <a:latin typeface="仿宋" panose="02010609060101010101" pitchFamily="49" charset="-122"/>
              <a:ea typeface="仿宋" panose="02010609060101010101" pitchFamily="49" charset="-122"/>
              <a:cs typeface="+mn-cs"/>
            </a:endParaRPr>
          </a:p>
          <a:p>
            <a:pPr marL="457200" lvl="1" indent="0" eaLnBrk="1" hangingPunct="1">
              <a:buNone/>
            </a:pPr>
            <a:endParaRPr lang="en-US" altLang="zh-CN" sz="1800" b="1" dirty="0" smtClean="0">
              <a:latin typeface="仿宋" panose="02010609060101010101" pitchFamily="49" charset="-122"/>
              <a:ea typeface="仿宋" panose="02010609060101010101" pitchFamily="49" charset="-122"/>
              <a:cs typeface="+mn-cs"/>
            </a:endParaRPr>
          </a:p>
          <a:p>
            <a:pPr marL="457200" lvl="1" indent="0" eaLnBrk="1" hangingPunct="1">
              <a:buNone/>
            </a:pPr>
            <a:r>
              <a:rPr lang="zh-CN" altLang="en-US" sz="1800" b="1" dirty="0" smtClean="0">
                <a:latin typeface="仿宋" panose="02010609060101010101" pitchFamily="49" charset="-122"/>
                <a:ea typeface="仿宋" panose="02010609060101010101" pitchFamily="49" charset="-122"/>
                <a:cs typeface="+mn-cs"/>
              </a:rPr>
              <a:t>（</a:t>
            </a:r>
            <a:r>
              <a:rPr lang="en-US" altLang="zh-CN" sz="1800" b="1" dirty="0">
                <a:latin typeface="仿宋" panose="02010609060101010101" pitchFamily="49" charset="-122"/>
                <a:ea typeface="仿宋" panose="02010609060101010101" pitchFamily="49" charset="-122"/>
                <a:cs typeface="+mn-cs"/>
              </a:rPr>
              <a:t>2</a:t>
            </a:r>
            <a:r>
              <a:rPr lang="zh-CN" altLang="en-US" sz="1800" b="1" dirty="0">
                <a:latin typeface="仿宋" panose="02010609060101010101" pitchFamily="49" charset="-122"/>
                <a:ea typeface="仿宋" panose="02010609060101010101" pitchFamily="49" charset="-122"/>
                <a:cs typeface="+mn-cs"/>
              </a:rPr>
              <a:t>）单击工具栏</a:t>
            </a:r>
            <a:r>
              <a:rPr lang="zh-CN" altLang="en-US" sz="1800" b="1" dirty="0" smtClean="0">
                <a:latin typeface="仿宋" panose="02010609060101010101" pitchFamily="49" charset="-122"/>
                <a:ea typeface="仿宋" panose="02010609060101010101" pitchFamily="49" charset="-122"/>
                <a:cs typeface="+mn-cs"/>
              </a:rPr>
              <a:t>的“执行”按钮</a:t>
            </a:r>
            <a:r>
              <a:rPr lang="zh-CN" altLang="en-US" sz="1800" b="1" dirty="0">
                <a:latin typeface="仿宋" panose="02010609060101010101" pitchFamily="49" charset="-122"/>
                <a:ea typeface="仿宋" panose="02010609060101010101" pitchFamily="49" charset="-122"/>
                <a:cs typeface="+mn-cs"/>
              </a:rPr>
              <a:t>或者按</a:t>
            </a:r>
            <a:r>
              <a:rPr lang="en-US" altLang="zh-CN" sz="1800" b="1" dirty="0">
                <a:latin typeface="仿宋" panose="02010609060101010101" pitchFamily="49" charset="-122"/>
                <a:ea typeface="仿宋" panose="02010609060101010101" pitchFamily="49" charset="-122"/>
                <a:cs typeface="+mn-cs"/>
              </a:rPr>
              <a:t>F5 </a:t>
            </a:r>
            <a:r>
              <a:rPr lang="zh-CN" altLang="en-US" sz="1800" b="1" dirty="0">
                <a:latin typeface="仿宋" panose="02010609060101010101" pitchFamily="49" charset="-122"/>
                <a:ea typeface="仿宋" panose="02010609060101010101" pitchFamily="49" charset="-122"/>
                <a:cs typeface="+mn-cs"/>
              </a:rPr>
              <a:t>键。</a:t>
            </a:r>
          </a:p>
          <a:p>
            <a:pPr marL="457200" lvl="1" indent="0" eaLnBrk="1" hangingPunct="1">
              <a:buNone/>
            </a:pPr>
            <a:r>
              <a:rPr lang="zh-CN" altLang="en-US" sz="1800" b="1" dirty="0">
                <a:latin typeface="仿宋" panose="02010609060101010101" pitchFamily="49" charset="-122"/>
                <a:ea typeface="仿宋" panose="02010609060101010101" pitchFamily="49" charset="-122"/>
                <a:cs typeface="+mn-cs"/>
              </a:rPr>
              <a:t>（</a:t>
            </a:r>
            <a:r>
              <a:rPr lang="en-US" altLang="zh-CN" sz="1800" b="1" dirty="0">
                <a:latin typeface="仿宋" panose="02010609060101010101" pitchFamily="49" charset="-122"/>
                <a:ea typeface="仿宋" panose="02010609060101010101" pitchFamily="49" charset="-122"/>
                <a:cs typeface="+mn-cs"/>
              </a:rPr>
              <a:t>3</a:t>
            </a:r>
            <a:r>
              <a:rPr lang="zh-CN" altLang="en-US" sz="1800" b="1" dirty="0">
                <a:latin typeface="仿宋" panose="02010609060101010101" pitchFamily="49" charset="-122"/>
                <a:ea typeface="仿宋" panose="02010609060101010101" pitchFamily="49" charset="-122"/>
                <a:cs typeface="+mn-cs"/>
              </a:rPr>
              <a:t>）查看</a:t>
            </a:r>
            <a:r>
              <a:rPr lang="zh-CN" altLang="en-US" sz="1800" b="1" dirty="0" smtClean="0">
                <a:latin typeface="仿宋" panose="02010609060101010101" pitchFamily="49" charset="-122"/>
                <a:ea typeface="仿宋" panose="02010609060101010101" pitchFamily="49" charset="-122"/>
                <a:cs typeface="+mn-cs"/>
              </a:rPr>
              <a:t>结果。</a:t>
            </a:r>
            <a:endParaRPr lang="en-US" altLang="zh-CN" sz="1800" b="1" dirty="0" smtClean="0">
              <a:latin typeface="仿宋" panose="02010609060101010101" pitchFamily="49" charset="-122"/>
              <a:ea typeface="仿宋" panose="02010609060101010101" pitchFamily="49" charset="-122"/>
              <a:cs typeface="+mn-cs"/>
            </a:endParaRPr>
          </a:p>
          <a:p>
            <a:pPr marL="457200" lvl="1" indent="0" eaLnBrk="1" hangingPunct="1">
              <a:buNone/>
            </a:pPr>
            <a:r>
              <a:rPr lang="zh-CN" altLang="en-US" sz="1800" b="1" dirty="0">
                <a:latin typeface="仿宋" panose="02010609060101010101" pitchFamily="49" charset="-122"/>
                <a:ea typeface="仿宋" panose="02010609060101010101" pitchFamily="49" charset="-122"/>
                <a:cs typeface="+mn-cs"/>
              </a:rPr>
              <a:t>八、利用函数进行查询</a:t>
            </a:r>
            <a:endParaRPr lang="en-US" altLang="zh-CN" sz="1800" b="1" dirty="0" smtClean="0">
              <a:latin typeface="仿宋" panose="02010609060101010101" pitchFamily="49" charset="-122"/>
              <a:ea typeface="仿宋" panose="02010609060101010101" pitchFamily="49" charset="-122"/>
              <a:cs typeface="+mn-cs"/>
            </a:endParaRPr>
          </a:p>
          <a:p>
            <a:pPr marL="457200" lvl="1" indent="0" eaLnBrk="1" hangingPunct="1">
              <a:buNone/>
            </a:pPr>
            <a:r>
              <a:rPr lang="zh-CN" altLang="en-US" sz="1800" b="1" dirty="0">
                <a:latin typeface="仿宋" panose="02010609060101010101" pitchFamily="49" charset="-122"/>
                <a:ea typeface="仿宋" panose="02010609060101010101" pitchFamily="49" charset="-122"/>
                <a:cs typeface="+mn-cs"/>
              </a:rPr>
              <a:t>（</a:t>
            </a:r>
            <a:r>
              <a:rPr lang="en-US" altLang="zh-CN" sz="1800" b="1" dirty="0">
                <a:latin typeface="仿宋" panose="02010609060101010101" pitchFamily="49" charset="-122"/>
                <a:ea typeface="仿宋" panose="02010609060101010101" pitchFamily="49" charset="-122"/>
                <a:cs typeface="+mn-cs"/>
              </a:rPr>
              <a:t>1</a:t>
            </a:r>
            <a:r>
              <a:rPr lang="zh-CN" altLang="en-US" sz="1800" b="1" dirty="0">
                <a:latin typeface="仿宋" panose="02010609060101010101" pitchFamily="49" charset="-122"/>
                <a:ea typeface="仿宋" panose="02010609060101010101" pitchFamily="49" charset="-122"/>
                <a:cs typeface="+mn-cs"/>
              </a:rPr>
              <a:t>）在查询编辑器中输入如下代码：</a:t>
            </a:r>
            <a:endParaRPr lang="en-US" altLang="zh-CN" sz="1800" b="1" dirty="0" smtClean="0">
              <a:latin typeface="仿宋" panose="02010609060101010101" pitchFamily="49" charset="-122"/>
              <a:ea typeface="仿宋" panose="02010609060101010101" pitchFamily="49" charset="-122"/>
              <a:cs typeface="+mn-cs"/>
            </a:endParaRPr>
          </a:p>
          <a:p>
            <a:pPr marL="457200" lvl="1" indent="0" eaLnBrk="1" hangingPunct="1">
              <a:buNone/>
            </a:pPr>
            <a:endParaRPr lang="en-US" altLang="zh-CN" sz="1800" b="1" dirty="0">
              <a:latin typeface="仿宋" panose="02010609060101010101" pitchFamily="49" charset="-122"/>
              <a:ea typeface="仿宋" panose="02010609060101010101" pitchFamily="49" charset="-122"/>
              <a:cs typeface="+mn-cs"/>
            </a:endParaRPr>
          </a:p>
          <a:p>
            <a:pPr marL="457200" lvl="1" indent="0" eaLnBrk="1" hangingPunct="1">
              <a:buNone/>
            </a:pPr>
            <a:endParaRPr lang="en-US" altLang="zh-CN" sz="1800" b="1" dirty="0" smtClean="0">
              <a:latin typeface="仿宋" panose="02010609060101010101" pitchFamily="49" charset="-122"/>
              <a:ea typeface="仿宋" panose="02010609060101010101" pitchFamily="49" charset="-122"/>
              <a:cs typeface="+mn-cs"/>
            </a:endParaRPr>
          </a:p>
          <a:p>
            <a:pPr marL="457200" lvl="1" indent="0" eaLnBrk="1" hangingPunct="1">
              <a:buNone/>
            </a:pPr>
            <a:endParaRPr lang="en-US" altLang="zh-CN" sz="1800" b="1" dirty="0">
              <a:latin typeface="仿宋" panose="02010609060101010101" pitchFamily="49" charset="-122"/>
              <a:ea typeface="仿宋" panose="02010609060101010101" pitchFamily="49" charset="-122"/>
              <a:cs typeface="+mn-cs"/>
            </a:endParaRPr>
          </a:p>
          <a:p>
            <a:pPr marL="457200" lvl="1" indent="0" eaLnBrk="1" hangingPunct="1">
              <a:buNone/>
            </a:pPr>
            <a:r>
              <a:rPr lang="zh-CN" altLang="en-US" sz="1800" b="1" dirty="0">
                <a:latin typeface="仿宋" panose="02010609060101010101" pitchFamily="49" charset="-122"/>
                <a:ea typeface="仿宋" panose="02010609060101010101" pitchFamily="49" charset="-122"/>
              </a:rPr>
              <a:t>（</a:t>
            </a:r>
            <a:r>
              <a:rPr lang="en-US" altLang="zh-CN" sz="1800" b="1" dirty="0">
                <a:latin typeface="仿宋" panose="02010609060101010101" pitchFamily="49" charset="-122"/>
                <a:ea typeface="仿宋" panose="02010609060101010101" pitchFamily="49" charset="-122"/>
              </a:rPr>
              <a:t>2</a:t>
            </a:r>
            <a:r>
              <a:rPr lang="zh-CN" altLang="en-US" sz="1800" b="1" dirty="0">
                <a:latin typeface="仿宋" panose="02010609060101010101" pitchFamily="49" charset="-122"/>
                <a:ea typeface="仿宋" panose="02010609060101010101" pitchFamily="49" charset="-122"/>
              </a:rPr>
              <a:t>）单击工具栏的“执行”按钮或者按</a:t>
            </a:r>
            <a:r>
              <a:rPr lang="en-US" altLang="zh-CN" sz="1800" b="1" dirty="0">
                <a:latin typeface="仿宋" panose="02010609060101010101" pitchFamily="49" charset="-122"/>
                <a:ea typeface="仿宋" panose="02010609060101010101" pitchFamily="49" charset="-122"/>
              </a:rPr>
              <a:t>F5 </a:t>
            </a:r>
            <a:r>
              <a:rPr lang="zh-CN" altLang="en-US" sz="1800" b="1" dirty="0">
                <a:latin typeface="仿宋" panose="02010609060101010101" pitchFamily="49" charset="-122"/>
                <a:ea typeface="仿宋" panose="02010609060101010101" pitchFamily="49" charset="-122"/>
              </a:rPr>
              <a:t>键。</a:t>
            </a:r>
          </a:p>
          <a:p>
            <a:pPr marL="457200" lvl="1" indent="0" eaLnBrk="1" hangingPunct="1">
              <a:buNone/>
            </a:pPr>
            <a:r>
              <a:rPr lang="zh-CN" altLang="en-US" sz="1800" b="1" dirty="0">
                <a:latin typeface="仿宋" panose="02010609060101010101" pitchFamily="49" charset="-122"/>
                <a:ea typeface="仿宋" panose="02010609060101010101" pitchFamily="49" charset="-122"/>
              </a:rPr>
              <a:t>（</a:t>
            </a:r>
            <a:r>
              <a:rPr lang="en-US" altLang="zh-CN" sz="1800" b="1" dirty="0">
                <a:latin typeface="仿宋" panose="02010609060101010101" pitchFamily="49" charset="-122"/>
                <a:ea typeface="仿宋" panose="02010609060101010101" pitchFamily="49" charset="-122"/>
              </a:rPr>
              <a:t>3</a:t>
            </a:r>
            <a:r>
              <a:rPr lang="zh-CN" altLang="en-US" sz="1800" b="1" dirty="0">
                <a:latin typeface="仿宋" panose="02010609060101010101" pitchFamily="49" charset="-122"/>
                <a:ea typeface="仿宋" panose="02010609060101010101" pitchFamily="49" charset="-122"/>
              </a:rPr>
              <a:t>）在查询编辑器中执行的结果。</a:t>
            </a:r>
            <a:endParaRPr lang="en-US" altLang="zh-CN" sz="1800" b="1" dirty="0" smtClean="0">
              <a:latin typeface="仿宋" panose="02010609060101010101" pitchFamily="49" charset="-122"/>
              <a:ea typeface="仿宋" panose="02010609060101010101" pitchFamily="49" charset="-122"/>
              <a:cs typeface="+mn-cs"/>
            </a:endParaRPr>
          </a:p>
          <a:p>
            <a:pPr marL="457200" lvl="1" indent="0" eaLnBrk="1" hangingPunct="1">
              <a:buNone/>
            </a:pPr>
            <a:endParaRPr lang="en-US" altLang="zh-CN" sz="1800" b="1" dirty="0" smtClean="0">
              <a:latin typeface="仿宋" panose="02010609060101010101" pitchFamily="49" charset="-122"/>
              <a:ea typeface="仿宋" panose="02010609060101010101" pitchFamily="49" charset="-122"/>
              <a:cs typeface="+mn-cs"/>
            </a:endParaRPr>
          </a:p>
        </p:txBody>
      </p:sp>
      <p:pic>
        <p:nvPicPr>
          <p:cNvPr id="2" name="图片 1"/>
          <p:cNvPicPr>
            <a:picLocks noChangeAspect="1"/>
          </p:cNvPicPr>
          <p:nvPr/>
        </p:nvPicPr>
        <p:blipFill>
          <a:blip r:embed="rId2"/>
          <a:stretch>
            <a:fillRect/>
          </a:stretch>
        </p:blipFill>
        <p:spPr>
          <a:xfrm>
            <a:off x="6876256" y="5980117"/>
            <a:ext cx="1316638" cy="684251"/>
          </a:xfrm>
          <a:prstGeom prst="rect">
            <a:avLst/>
          </a:prstGeom>
        </p:spPr>
      </p:pic>
      <p:pic>
        <p:nvPicPr>
          <p:cNvPr id="4" name="图片 3"/>
          <p:cNvPicPr>
            <a:picLocks noChangeAspect="1"/>
          </p:cNvPicPr>
          <p:nvPr/>
        </p:nvPicPr>
        <p:blipFill>
          <a:blip r:embed="rId3"/>
          <a:stretch>
            <a:fillRect/>
          </a:stretch>
        </p:blipFill>
        <p:spPr>
          <a:xfrm>
            <a:off x="2123728" y="1671095"/>
            <a:ext cx="3122415" cy="720080"/>
          </a:xfrm>
          <a:prstGeom prst="rect">
            <a:avLst/>
          </a:prstGeom>
        </p:spPr>
      </p:pic>
      <p:pic>
        <p:nvPicPr>
          <p:cNvPr id="5" name="图片 4"/>
          <p:cNvPicPr>
            <a:picLocks noChangeAspect="1"/>
          </p:cNvPicPr>
          <p:nvPr/>
        </p:nvPicPr>
        <p:blipFill>
          <a:blip r:embed="rId4"/>
          <a:stretch>
            <a:fillRect/>
          </a:stretch>
        </p:blipFill>
        <p:spPr>
          <a:xfrm>
            <a:off x="2210253" y="3881652"/>
            <a:ext cx="5868423" cy="915500"/>
          </a:xfrm>
          <a:prstGeom prst="rect">
            <a:avLst/>
          </a:prstGeom>
        </p:spPr>
      </p:pic>
    </p:spTree>
    <p:extLst>
      <p:ext uri="{BB962C8B-B14F-4D97-AF65-F5344CB8AC3E}">
        <p14:creationId xmlns:p14="http://schemas.microsoft.com/office/powerpoint/2010/main" val="3290598837"/>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3" name="Rectangle 2"/>
          <p:cNvSpPr>
            <a:spLocks noGrp="1" noChangeArrowheads="1"/>
          </p:cNvSpPr>
          <p:nvPr>
            <p:ph type="title"/>
          </p:nvPr>
        </p:nvSpPr>
        <p:spPr>
          <a:xfrm>
            <a:off x="611560" y="188640"/>
            <a:ext cx="7391400" cy="563563"/>
          </a:xfrm>
        </p:spPr>
        <p:txBody>
          <a:bodyPr/>
          <a:lstStyle/>
          <a:p>
            <a:pPr eaLnBrk="1" hangingPunct="1"/>
            <a:r>
              <a:rPr lang="zh-CN" altLang="en-US" dirty="0" smtClean="0"/>
              <a:t>学习任务六     使用 </a:t>
            </a:r>
            <a:r>
              <a:rPr lang="en-US" altLang="zh-CN" dirty="0"/>
              <a:t>T-SQL </a:t>
            </a:r>
            <a:r>
              <a:rPr lang="zh-CN" altLang="en-US" dirty="0" smtClean="0"/>
              <a:t>进行查询</a:t>
            </a:r>
            <a:r>
              <a:rPr lang="zh-CN" altLang="en-US" dirty="0"/>
              <a:t>排序</a:t>
            </a:r>
            <a:r>
              <a:rPr lang="zh-CN" altLang="en-US" dirty="0" smtClean="0"/>
              <a:t/>
            </a:r>
            <a:br>
              <a:rPr lang="zh-CN" altLang="en-US" dirty="0" smtClean="0"/>
            </a:br>
            <a:endParaRPr lang="zh-CN" altLang="en-US" dirty="0" smtClean="0"/>
          </a:p>
        </p:txBody>
      </p:sp>
      <p:sp>
        <p:nvSpPr>
          <p:cNvPr id="5" name="Rectangle 3"/>
          <p:cNvSpPr>
            <a:spLocks noGrp="1" noChangeArrowheads="1"/>
          </p:cNvSpPr>
          <p:nvPr>
            <p:ph idx="1"/>
          </p:nvPr>
        </p:nvSpPr>
        <p:spPr>
          <a:xfrm>
            <a:off x="323528" y="1124744"/>
            <a:ext cx="8229600" cy="5328592"/>
          </a:xfrm>
          <a:noFill/>
        </p:spPr>
        <p:txBody>
          <a:bodyPr/>
          <a:lstStyle/>
          <a:p>
            <a:pPr marL="533400" indent="-533400" eaLnBrk="1" hangingPunct="1"/>
            <a:r>
              <a:rPr lang="zh-CN" altLang="en-US" dirty="0" smtClean="0"/>
              <a:t>任务描述</a:t>
            </a:r>
          </a:p>
          <a:p>
            <a:pPr marL="539750" indent="0" eaLnBrk="1" hangingPunct="1">
              <a:buNone/>
            </a:pPr>
            <a:r>
              <a:rPr lang="zh-CN" altLang="en-US" sz="1600" b="1" dirty="0">
                <a:latin typeface="仿宋" panose="02010609060101010101" pitchFamily="49" charset="-122"/>
                <a:ea typeface="仿宋" panose="02010609060101010101" pitchFamily="49" charset="-122"/>
              </a:rPr>
              <a:t>当用户使用 </a:t>
            </a:r>
            <a:r>
              <a:rPr lang="en-US" altLang="zh-CN" sz="1600" b="1" dirty="0">
                <a:latin typeface="仿宋" panose="02010609060101010101" pitchFamily="49" charset="-122"/>
                <a:ea typeface="仿宋" panose="02010609060101010101" pitchFamily="49" charset="-122"/>
              </a:rPr>
              <a:t>T-SQL</a:t>
            </a:r>
            <a:r>
              <a:rPr lang="zh-CN" altLang="en-US" sz="1600" b="1" dirty="0">
                <a:latin typeface="仿宋" panose="02010609060101010101" pitchFamily="49" charset="-122"/>
                <a:ea typeface="仿宋" panose="02010609060101010101" pitchFamily="49" charset="-122"/>
              </a:rPr>
              <a:t>语句根据需要进行数据的查询时，</a:t>
            </a:r>
            <a:r>
              <a:rPr lang="zh-CN" altLang="en-US" sz="1600" b="1" dirty="0" smtClean="0">
                <a:latin typeface="仿宋" panose="02010609060101010101" pitchFamily="49" charset="-122"/>
                <a:ea typeface="仿宋" panose="02010609060101010101" pitchFamily="49" charset="-122"/>
              </a:rPr>
              <a:t>有时候需要</a:t>
            </a:r>
            <a:r>
              <a:rPr lang="zh-CN" altLang="en-US" sz="1600" b="1" dirty="0">
                <a:latin typeface="仿宋" panose="02010609060101010101" pitchFamily="49" charset="-122"/>
                <a:ea typeface="仿宋" panose="02010609060101010101" pitchFamily="49" charset="-122"/>
              </a:rPr>
              <a:t>把查询结果进行排序。此时可以通过单击工具栏上的“新建</a:t>
            </a:r>
            <a:r>
              <a:rPr lang="zh-CN" altLang="en-US" sz="1600" b="1" dirty="0" smtClean="0">
                <a:latin typeface="仿宋" panose="02010609060101010101" pitchFamily="49" charset="-122"/>
                <a:ea typeface="仿宋" panose="02010609060101010101" pitchFamily="49" charset="-122"/>
              </a:rPr>
              <a:t>查询</a:t>
            </a:r>
            <a:r>
              <a:rPr lang="zh-CN" altLang="en-US" sz="1600" b="1" dirty="0">
                <a:latin typeface="仿宋" panose="02010609060101010101" pitchFamily="49" charset="-122"/>
                <a:ea typeface="仿宋" panose="02010609060101010101" pitchFamily="49" charset="-122"/>
              </a:rPr>
              <a:t>（</a:t>
            </a:r>
            <a:r>
              <a:rPr lang="en-US" altLang="zh-CN" sz="1600" b="1" dirty="0">
                <a:latin typeface="仿宋" panose="02010609060101010101" pitchFamily="49" charset="-122"/>
                <a:ea typeface="仿宋" panose="02010609060101010101" pitchFamily="49" charset="-122"/>
              </a:rPr>
              <a:t>N</a:t>
            </a:r>
            <a:r>
              <a:rPr lang="zh-CN" altLang="en-US" sz="1600" b="1" dirty="0">
                <a:latin typeface="仿宋" panose="02010609060101010101" pitchFamily="49" charset="-122"/>
                <a:ea typeface="仿宋" panose="02010609060101010101" pitchFamily="49" charset="-122"/>
              </a:rPr>
              <a:t>）”按钮，在查询编辑器窗口中输入相应语句把查询结果</a:t>
            </a:r>
            <a:r>
              <a:rPr lang="zh-CN" altLang="en-US" sz="1600" b="1" dirty="0" smtClean="0">
                <a:latin typeface="仿宋" panose="02010609060101010101" pitchFamily="49" charset="-122"/>
                <a:ea typeface="仿宋" panose="02010609060101010101" pitchFamily="49" charset="-122"/>
              </a:rPr>
              <a:t>进行排序</a:t>
            </a:r>
            <a:r>
              <a:rPr lang="zh-CN" altLang="en-US" sz="1600" b="1" dirty="0">
                <a:latin typeface="仿宋" panose="02010609060101010101" pitchFamily="49" charset="-122"/>
                <a:ea typeface="仿宋" panose="02010609060101010101" pitchFamily="49" charset="-122"/>
              </a:rPr>
              <a:t>来实现。 </a:t>
            </a:r>
            <a:endParaRPr lang="en-US" altLang="zh-CN" sz="1600" b="1" dirty="0" smtClean="0">
              <a:latin typeface="仿宋" panose="02010609060101010101" pitchFamily="49" charset="-122"/>
              <a:ea typeface="仿宋" panose="02010609060101010101" pitchFamily="49" charset="-122"/>
            </a:endParaRPr>
          </a:p>
          <a:p>
            <a:pPr marL="533400" indent="-533400" eaLnBrk="1" hangingPunct="1"/>
            <a:r>
              <a:rPr lang="zh-CN" altLang="en-US" dirty="0" smtClean="0"/>
              <a:t>任务目标</a:t>
            </a:r>
          </a:p>
          <a:p>
            <a:pPr marL="457200" lvl="1" indent="0" eaLnBrk="1" hangingPunct="1">
              <a:buNone/>
            </a:pPr>
            <a:r>
              <a:rPr lang="zh-CN" altLang="en-US" sz="1600" b="1" dirty="0">
                <a:latin typeface="仿宋" panose="02010609060101010101" pitchFamily="49" charset="-122"/>
                <a:ea typeface="仿宋" panose="02010609060101010101" pitchFamily="49" charset="-122"/>
                <a:cs typeface="+mn-cs"/>
              </a:rPr>
              <a:t>（</a:t>
            </a:r>
            <a:r>
              <a:rPr lang="en-US" altLang="zh-CN" sz="1600" b="1" dirty="0">
                <a:latin typeface="仿宋" panose="02010609060101010101" pitchFamily="49" charset="-122"/>
                <a:ea typeface="仿宋" panose="02010609060101010101" pitchFamily="49" charset="-122"/>
                <a:cs typeface="+mn-cs"/>
              </a:rPr>
              <a:t>1</a:t>
            </a:r>
            <a:r>
              <a:rPr lang="zh-CN" altLang="en-US" sz="1600" b="1" dirty="0">
                <a:latin typeface="仿宋" panose="02010609060101010101" pitchFamily="49" charset="-122"/>
                <a:ea typeface="仿宋" panose="02010609060101010101" pitchFamily="49" charset="-122"/>
                <a:cs typeface="+mn-cs"/>
              </a:rPr>
              <a:t>）能够进行升序和降序查询。</a:t>
            </a:r>
          </a:p>
          <a:p>
            <a:pPr marL="457200" lvl="1" indent="0" eaLnBrk="1" hangingPunct="1">
              <a:buNone/>
            </a:pPr>
            <a:r>
              <a:rPr lang="zh-CN" altLang="en-US" sz="1600" b="1" dirty="0">
                <a:latin typeface="仿宋" panose="02010609060101010101" pitchFamily="49" charset="-122"/>
                <a:ea typeface="仿宋" panose="02010609060101010101" pitchFamily="49" charset="-122"/>
                <a:cs typeface="+mn-cs"/>
              </a:rPr>
              <a:t>（</a:t>
            </a:r>
            <a:r>
              <a:rPr lang="en-US" altLang="zh-CN" sz="1600" b="1" dirty="0">
                <a:latin typeface="仿宋" panose="02010609060101010101" pitchFamily="49" charset="-122"/>
                <a:ea typeface="仿宋" panose="02010609060101010101" pitchFamily="49" charset="-122"/>
                <a:cs typeface="+mn-cs"/>
              </a:rPr>
              <a:t>2</a:t>
            </a:r>
            <a:r>
              <a:rPr lang="zh-CN" altLang="en-US" sz="1600" b="1" dirty="0">
                <a:latin typeface="仿宋" panose="02010609060101010101" pitchFamily="49" charset="-122"/>
                <a:ea typeface="仿宋" panose="02010609060101010101" pitchFamily="49" charset="-122"/>
                <a:cs typeface="+mn-cs"/>
              </a:rPr>
              <a:t>）能够按照多个字段排序查询。</a:t>
            </a:r>
          </a:p>
          <a:p>
            <a:pPr marL="457200" lvl="1" indent="0" eaLnBrk="1" hangingPunct="1">
              <a:buNone/>
            </a:pPr>
            <a:r>
              <a:rPr lang="zh-CN" altLang="en-US" sz="1600" b="1" dirty="0">
                <a:latin typeface="仿宋" panose="02010609060101010101" pitchFamily="49" charset="-122"/>
                <a:ea typeface="仿宋" panose="02010609060101010101" pitchFamily="49" charset="-122"/>
                <a:cs typeface="+mn-cs"/>
              </a:rPr>
              <a:t>（</a:t>
            </a:r>
            <a:r>
              <a:rPr lang="en-US" altLang="zh-CN" sz="1600" b="1" dirty="0">
                <a:latin typeface="仿宋" panose="02010609060101010101" pitchFamily="49" charset="-122"/>
                <a:ea typeface="仿宋" panose="02010609060101010101" pitchFamily="49" charset="-122"/>
                <a:cs typeface="+mn-cs"/>
              </a:rPr>
              <a:t>3</a:t>
            </a:r>
            <a:r>
              <a:rPr lang="zh-CN" altLang="en-US" sz="1600" b="1" dirty="0">
                <a:latin typeface="仿宋" panose="02010609060101010101" pitchFamily="49" charset="-122"/>
                <a:ea typeface="仿宋" panose="02010609060101010101" pitchFamily="49" charset="-122"/>
                <a:cs typeface="+mn-cs"/>
              </a:rPr>
              <a:t>）锲而不舍，迎难而上，奋发学习，做对社会对国家有用的人才。</a:t>
            </a:r>
            <a:endParaRPr lang="zh-CN" altLang="en-US" sz="1600" b="1" dirty="0" smtClean="0">
              <a:latin typeface="仿宋" panose="02010609060101010101" pitchFamily="49" charset="-122"/>
              <a:ea typeface="仿宋" panose="02010609060101010101" pitchFamily="49" charset="-122"/>
              <a:cs typeface="+mn-cs"/>
            </a:endParaRPr>
          </a:p>
          <a:p>
            <a:pPr marL="533400" indent="-533400" eaLnBrk="1" hangingPunct="1"/>
            <a:r>
              <a:rPr lang="zh-CN" altLang="en-US" dirty="0" smtClean="0"/>
              <a:t>任务分析</a:t>
            </a:r>
            <a:endParaRPr lang="en-US" altLang="zh-CN" dirty="0" smtClean="0"/>
          </a:p>
          <a:p>
            <a:pPr marL="457200" lvl="1" indent="0" eaLnBrk="1" hangingPunct="1">
              <a:buNone/>
            </a:pPr>
            <a:r>
              <a:rPr lang="zh-CN" altLang="en-US" sz="1600" b="1" dirty="0">
                <a:latin typeface="仿宋" panose="02010609060101010101" pitchFamily="49" charset="-122"/>
                <a:ea typeface="仿宋" panose="02010609060101010101" pitchFamily="49" charset="-122"/>
                <a:cs typeface="+mn-cs"/>
              </a:rPr>
              <a:t>要使用查询语句根据需要对查询结果进行排序，用户首先连接到</a:t>
            </a:r>
            <a:r>
              <a:rPr lang="en-US" altLang="zh-CN" sz="1600" b="1" dirty="0">
                <a:latin typeface="仿宋" panose="02010609060101010101" pitchFamily="49" charset="-122"/>
                <a:ea typeface="仿宋" panose="02010609060101010101" pitchFamily="49" charset="-122"/>
                <a:cs typeface="+mn-cs"/>
              </a:rPr>
              <a:t>SQL Server </a:t>
            </a:r>
            <a:r>
              <a:rPr lang="zh-CN" altLang="en-US" sz="1600" b="1" dirty="0">
                <a:latin typeface="仿宋" panose="02010609060101010101" pitchFamily="49" charset="-122"/>
                <a:ea typeface="仿宋" panose="02010609060101010101" pitchFamily="49" charset="-122"/>
                <a:cs typeface="+mn-cs"/>
              </a:rPr>
              <a:t>实例</a:t>
            </a:r>
            <a:r>
              <a:rPr lang="zh-CN" altLang="en-US" sz="1600" b="1" dirty="0" smtClean="0">
                <a:latin typeface="仿宋" panose="02010609060101010101" pitchFamily="49" charset="-122"/>
                <a:ea typeface="仿宋" panose="02010609060101010101" pitchFamily="49" charset="-122"/>
                <a:cs typeface="+mn-cs"/>
              </a:rPr>
              <a:t>，然后</a:t>
            </a:r>
            <a:r>
              <a:rPr lang="zh-CN" altLang="en-US" sz="1600" b="1" dirty="0">
                <a:latin typeface="仿宋" panose="02010609060101010101" pitchFamily="49" charset="-122"/>
                <a:ea typeface="仿宋" panose="02010609060101010101" pitchFamily="49" charset="-122"/>
                <a:cs typeface="+mn-cs"/>
              </a:rPr>
              <a:t>单击工具栏上的“新建查询（</a:t>
            </a:r>
            <a:r>
              <a:rPr lang="en-US" altLang="zh-CN" sz="1600" b="1" dirty="0">
                <a:latin typeface="仿宋" panose="02010609060101010101" pitchFamily="49" charset="-122"/>
                <a:ea typeface="仿宋" panose="02010609060101010101" pitchFamily="49" charset="-122"/>
                <a:cs typeface="+mn-cs"/>
              </a:rPr>
              <a:t>N</a:t>
            </a:r>
            <a:r>
              <a:rPr lang="zh-CN" altLang="en-US" sz="1600" b="1" dirty="0">
                <a:latin typeface="仿宋" panose="02010609060101010101" pitchFamily="49" charset="-122"/>
                <a:ea typeface="仿宋" panose="02010609060101010101" pitchFamily="49" charset="-122"/>
                <a:cs typeface="+mn-cs"/>
              </a:rPr>
              <a:t>）”，在查询编辑器窗口中输入相应的查询语句</a:t>
            </a:r>
            <a:r>
              <a:rPr lang="zh-CN" altLang="en-US" sz="1600" b="1" dirty="0" smtClean="0">
                <a:latin typeface="仿宋" panose="02010609060101010101" pitchFamily="49" charset="-122"/>
                <a:ea typeface="仿宋" panose="02010609060101010101" pitchFamily="49" charset="-122"/>
                <a:cs typeface="+mn-cs"/>
              </a:rPr>
              <a:t>完成</a:t>
            </a:r>
            <a:r>
              <a:rPr lang="zh-CN" altLang="en-US" sz="1600" b="1" dirty="0">
                <a:latin typeface="仿宋" panose="02010609060101010101" pitchFamily="49" charset="-122"/>
                <a:ea typeface="仿宋" panose="02010609060101010101" pitchFamily="49" charset="-122"/>
                <a:cs typeface="+mn-cs"/>
              </a:rPr>
              <a:t>查询数据的排序。</a:t>
            </a:r>
            <a:endParaRPr lang="zh-CN" altLang="en-US" sz="2400" dirty="0" smtClean="0"/>
          </a:p>
        </p:txBody>
      </p:sp>
    </p:spTree>
    <p:extLst>
      <p:ext uri="{BB962C8B-B14F-4D97-AF65-F5344CB8AC3E}">
        <p14:creationId xmlns:p14="http://schemas.microsoft.com/office/powerpoint/2010/main" val="356205088"/>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9" name="Rectangle 2"/>
          <p:cNvSpPr>
            <a:spLocks noGrp="1" noChangeArrowheads="1"/>
          </p:cNvSpPr>
          <p:nvPr>
            <p:ph type="title"/>
          </p:nvPr>
        </p:nvSpPr>
        <p:spPr>
          <a:xfrm>
            <a:off x="539552" y="188640"/>
            <a:ext cx="7391400" cy="563563"/>
          </a:xfrm>
        </p:spPr>
        <p:txBody>
          <a:bodyPr/>
          <a:lstStyle/>
          <a:p>
            <a:pPr eaLnBrk="1" hangingPunct="1"/>
            <a:r>
              <a:rPr lang="zh-CN" altLang="en-US" dirty="0"/>
              <a:t>学习任务六     使用 </a:t>
            </a:r>
            <a:r>
              <a:rPr lang="en-US" altLang="zh-CN" dirty="0"/>
              <a:t>T-SQL </a:t>
            </a:r>
            <a:r>
              <a:rPr lang="zh-CN" altLang="en-US" dirty="0"/>
              <a:t>进行查询排序</a:t>
            </a:r>
            <a:br>
              <a:rPr lang="zh-CN" altLang="en-US" dirty="0"/>
            </a:br>
            <a:endParaRPr lang="zh-CN" altLang="en-US" dirty="0" smtClean="0"/>
          </a:p>
        </p:txBody>
      </p:sp>
      <p:sp>
        <p:nvSpPr>
          <p:cNvPr id="45060" name="Rectangle 3"/>
          <p:cNvSpPr>
            <a:spLocks noGrp="1" noChangeArrowheads="1"/>
          </p:cNvSpPr>
          <p:nvPr>
            <p:ph idx="1"/>
          </p:nvPr>
        </p:nvSpPr>
        <p:spPr>
          <a:xfrm>
            <a:off x="395536" y="752203"/>
            <a:ext cx="8496944" cy="5570040"/>
          </a:xfrm>
          <a:noFill/>
        </p:spPr>
        <p:txBody>
          <a:bodyPr/>
          <a:lstStyle/>
          <a:p>
            <a:pPr marL="533400" indent="-533400" eaLnBrk="1" hangingPunct="1"/>
            <a:r>
              <a:rPr lang="zh-CN" altLang="en-US" dirty="0" smtClean="0"/>
              <a:t>任务实施</a:t>
            </a:r>
          </a:p>
          <a:p>
            <a:pPr marL="457200" lvl="1" indent="0" eaLnBrk="1" hangingPunct="1">
              <a:buNone/>
            </a:pPr>
            <a:r>
              <a:rPr lang="zh-CN" altLang="en-US" sz="1800" b="1" dirty="0">
                <a:latin typeface="仿宋" panose="02010609060101010101" pitchFamily="49" charset="-122"/>
                <a:ea typeface="仿宋" panose="02010609060101010101" pitchFamily="49" charset="-122"/>
                <a:cs typeface="+mn-cs"/>
              </a:rPr>
              <a:t>一、升序查询</a:t>
            </a:r>
            <a:endParaRPr lang="en-US" altLang="zh-CN" sz="1800" b="1" dirty="0" smtClean="0">
              <a:latin typeface="仿宋" panose="02010609060101010101" pitchFamily="49" charset="-122"/>
              <a:ea typeface="仿宋" panose="02010609060101010101" pitchFamily="49" charset="-122"/>
              <a:cs typeface="+mn-cs"/>
            </a:endParaRPr>
          </a:p>
          <a:p>
            <a:pPr marL="457200" lvl="1" indent="0" eaLnBrk="1" hangingPunct="1">
              <a:buNone/>
            </a:pPr>
            <a:r>
              <a:rPr lang="zh-CN" altLang="en-US" sz="1800" b="1" dirty="0">
                <a:latin typeface="仿宋" panose="02010609060101010101" pitchFamily="49" charset="-122"/>
                <a:ea typeface="仿宋" panose="02010609060101010101" pitchFamily="49" charset="-122"/>
                <a:cs typeface="+mn-cs"/>
              </a:rPr>
              <a:t>（</a:t>
            </a:r>
            <a:r>
              <a:rPr lang="en-US" altLang="zh-CN" sz="1800" b="1" dirty="0">
                <a:latin typeface="仿宋" panose="02010609060101010101" pitchFamily="49" charset="-122"/>
                <a:ea typeface="仿宋" panose="02010609060101010101" pitchFamily="49" charset="-122"/>
                <a:cs typeface="+mn-cs"/>
              </a:rPr>
              <a:t>1</a:t>
            </a:r>
            <a:r>
              <a:rPr lang="zh-CN" altLang="en-US" sz="1800" b="1" dirty="0">
                <a:latin typeface="仿宋" panose="02010609060101010101" pitchFamily="49" charset="-122"/>
                <a:ea typeface="仿宋" panose="02010609060101010101" pitchFamily="49" charset="-122"/>
                <a:cs typeface="+mn-cs"/>
              </a:rPr>
              <a:t>）在查询编辑器中输入如下代码： </a:t>
            </a:r>
            <a:endParaRPr lang="en-US" altLang="zh-CN" sz="1800" b="1" dirty="0" smtClean="0">
              <a:latin typeface="仿宋" panose="02010609060101010101" pitchFamily="49" charset="-122"/>
              <a:ea typeface="仿宋" panose="02010609060101010101" pitchFamily="49" charset="-122"/>
              <a:cs typeface="+mn-cs"/>
            </a:endParaRPr>
          </a:p>
          <a:p>
            <a:pPr marL="457200" lvl="1" indent="0" eaLnBrk="1" hangingPunct="1">
              <a:buNone/>
            </a:pPr>
            <a:endParaRPr lang="en-US" altLang="zh-CN" sz="1800" b="1" dirty="0" smtClean="0">
              <a:latin typeface="仿宋" panose="02010609060101010101" pitchFamily="49" charset="-122"/>
              <a:ea typeface="仿宋" panose="02010609060101010101" pitchFamily="49" charset="-122"/>
              <a:cs typeface="+mn-cs"/>
            </a:endParaRPr>
          </a:p>
          <a:p>
            <a:pPr marL="457200" lvl="1" indent="0" eaLnBrk="1" hangingPunct="1">
              <a:buNone/>
            </a:pPr>
            <a:endParaRPr lang="en-US" altLang="zh-CN" sz="1800" b="1" dirty="0">
              <a:latin typeface="仿宋" panose="02010609060101010101" pitchFamily="49" charset="-122"/>
              <a:ea typeface="仿宋" panose="02010609060101010101" pitchFamily="49" charset="-122"/>
              <a:cs typeface="+mn-cs"/>
            </a:endParaRPr>
          </a:p>
          <a:p>
            <a:pPr marL="457200" lvl="1" indent="0" eaLnBrk="1" hangingPunct="1">
              <a:buNone/>
            </a:pPr>
            <a:endParaRPr lang="en-US" altLang="zh-CN" sz="1800" b="1" dirty="0">
              <a:latin typeface="仿宋" panose="02010609060101010101" pitchFamily="49" charset="-122"/>
              <a:ea typeface="仿宋" panose="02010609060101010101" pitchFamily="49" charset="-122"/>
              <a:cs typeface="+mn-cs"/>
            </a:endParaRPr>
          </a:p>
          <a:p>
            <a:pPr marL="457200" lvl="1" indent="0" eaLnBrk="1" hangingPunct="1">
              <a:buNone/>
            </a:pPr>
            <a:r>
              <a:rPr lang="zh-CN" altLang="en-US" sz="1800" b="1" dirty="0" smtClean="0">
                <a:latin typeface="仿宋" panose="02010609060101010101" pitchFamily="49" charset="-122"/>
                <a:ea typeface="仿宋" panose="02010609060101010101" pitchFamily="49" charset="-122"/>
                <a:cs typeface="+mn-cs"/>
              </a:rPr>
              <a:t>（</a:t>
            </a:r>
            <a:r>
              <a:rPr lang="en-US" altLang="zh-CN" sz="1800" b="1" dirty="0">
                <a:latin typeface="仿宋" panose="02010609060101010101" pitchFamily="49" charset="-122"/>
                <a:ea typeface="仿宋" panose="02010609060101010101" pitchFamily="49" charset="-122"/>
                <a:cs typeface="+mn-cs"/>
              </a:rPr>
              <a:t>2</a:t>
            </a:r>
            <a:r>
              <a:rPr lang="zh-CN" altLang="en-US" sz="1800" b="1" dirty="0">
                <a:latin typeface="仿宋" panose="02010609060101010101" pitchFamily="49" charset="-122"/>
                <a:ea typeface="仿宋" panose="02010609060101010101" pitchFamily="49" charset="-122"/>
                <a:cs typeface="+mn-cs"/>
              </a:rPr>
              <a:t>）单击工具栏</a:t>
            </a:r>
            <a:r>
              <a:rPr lang="zh-CN" altLang="en-US" sz="1800" b="1" dirty="0" smtClean="0">
                <a:latin typeface="仿宋" panose="02010609060101010101" pitchFamily="49" charset="-122"/>
                <a:ea typeface="仿宋" panose="02010609060101010101" pitchFamily="49" charset="-122"/>
                <a:cs typeface="+mn-cs"/>
              </a:rPr>
              <a:t>的“执行”按钮</a:t>
            </a:r>
            <a:r>
              <a:rPr lang="zh-CN" altLang="en-US" sz="1800" b="1" dirty="0">
                <a:latin typeface="仿宋" panose="02010609060101010101" pitchFamily="49" charset="-122"/>
                <a:ea typeface="仿宋" panose="02010609060101010101" pitchFamily="49" charset="-122"/>
                <a:cs typeface="+mn-cs"/>
              </a:rPr>
              <a:t>或者按 </a:t>
            </a:r>
            <a:r>
              <a:rPr lang="en-US" altLang="zh-CN" sz="1800" b="1" dirty="0">
                <a:latin typeface="仿宋" panose="02010609060101010101" pitchFamily="49" charset="-122"/>
                <a:ea typeface="仿宋" panose="02010609060101010101" pitchFamily="49" charset="-122"/>
                <a:cs typeface="+mn-cs"/>
              </a:rPr>
              <a:t>F5</a:t>
            </a:r>
            <a:r>
              <a:rPr lang="zh-CN" altLang="en-US" sz="1800" b="1" dirty="0">
                <a:latin typeface="仿宋" panose="02010609060101010101" pitchFamily="49" charset="-122"/>
                <a:ea typeface="仿宋" panose="02010609060101010101" pitchFamily="49" charset="-122"/>
                <a:cs typeface="+mn-cs"/>
              </a:rPr>
              <a:t>键。</a:t>
            </a:r>
          </a:p>
          <a:p>
            <a:pPr marL="457200" lvl="1" indent="0" eaLnBrk="1" hangingPunct="1">
              <a:buNone/>
            </a:pPr>
            <a:r>
              <a:rPr lang="zh-CN" altLang="en-US" sz="1800" b="1" dirty="0">
                <a:latin typeface="仿宋" panose="02010609060101010101" pitchFamily="49" charset="-122"/>
                <a:ea typeface="仿宋" panose="02010609060101010101" pitchFamily="49" charset="-122"/>
                <a:cs typeface="+mn-cs"/>
              </a:rPr>
              <a:t>（</a:t>
            </a:r>
            <a:r>
              <a:rPr lang="en-US" altLang="zh-CN" sz="1800" b="1" dirty="0">
                <a:latin typeface="仿宋" panose="02010609060101010101" pitchFamily="49" charset="-122"/>
                <a:ea typeface="仿宋" panose="02010609060101010101" pitchFamily="49" charset="-122"/>
                <a:cs typeface="+mn-cs"/>
              </a:rPr>
              <a:t>3</a:t>
            </a:r>
            <a:r>
              <a:rPr lang="zh-CN" altLang="en-US" sz="1800" b="1" dirty="0" smtClean="0">
                <a:latin typeface="仿宋" panose="02010609060101010101" pitchFamily="49" charset="-122"/>
                <a:ea typeface="仿宋" panose="02010609060101010101" pitchFamily="49" charset="-122"/>
                <a:cs typeface="+mn-cs"/>
              </a:rPr>
              <a:t>）查看结果。</a:t>
            </a:r>
            <a:endParaRPr lang="en-US" altLang="zh-CN" sz="1800" b="1" dirty="0" smtClean="0">
              <a:latin typeface="仿宋" panose="02010609060101010101" pitchFamily="49" charset="-122"/>
              <a:ea typeface="仿宋" panose="02010609060101010101" pitchFamily="49" charset="-122"/>
              <a:cs typeface="+mn-cs"/>
            </a:endParaRPr>
          </a:p>
          <a:p>
            <a:pPr marL="457200" lvl="1" indent="0" eaLnBrk="1" hangingPunct="1">
              <a:buNone/>
            </a:pPr>
            <a:r>
              <a:rPr lang="zh-CN" altLang="en-US" sz="1800" b="1" dirty="0">
                <a:latin typeface="仿宋" panose="02010609060101010101" pitchFamily="49" charset="-122"/>
                <a:ea typeface="仿宋" panose="02010609060101010101" pitchFamily="49" charset="-122"/>
                <a:cs typeface="+mn-cs"/>
              </a:rPr>
              <a:t>二、按照多个字段</a:t>
            </a:r>
            <a:r>
              <a:rPr lang="zh-CN" altLang="en-US" sz="1800" b="1" dirty="0" smtClean="0">
                <a:latin typeface="仿宋" panose="02010609060101010101" pitchFamily="49" charset="-122"/>
                <a:ea typeface="仿宋" panose="02010609060101010101" pitchFamily="49" charset="-122"/>
                <a:cs typeface="+mn-cs"/>
              </a:rPr>
              <a:t>排序</a:t>
            </a:r>
            <a:endParaRPr lang="en-US" altLang="zh-CN" sz="1800" b="1" dirty="0" smtClean="0">
              <a:latin typeface="仿宋" panose="02010609060101010101" pitchFamily="49" charset="-122"/>
              <a:ea typeface="仿宋" panose="02010609060101010101" pitchFamily="49" charset="-122"/>
              <a:cs typeface="+mn-cs"/>
            </a:endParaRPr>
          </a:p>
          <a:p>
            <a:pPr marL="457200" lvl="1" indent="0" eaLnBrk="1" hangingPunct="1">
              <a:buNone/>
            </a:pPr>
            <a:r>
              <a:rPr lang="zh-CN" altLang="en-US" sz="1800" b="1" dirty="0">
                <a:latin typeface="仿宋" panose="02010609060101010101" pitchFamily="49" charset="-122"/>
                <a:ea typeface="仿宋" panose="02010609060101010101" pitchFamily="49" charset="-122"/>
                <a:cs typeface="+mn-cs"/>
              </a:rPr>
              <a:t>要求：查询 </a:t>
            </a:r>
            <a:r>
              <a:rPr lang="en-US" altLang="zh-CN" sz="1800" b="1" dirty="0" err="1">
                <a:latin typeface="仿宋" panose="02010609060101010101" pitchFamily="49" charset="-122"/>
                <a:ea typeface="仿宋" panose="02010609060101010101" pitchFamily="49" charset="-122"/>
                <a:cs typeface="+mn-cs"/>
              </a:rPr>
              <a:t>cjb</a:t>
            </a:r>
            <a:r>
              <a:rPr lang="zh-CN" altLang="en-US" sz="1800" b="1" dirty="0">
                <a:latin typeface="仿宋" panose="02010609060101010101" pitchFamily="49" charset="-122"/>
                <a:ea typeface="仿宋" panose="02010609060101010101" pitchFamily="49" charset="-122"/>
                <a:cs typeface="+mn-cs"/>
              </a:rPr>
              <a:t>表的中 </a:t>
            </a:r>
            <a:r>
              <a:rPr lang="en-US" altLang="zh-CN" sz="1800" b="1" dirty="0" err="1">
                <a:latin typeface="仿宋" panose="02010609060101010101" pitchFamily="49" charset="-122"/>
                <a:ea typeface="仿宋" panose="02010609060101010101" pitchFamily="49" charset="-122"/>
                <a:cs typeface="+mn-cs"/>
              </a:rPr>
              <a:t>xh</a:t>
            </a:r>
            <a:r>
              <a:rPr lang="en-US" altLang="zh-CN" sz="1800" b="1" dirty="0">
                <a:latin typeface="仿宋" panose="02010609060101010101" pitchFamily="49" charset="-122"/>
                <a:ea typeface="仿宋" panose="02010609060101010101" pitchFamily="49" charset="-122"/>
                <a:cs typeface="+mn-cs"/>
              </a:rPr>
              <a:t> </a:t>
            </a:r>
            <a:r>
              <a:rPr lang="zh-CN" altLang="en-US" sz="1800" b="1" dirty="0">
                <a:latin typeface="仿宋" panose="02010609060101010101" pitchFamily="49" charset="-122"/>
                <a:ea typeface="仿宋" panose="02010609060101010101" pitchFamily="49" charset="-122"/>
                <a:cs typeface="+mn-cs"/>
              </a:rPr>
              <a:t>和 </a:t>
            </a:r>
            <a:r>
              <a:rPr lang="en-US" altLang="zh-CN" sz="1800" b="1" dirty="0" err="1">
                <a:latin typeface="仿宋" panose="02010609060101010101" pitchFamily="49" charset="-122"/>
                <a:ea typeface="仿宋" panose="02010609060101010101" pitchFamily="49" charset="-122"/>
                <a:cs typeface="+mn-cs"/>
              </a:rPr>
              <a:t>cj</a:t>
            </a:r>
            <a:r>
              <a:rPr lang="en-US" altLang="zh-CN" sz="1800" b="1" dirty="0">
                <a:latin typeface="仿宋" panose="02010609060101010101" pitchFamily="49" charset="-122"/>
                <a:ea typeface="仿宋" panose="02010609060101010101" pitchFamily="49" charset="-122"/>
                <a:cs typeface="+mn-cs"/>
              </a:rPr>
              <a:t> </a:t>
            </a:r>
            <a:r>
              <a:rPr lang="zh-CN" altLang="en-US" sz="1800" b="1" dirty="0">
                <a:latin typeface="仿宋" panose="02010609060101010101" pitchFamily="49" charset="-122"/>
                <a:ea typeface="仿宋" panose="02010609060101010101" pitchFamily="49" charset="-122"/>
                <a:cs typeface="+mn-cs"/>
              </a:rPr>
              <a:t>列，把查询结果按照</a:t>
            </a:r>
            <a:r>
              <a:rPr lang="en-US" altLang="zh-CN" sz="1800" b="1" dirty="0" err="1">
                <a:latin typeface="仿宋" panose="02010609060101010101" pitchFamily="49" charset="-122"/>
                <a:ea typeface="仿宋" panose="02010609060101010101" pitchFamily="49" charset="-122"/>
                <a:cs typeface="+mn-cs"/>
              </a:rPr>
              <a:t>cj</a:t>
            </a:r>
            <a:r>
              <a:rPr lang="zh-CN" altLang="en-US" sz="1800" b="1" dirty="0">
                <a:latin typeface="仿宋" panose="02010609060101010101" pitchFamily="49" charset="-122"/>
                <a:ea typeface="仿宋" panose="02010609060101010101" pitchFamily="49" charset="-122"/>
                <a:cs typeface="+mn-cs"/>
              </a:rPr>
              <a:t>、</a:t>
            </a:r>
            <a:r>
              <a:rPr lang="en-US" altLang="zh-CN" sz="1800" b="1" dirty="0" err="1">
                <a:latin typeface="仿宋" panose="02010609060101010101" pitchFamily="49" charset="-122"/>
                <a:ea typeface="仿宋" panose="02010609060101010101" pitchFamily="49" charset="-122"/>
                <a:cs typeface="+mn-cs"/>
              </a:rPr>
              <a:t>xh</a:t>
            </a:r>
            <a:r>
              <a:rPr lang="en-US" altLang="zh-CN" sz="1800" b="1" dirty="0">
                <a:latin typeface="仿宋" panose="02010609060101010101" pitchFamily="49" charset="-122"/>
                <a:ea typeface="仿宋" panose="02010609060101010101" pitchFamily="49" charset="-122"/>
                <a:cs typeface="+mn-cs"/>
              </a:rPr>
              <a:t> </a:t>
            </a:r>
            <a:r>
              <a:rPr lang="zh-CN" altLang="en-US" sz="1800" b="1" dirty="0">
                <a:latin typeface="仿宋" panose="02010609060101010101" pitchFamily="49" charset="-122"/>
                <a:ea typeface="仿宋" panose="02010609060101010101" pitchFamily="49" charset="-122"/>
                <a:cs typeface="+mn-cs"/>
              </a:rPr>
              <a:t>进行升序排列</a:t>
            </a:r>
            <a:endParaRPr lang="en-US" altLang="zh-CN" sz="1800" b="1" dirty="0" smtClean="0">
              <a:latin typeface="仿宋" panose="02010609060101010101" pitchFamily="49" charset="-122"/>
              <a:ea typeface="仿宋" panose="02010609060101010101" pitchFamily="49" charset="-122"/>
              <a:cs typeface="+mn-cs"/>
            </a:endParaRPr>
          </a:p>
          <a:p>
            <a:pPr marL="457200" lvl="1" indent="0" eaLnBrk="1" hangingPunct="1">
              <a:buNone/>
            </a:pPr>
            <a:r>
              <a:rPr lang="zh-CN" altLang="en-US" sz="1800" b="1" dirty="0" smtClean="0">
                <a:latin typeface="仿宋" panose="02010609060101010101" pitchFamily="49" charset="-122"/>
                <a:ea typeface="仿宋" panose="02010609060101010101" pitchFamily="49" charset="-122"/>
                <a:cs typeface="+mn-cs"/>
              </a:rPr>
              <a:t>（</a:t>
            </a:r>
            <a:r>
              <a:rPr lang="en-US" altLang="zh-CN" sz="1800" b="1" dirty="0">
                <a:latin typeface="仿宋" panose="02010609060101010101" pitchFamily="49" charset="-122"/>
                <a:ea typeface="仿宋" panose="02010609060101010101" pitchFamily="49" charset="-122"/>
                <a:cs typeface="+mn-cs"/>
              </a:rPr>
              <a:t>1</a:t>
            </a:r>
            <a:r>
              <a:rPr lang="zh-CN" altLang="en-US" sz="1800" b="1" dirty="0">
                <a:latin typeface="仿宋" panose="02010609060101010101" pitchFamily="49" charset="-122"/>
                <a:ea typeface="仿宋" panose="02010609060101010101" pitchFamily="49" charset="-122"/>
                <a:cs typeface="+mn-cs"/>
              </a:rPr>
              <a:t>）在查询编辑器中输入如下代码： </a:t>
            </a:r>
            <a:endParaRPr lang="en-US" altLang="zh-CN" sz="1800" b="1" dirty="0" smtClean="0">
              <a:latin typeface="仿宋" panose="02010609060101010101" pitchFamily="49" charset="-122"/>
              <a:ea typeface="仿宋" panose="02010609060101010101" pitchFamily="49" charset="-122"/>
              <a:cs typeface="+mn-cs"/>
            </a:endParaRPr>
          </a:p>
          <a:p>
            <a:pPr marL="457200" lvl="1" indent="0" eaLnBrk="1" hangingPunct="1">
              <a:buNone/>
            </a:pPr>
            <a:endParaRPr lang="en-US" altLang="zh-CN" sz="1800" b="1" dirty="0">
              <a:latin typeface="仿宋" panose="02010609060101010101" pitchFamily="49" charset="-122"/>
              <a:ea typeface="仿宋" panose="02010609060101010101" pitchFamily="49" charset="-122"/>
              <a:cs typeface="+mn-cs"/>
            </a:endParaRPr>
          </a:p>
          <a:p>
            <a:pPr marL="457200" lvl="1" indent="0" eaLnBrk="1" hangingPunct="1">
              <a:buNone/>
            </a:pPr>
            <a:endParaRPr lang="en-US" altLang="zh-CN" sz="1800" b="1" dirty="0" smtClean="0">
              <a:latin typeface="仿宋" panose="02010609060101010101" pitchFamily="49" charset="-122"/>
              <a:ea typeface="仿宋" panose="02010609060101010101" pitchFamily="49" charset="-122"/>
              <a:cs typeface="+mn-cs"/>
            </a:endParaRPr>
          </a:p>
          <a:p>
            <a:pPr marL="457200" lvl="1" indent="0" eaLnBrk="1" hangingPunct="1">
              <a:buNone/>
            </a:pPr>
            <a:endParaRPr lang="en-US" altLang="zh-CN" sz="1800" b="1" dirty="0" smtClean="0">
              <a:latin typeface="仿宋" panose="02010609060101010101" pitchFamily="49" charset="-122"/>
              <a:ea typeface="仿宋" panose="02010609060101010101" pitchFamily="49" charset="-122"/>
              <a:cs typeface="+mn-cs"/>
            </a:endParaRPr>
          </a:p>
          <a:p>
            <a:pPr marL="457200" lvl="1" indent="0" eaLnBrk="1" hangingPunct="1">
              <a:buNone/>
            </a:pPr>
            <a:r>
              <a:rPr lang="zh-CN" altLang="en-US" sz="1800" b="1" dirty="0" smtClean="0">
                <a:latin typeface="仿宋" panose="02010609060101010101" pitchFamily="49" charset="-122"/>
                <a:ea typeface="仿宋" panose="02010609060101010101" pitchFamily="49" charset="-122"/>
                <a:cs typeface="+mn-cs"/>
              </a:rPr>
              <a:t>（</a:t>
            </a:r>
            <a:r>
              <a:rPr lang="en-US" altLang="zh-CN" sz="1800" b="1" dirty="0">
                <a:latin typeface="仿宋" panose="02010609060101010101" pitchFamily="49" charset="-122"/>
                <a:ea typeface="仿宋" panose="02010609060101010101" pitchFamily="49" charset="-122"/>
                <a:cs typeface="+mn-cs"/>
              </a:rPr>
              <a:t>2</a:t>
            </a:r>
            <a:r>
              <a:rPr lang="zh-CN" altLang="en-US" sz="1800" b="1" dirty="0">
                <a:latin typeface="仿宋" panose="02010609060101010101" pitchFamily="49" charset="-122"/>
                <a:ea typeface="仿宋" panose="02010609060101010101" pitchFamily="49" charset="-122"/>
                <a:cs typeface="+mn-cs"/>
              </a:rPr>
              <a:t>）单击工具栏</a:t>
            </a:r>
            <a:r>
              <a:rPr lang="zh-CN" altLang="en-US" sz="1800" b="1" dirty="0" smtClean="0">
                <a:latin typeface="仿宋" panose="02010609060101010101" pitchFamily="49" charset="-122"/>
                <a:ea typeface="仿宋" panose="02010609060101010101" pitchFamily="49" charset="-122"/>
                <a:cs typeface="+mn-cs"/>
              </a:rPr>
              <a:t>的“执行”按钮</a:t>
            </a:r>
            <a:r>
              <a:rPr lang="zh-CN" altLang="en-US" sz="1800" b="1" dirty="0">
                <a:latin typeface="仿宋" panose="02010609060101010101" pitchFamily="49" charset="-122"/>
                <a:ea typeface="仿宋" panose="02010609060101010101" pitchFamily="49" charset="-122"/>
                <a:cs typeface="+mn-cs"/>
              </a:rPr>
              <a:t>或者按 </a:t>
            </a:r>
            <a:r>
              <a:rPr lang="en-US" altLang="zh-CN" sz="1800" b="1" dirty="0">
                <a:latin typeface="仿宋" panose="02010609060101010101" pitchFamily="49" charset="-122"/>
                <a:ea typeface="仿宋" panose="02010609060101010101" pitchFamily="49" charset="-122"/>
                <a:cs typeface="+mn-cs"/>
              </a:rPr>
              <a:t>F5</a:t>
            </a:r>
            <a:r>
              <a:rPr lang="zh-CN" altLang="en-US" sz="1800" b="1" dirty="0">
                <a:latin typeface="仿宋" panose="02010609060101010101" pitchFamily="49" charset="-122"/>
                <a:ea typeface="仿宋" panose="02010609060101010101" pitchFamily="49" charset="-122"/>
                <a:cs typeface="+mn-cs"/>
              </a:rPr>
              <a:t>键。</a:t>
            </a:r>
          </a:p>
          <a:p>
            <a:pPr marL="457200" lvl="1" indent="0" eaLnBrk="1" hangingPunct="1">
              <a:buNone/>
            </a:pPr>
            <a:r>
              <a:rPr lang="zh-CN" altLang="en-US" sz="1800" b="1" dirty="0">
                <a:latin typeface="仿宋" panose="02010609060101010101" pitchFamily="49" charset="-122"/>
                <a:ea typeface="仿宋" panose="02010609060101010101" pitchFamily="49" charset="-122"/>
                <a:cs typeface="+mn-cs"/>
              </a:rPr>
              <a:t>（</a:t>
            </a:r>
            <a:r>
              <a:rPr lang="en-US" altLang="zh-CN" sz="1800" b="1" dirty="0">
                <a:latin typeface="仿宋" panose="02010609060101010101" pitchFamily="49" charset="-122"/>
                <a:ea typeface="仿宋" panose="02010609060101010101" pitchFamily="49" charset="-122"/>
                <a:cs typeface="+mn-cs"/>
              </a:rPr>
              <a:t>3</a:t>
            </a:r>
            <a:r>
              <a:rPr lang="zh-CN" altLang="en-US" sz="1800" b="1" dirty="0" smtClean="0">
                <a:latin typeface="仿宋" panose="02010609060101010101" pitchFamily="49" charset="-122"/>
                <a:ea typeface="仿宋" panose="02010609060101010101" pitchFamily="49" charset="-122"/>
                <a:cs typeface="+mn-cs"/>
              </a:rPr>
              <a:t>）查看结果。</a:t>
            </a:r>
            <a:endParaRPr lang="en-US" altLang="zh-CN" sz="1800" b="1" dirty="0" smtClean="0">
              <a:latin typeface="仿宋" panose="02010609060101010101" pitchFamily="49" charset="-122"/>
              <a:ea typeface="仿宋" panose="02010609060101010101" pitchFamily="49" charset="-122"/>
              <a:cs typeface="+mn-cs"/>
            </a:endParaRPr>
          </a:p>
        </p:txBody>
      </p:sp>
      <p:pic>
        <p:nvPicPr>
          <p:cNvPr id="2" name="图片 1"/>
          <p:cNvPicPr>
            <a:picLocks noChangeAspect="1"/>
          </p:cNvPicPr>
          <p:nvPr/>
        </p:nvPicPr>
        <p:blipFill>
          <a:blip r:embed="rId2"/>
          <a:stretch>
            <a:fillRect/>
          </a:stretch>
        </p:blipFill>
        <p:spPr>
          <a:xfrm>
            <a:off x="6948264" y="5637992"/>
            <a:ext cx="1316638" cy="684251"/>
          </a:xfrm>
          <a:prstGeom prst="rect">
            <a:avLst/>
          </a:prstGeom>
        </p:spPr>
      </p:pic>
      <p:pic>
        <p:nvPicPr>
          <p:cNvPr id="5" name="图片 4"/>
          <p:cNvPicPr>
            <a:picLocks noChangeAspect="1"/>
          </p:cNvPicPr>
          <p:nvPr/>
        </p:nvPicPr>
        <p:blipFill>
          <a:blip r:embed="rId3"/>
          <a:stretch>
            <a:fillRect/>
          </a:stretch>
        </p:blipFill>
        <p:spPr>
          <a:xfrm>
            <a:off x="1979712" y="2017229"/>
            <a:ext cx="3372664" cy="1025707"/>
          </a:xfrm>
          <a:prstGeom prst="rect">
            <a:avLst/>
          </a:prstGeom>
        </p:spPr>
      </p:pic>
      <p:pic>
        <p:nvPicPr>
          <p:cNvPr id="6" name="图片 5"/>
          <p:cNvPicPr>
            <a:picLocks noChangeAspect="1"/>
          </p:cNvPicPr>
          <p:nvPr/>
        </p:nvPicPr>
        <p:blipFill>
          <a:blip r:embed="rId4"/>
          <a:stretch>
            <a:fillRect/>
          </a:stretch>
        </p:blipFill>
        <p:spPr>
          <a:xfrm>
            <a:off x="2051720" y="4725144"/>
            <a:ext cx="2421632" cy="762166"/>
          </a:xfrm>
          <a:prstGeom prst="rect">
            <a:avLst/>
          </a:prstGeom>
        </p:spPr>
      </p:pic>
    </p:spTree>
    <p:extLst>
      <p:ext uri="{BB962C8B-B14F-4D97-AF65-F5344CB8AC3E}">
        <p14:creationId xmlns:p14="http://schemas.microsoft.com/office/powerpoint/2010/main" val="1193767664"/>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3" name="Rectangle 2"/>
          <p:cNvSpPr>
            <a:spLocks noGrp="1" noChangeArrowheads="1"/>
          </p:cNvSpPr>
          <p:nvPr>
            <p:ph type="title"/>
          </p:nvPr>
        </p:nvSpPr>
        <p:spPr>
          <a:xfrm>
            <a:off x="611560" y="188640"/>
            <a:ext cx="7391400" cy="563563"/>
          </a:xfrm>
        </p:spPr>
        <p:txBody>
          <a:bodyPr/>
          <a:lstStyle/>
          <a:p>
            <a:pPr eaLnBrk="1" hangingPunct="1"/>
            <a:r>
              <a:rPr lang="zh-CN" altLang="en-US" dirty="0" smtClean="0"/>
              <a:t>学习任务七     使用</a:t>
            </a:r>
            <a:r>
              <a:rPr lang="zh-CN" altLang="en-US" dirty="0"/>
              <a:t>模糊查询</a:t>
            </a:r>
            <a:r>
              <a:rPr lang="zh-CN" altLang="en-US" dirty="0" smtClean="0"/>
              <a:t/>
            </a:r>
            <a:br>
              <a:rPr lang="zh-CN" altLang="en-US" dirty="0" smtClean="0"/>
            </a:br>
            <a:endParaRPr lang="zh-CN" altLang="en-US" dirty="0" smtClean="0"/>
          </a:p>
        </p:txBody>
      </p:sp>
      <p:sp>
        <p:nvSpPr>
          <p:cNvPr id="5" name="Rectangle 3"/>
          <p:cNvSpPr>
            <a:spLocks noGrp="1" noChangeArrowheads="1"/>
          </p:cNvSpPr>
          <p:nvPr>
            <p:ph idx="1"/>
          </p:nvPr>
        </p:nvSpPr>
        <p:spPr>
          <a:xfrm>
            <a:off x="323528" y="752203"/>
            <a:ext cx="8229600" cy="5629125"/>
          </a:xfrm>
          <a:noFill/>
        </p:spPr>
        <p:txBody>
          <a:bodyPr/>
          <a:lstStyle/>
          <a:p>
            <a:pPr marL="533400" indent="-533400" eaLnBrk="1" hangingPunct="1"/>
            <a:r>
              <a:rPr lang="zh-CN" altLang="en-US" dirty="0" smtClean="0"/>
              <a:t>任务描述</a:t>
            </a:r>
          </a:p>
          <a:p>
            <a:pPr marL="539750" indent="0" eaLnBrk="1" hangingPunct="1">
              <a:buNone/>
            </a:pPr>
            <a:r>
              <a:rPr lang="zh-CN" altLang="en-US" sz="1600" b="1" dirty="0">
                <a:latin typeface="仿宋" panose="02010609060101010101" pitchFamily="49" charset="-122"/>
                <a:ea typeface="仿宋" panose="02010609060101010101" pitchFamily="49" charset="-122"/>
              </a:rPr>
              <a:t>当用户使用 </a:t>
            </a:r>
            <a:r>
              <a:rPr lang="en-US" altLang="zh-CN" sz="1600" b="1" dirty="0">
                <a:latin typeface="仿宋" panose="02010609060101010101" pitchFamily="49" charset="-122"/>
                <a:ea typeface="仿宋" panose="02010609060101010101" pitchFamily="49" charset="-122"/>
              </a:rPr>
              <a:t>T-SQL</a:t>
            </a:r>
            <a:r>
              <a:rPr lang="zh-CN" altLang="en-US" sz="1600" b="1" dirty="0">
                <a:latin typeface="仿宋" panose="02010609060101010101" pitchFamily="49" charset="-122"/>
                <a:ea typeface="仿宋" panose="02010609060101010101" pitchFamily="49" charset="-122"/>
              </a:rPr>
              <a:t>语句根据需要进行数据的查询时，有时候需要对不完全匹配的</a:t>
            </a:r>
          </a:p>
          <a:p>
            <a:pPr marL="539750" indent="0" eaLnBrk="1" hangingPunct="1">
              <a:buNone/>
            </a:pPr>
            <a:r>
              <a:rPr lang="zh-CN" altLang="en-US" sz="1600" b="1" dirty="0">
                <a:latin typeface="仿宋" panose="02010609060101010101" pitchFamily="49" charset="-122"/>
                <a:ea typeface="仿宋" panose="02010609060101010101" pitchFamily="49" charset="-122"/>
              </a:rPr>
              <a:t>数据进行查询，此时可以通过单击工具栏上的“新建查询（</a:t>
            </a:r>
            <a:r>
              <a:rPr lang="en-US" altLang="zh-CN" sz="1600" b="1" dirty="0">
                <a:latin typeface="仿宋" panose="02010609060101010101" pitchFamily="49" charset="-122"/>
                <a:ea typeface="仿宋" panose="02010609060101010101" pitchFamily="49" charset="-122"/>
              </a:rPr>
              <a:t>N</a:t>
            </a:r>
            <a:r>
              <a:rPr lang="zh-CN" altLang="en-US" sz="1600" b="1" dirty="0">
                <a:latin typeface="仿宋" panose="02010609060101010101" pitchFamily="49" charset="-122"/>
                <a:ea typeface="仿宋" panose="02010609060101010101" pitchFamily="49" charset="-122"/>
              </a:rPr>
              <a:t>）”按钮，在查询</a:t>
            </a:r>
            <a:r>
              <a:rPr lang="zh-CN" altLang="en-US" sz="1600" b="1" dirty="0" smtClean="0">
                <a:latin typeface="仿宋" panose="02010609060101010101" pitchFamily="49" charset="-122"/>
                <a:ea typeface="仿宋" panose="02010609060101010101" pitchFamily="49" charset="-122"/>
              </a:rPr>
              <a:t>编辑器窗口</a:t>
            </a:r>
            <a:r>
              <a:rPr lang="zh-CN" altLang="en-US" sz="1600" b="1" dirty="0">
                <a:latin typeface="仿宋" panose="02010609060101010101" pitchFamily="49" charset="-122"/>
                <a:ea typeface="仿宋" panose="02010609060101010101" pitchFamily="49" charset="-122"/>
              </a:rPr>
              <a:t>中输入相应语句，通过关键字对数据进行模糊查询。 </a:t>
            </a:r>
            <a:endParaRPr lang="en-US" altLang="zh-CN" sz="1600" b="1" dirty="0" smtClean="0">
              <a:latin typeface="仿宋" panose="02010609060101010101" pitchFamily="49" charset="-122"/>
              <a:ea typeface="仿宋" panose="02010609060101010101" pitchFamily="49" charset="-122"/>
            </a:endParaRPr>
          </a:p>
          <a:p>
            <a:pPr marL="533400" indent="-533400" eaLnBrk="1" hangingPunct="1"/>
            <a:r>
              <a:rPr lang="zh-CN" altLang="en-US" dirty="0" smtClean="0"/>
              <a:t>任务目标</a:t>
            </a:r>
          </a:p>
          <a:p>
            <a:pPr marL="457200" lvl="1" indent="0" eaLnBrk="1" hangingPunct="1">
              <a:buNone/>
            </a:pPr>
            <a:r>
              <a:rPr lang="zh-CN" altLang="en-US" sz="1600" b="1" dirty="0">
                <a:latin typeface="仿宋" panose="02010609060101010101" pitchFamily="49" charset="-122"/>
                <a:ea typeface="仿宋" panose="02010609060101010101" pitchFamily="49" charset="-122"/>
                <a:cs typeface="+mn-cs"/>
              </a:rPr>
              <a:t>（</a:t>
            </a:r>
            <a:r>
              <a:rPr lang="en-US" altLang="zh-CN" sz="1600" b="1" dirty="0">
                <a:latin typeface="仿宋" panose="02010609060101010101" pitchFamily="49" charset="-122"/>
                <a:ea typeface="仿宋" panose="02010609060101010101" pitchFamily="49" charset="-122"/>
                <a:cs typeface="+mn-cs"/>
              </a:rPr>
              <a:t>1</a:t>
            </a:r>
            <a:r>
              <a:rPr lang="zh-CN" altLang="en-US" sz="1600" b="1" dirty="0">
                <a:latin typeface="仿宋" panose="02010609060101010101" pitchFamily="49" charset="-122"/>
                <a:ea typeface="仿宋" panose="02010609060101010101" pitchFamily="49" charset="-122"/>
                <a:cs typeface="+mn-cs"/>
              </a:rPr>
              <a:t>）能够利用</a:t>
            </a:r>
            <a:r>
              <a:rPr lang="en-US" altLang="zh-CN" sz="1600" b="1" dirty="0">
                <a:latin typeface="仿宋" panose="02010609060101010101" pitchFamily="49" charset="-122"/>
                <a:ea typeface="仿宋" panose="02010609060101010101" pitchFamily="49" charset="-122"/>
                <a:cs typeface="+mn-cs"/>
              </a:rPr>
              <a:t>LIKE </a:t>
            </a:r>
            <a:r>
              <a:rPr lang="zh-CN" altLang="en-US" sz="1600" b="1" dirty="0">
                <a:latin typeface="仿宋" panose="02010609060101010101" pitchFamily="49" charset="-122"/>
                <a:ea typeface="仿宋" panose="02010609060101010101" pitchFamily="49" charset="-122"/>
                <a:cs typeface="+mn-cs"/>
              </a:rPr>
              <a:t>关键字进行模糊查询。</a:t>
            </a:r>
          </a:p>
          <a:p>
            <a:pPr marL="457200" lvl="1" indent="0" eaLnBrk="1" hangingPunct="1">
              <a:buNone/>
            </a:pPr>
            <a:r>
              <a:rPr lang="zh-CN" altLang="en-US" sz="1600" b="1" dirty="0">
                <a:latin typeface="仿宋" panose="02010609060101010101" pitchFamily="49" charset="-122"/>
                <a:ea typeface="仿宋" panose="02010609060101010101" pitchFamily="49" charset="-122"/>
                <a:cs typeface="+mn-cs"/>
              </a:rPr>
              <a:t>（</a:t>
            </a:r>
            <a:r>
              <a:rPr lang="en-US" altLang="zh-CN" sz="1600" b="1" dirty="0">
                <a:latin typeface="仿宋" panose="02010609060101010101" pitchFamily="49" charset="-122"/>
                <a:ea typeface="仿宋" panose="02010609060101010101" pitchFamily="49" charset="-122"/>
                <a:cs typeface="+mn-cs"/>
              </a:rPr>
              <a:t>2</a:t>
            </a:r>
            <a:r>
              <a:rPr lang="zh-CN" altLang="en-US" sz="1600" b="1" dirty="0">
                <a:latin typeface="仿宋" panose="02010609060101010101" pitchFamily="49" charset="-122"/>
                <a:ea typeface="仿宋" panose="02010609060101010101" pitchFamily="49" charset="-122"/>
                <a:cs typeface="+mn-cs"/>
              </a:rPr>
              <a:t>）能够利用使用</a:t>
            </a:r>
            <a:r>
              <a:rPr lang="en-US" altLang="zh-CN" sz="1600" b="1" dirty="0">
                <a:latin typeface="仿宋" panose="02010609060101010101" pitchFamily="49" charset="-122"/>
                <a:ea typeface="仿宋" panose="02010609060101010101" pitchFamily="49" charset="-122"/>
                <a:cs typeface="+mn-cs"/>
              </a:rPr>
              <a:t>BETWEEN</a:t>
            </a:r>
            <a:r>
              <a:rPr lang="zh-CN" altLang="en-US" sz="1600" b="1" dirty="0">
                <a:latin typeface="仿宋" panose="02010609060101010101" pitchFamily="49" charset="-122"/>
                <a:ea typeface="仿宋" panose="02010609060101010101" pitchFamily="49" charset="-122"/>
                <a:cs typeface="+mn-cs"/>
              </a:rPr>
              <a:t>在某个范围查询。</a:t>
            </a:r>
          </a:p>
          <a:p>
            <a:pPr marL="457200" lvl="1" indent="0" eaLnBrk="1" hangingPunct="1">
              <a:buNone/>
            </a:pPr>
            <a:r>
              <a:rPr lang="zh-CN" altLang="en-US" sz="1600" b="1" dirty="0">
                <a:latin typeface="仿宋" panose="02010609060101010101" pitchFamily="49" charset="-122"/>
                <a:ea typeface="仿宋" panose="02010609060101010101" pitchFamily="49" charset="-122"/>
                <a:cs typeface="+mn-cs"/>
              </a:rPr>
              <a:t>（</a:t>
            </a:r>
            <a:r>
              <a:rPr lang="en-US" altLang="zh-CN" sz="1600" b="1" dirty="0">
                <a:latin typeface="仿宋" panose="02010609060101010101" pitchFamily="49" charset="-122"/>
                <a:ea typeface="仿宋" panose="02010609060101010101" pitchFamily="49" charset="-122"/>
                <a:cs typeface="+mn-cs"/>
              </a:rPr>
              <a:t>3</a:t>
            </a:r>
            <a:r>
              <a:rPr lang="zh-CN" altLang="en-US" sz="1600" b="1" dirty="0">
                <a:latin typeface="仿宋" panose="02010609060101010101" pitchFamily="49" charset="-122"/>
                <a:ea typeface="仿宋" panose="02010609060101010101" pitchFamily="49" charset="-122"/>
                <a:cs typeface="+mn-cs"/>
              </a:rPr>
              <a:t>）能够使用</a:t>
            </a:r>
            <a:r>
              <a:rPr lang="en-US" altLang="zh-CN" sz="1600" b="1" dirty="0">
                <a:latin typeface="仿宋" panose="02010609060101010101" pitchFamily="49" charset="-122"/>
                <a:ea typeface="仿宋" panose="02010609060101010101" pitchFamily="49" charset="-122"/>
                <a:cs typeface="+mn-cs"/>
              </a:rPr>
              <a:t>IN</a:t>
            </a:r>
            <a:r>
              <a:rPr lang="zh-CN" altLang="en-US" sz="1600" b="1" dirty="0">
                <a:latin typeface="仿宋" panose="02010609060101010101" pitchFamily="49" charset="-122"/>
                <a:ea typeface="仿宋" panose="02010609060101010101" pitchFamily="49" charset="-122"/>
                <a:cs typeface="+mn-cs"/>
              </a:rPr>
              <a:t>在列举范围内进行查询。</a:t>
            </a:r>
          </a:p>
          <a:p>
            <a:pPr marL="457200" lvl="1" indent="0" eaLnBrk="1" hangingPunct="1">
              <a:buNone/>
            </a:pPr>
            <a:r>
              <a:rPr lang="zh-CN" altLang="en-US" sz="1600" b="1" dirty="0">
                <a:latin typeface="仿宋" panose="02010609060101010101" pitchFamily="49" charset="-122"/>
                <a:ea typeface="仿宋" panose="02010609060101010101" pitchFamily="49" charset="-122"/>
                <a:cs typeface="+mn-cs"/>
              </a:rPr>
              <a:t>（</a:t>
            </a:r>
            <a:r>
              <a:rPr lang="en-US" altLang="zh-CN" sz="1600" b="1" dirty="0">
                <a:latin typeface="仿宋" panose="02010609060101010101" pitchFamily="49" charset="-122"/>
                <a:ea typeface="仿宋" panose="02010609060101010101" pitchFamily="49" charset="-122"/>
                <a:cs typeface="+mn-cs"/>
              </a:rPr>
              <a:t>4</a:t>
            </a:r>
            <a:r>
              <a:rPr lang="zh-CN" altLang="en-US" sz="1600" b="1" dirty="0">
                <a:latin typeface="仿宋" panose="02010609060101010101" pitchFamily="49" charset="-122"/>
                <a:ea typeface="仿宋" panose="02010609060101010101" pitchFamily="49" charset="-122"/>
                <a:cs typeface="+mn-cs"/>
              </a:rPr>
              <a:t>）会在查询中使用列别名。</a:t>
            </a:r>
          </a:p>
          <a:p>
            <a:pPr marL="457200" lvl="1" indent="0" eaLnBrk="1" hangingPunct="1">
              <a:buNone/>
            </a:pPr>
            <a:r>
              <a:rPr lang="zh-CN" altLang="en-US" sz="1600" b="1" dirty="0">
                <a:latin typeface="仿宋" panose="02010609060101010101" pitchFamily="49" charset="-122"/>
                <a:ea typeface="仿宋" panose="02010609060101010101" pitchFamily="49" charset="-122"/>
                <a:cs typeface="+mn-cs"/>
              </a:rPr>
              <a:t>（</a:t>
            </a:r>
            <a:r>
              <a:rPr lang="en-US" altLang="zh-CN" sz="1600" b="1" dirty="0">
                <a:latin typeface="仿宋" panose="02010609060101010101" pitchFamily="49" charset="-122"/>
                <a:ea typeface="仿宋" panose="02010609060101010101" pitchFamily="49" charset="-122"/>
                <a:cs typeface="+mn-cs"/>
              </a:rPr>
              <a:t>5</a:t>
            </a:r>
            <a:r>
              <a:rPr lang="zh-CN" altLang="en-US" sz="1600" b="1" dirty="0">
                <a:latin typeface="仿宋" panose="02010609060101010101" pitchFamily="49" charset="-122"/>
                <a:ea typeface="仿宋" panose="02010609060101010101" pitchFamily="49" charset="-122"/>
                <a:cs typeface="+mn-cs"/>
              </a:rPr>
              <a:t>）会查询空行。</a:t>
            </a:r>
          </a:p>
          <a:p>
            <a:pPr marL="457200" lvl="1" indent="0" eaLnBrk="1" hangingPunct="1">
              <a:buNone/>
            </a:pPr>
            <a:r>
              <a:rPr lang="zh-CN" altLang="en-US" sz="1600" b="1" dirty="0">
                <a:latin typeface="仿宋" panose="02010609060101010101" pitchFamily="49" charset="-122"/>
                <a:ea typeface="仿宋" panose="02010609060101010101" pitchFamily="49" charset="-122"/>
                <a:cs typeface="+mn-cs"/>
              </a:rPr>
              <a:t>（</a:t>
            </a:r>
            <a:r>
              <a:rPr lang="en-US" altLang="zh-CN" sz="1600" b="1" dirty="0">
                <a:latin typeface="仿宋" panose="02010609060101010101" pitchFamily="49" charset="-122"/>
                <a:ea typeface="仿宋" panose="02010609060101010101" pitchFamily="49" charset="-122"/>
                <a:cs typeface="+mn-cs"/>
              </a:rPr>
              <a:t>6</a:t>
            </a:r>
            <a:r>
              <a:rPr lang="zh-CN" altLang="en-US" sz="1600" b="1" dirty="0">
                <a:latin typeface="仿宋" panose="02010609060101010101" pitchFamily="49" charset="-122"/>
                <a:ea typeface="仿宋" panose="02010609060101010101" pitchFamily="49" charset="-122"/>
                <a:cs typeface="+mn-cs"/>
              </a:rPr>
              <a:t>）人生对一些事物要做到能看清、看透，但不看穿。看清，需要智慧；看透，</a:t>
            </a:r>
          </a:p>
          <a:p>
            <a:pPr marL="457200" lvl="1" indent="0" eaLnBrk="1" hangingPunct="1">
              <a:buNone/>
            </a:pPr>
            <a:r>
              <a:rPr lang="zh-CN" altLang="en-US" sz="1600" b="1" dirty="0">
                <a:latin typeface="仿宋" panose="02010609060101010101" pitchFamily="49" charset="-122"/>
                <a:ea typeface="仿宋" panose="02010609060101010101" pitchFamily="49" charset="-122"/>
                <a:cs typeface="+mn-cs"/>
              </a:rPr>
              <a:t>需要阅历；不看穿，则需要一种胸襟。有这种胸襟的人，其精神世界一定是丰富的，</a:t>
            </a:r>
            <a:r>
              <a:rPr lang="zh-CN" altLang="en-US" sz="1600" b="1" dirty="0" smtClean="0">
                <a:latin typeface="仿宋" panose="02010609060101010101" pitchFamily="49" charset="-122"/>
                <a:ea typeface="仿宋" panose="02010609060101010101" pitchFamily="49" charset="-122"/>
                <a:cs typeface="+mn-cs"/>
              </a:rPr>
              <a:t>也是</a:t>
            </a:r>
            <a:r>
              <a:rPr lang="zh-CN" altLang="en-US" sz="1600" b="1" dirty="0">
                <a:latin typeface="仿宋" panose="02010609060101010101" pitchFamily="49" charset="-122"/>
                <a:ea typeface="仿宋" panose="02010609060101010101" pitchFamily="49" charset="-122"/>
                <a:cs typeface="+mn-cs"/>
              </a:rPr>
              <a:t>多彩的。</a:t>
            </a:r>
            <a:endParaRPr lang="zh-CN" altLang="en-US" sz="1600" b="1" dirty="0" smtClean="0">
              <a:latin typeface="仿宋" panose="02010609060101010101" pitchFamily="49" charset="-122"/>
              <a:ea typeface="仿宋" panose="02010609060101010101" pitchFamily="49" charset="-122"/>
              <a:cs typeface="+mn-cs"/>
            </a:endParaRPr>
          </a:p>
          <a:p>
            <a:pPr marL="533400" indent="-533400" eaLnBrk="1" hangingPunct="1"/>
            <a:r>
              <a:rPr lang="zh-CN" altLang="en-US" dirty="0" smtClean="0"/>
              <a:t>任务分析</a:t>
            </a:r>
            <a:endParaRPr lang="en-US" altLang="zh-CN" dirty="0" smtClean="0"/>
          </a:p>
          <a:p>
            <a:pPr marL="457200" lvl="1" indent="0" eaLnBrk="1" hangingPunct="1">
              <a:buNone/>
            </a:pPr>
            <a:r>
              <a:rPr lang="zh-CN" altLang="en-US" sz="1600" b="1" dirty="0">
                <a:latin typeface="仿宋" panose="02010609060101010101" pitchFamily="49" charset="-122"/>
                <a:ea typeface="仿宋" panose="02010609060101010101" pitchFamily="49" charset="-122"/>
                <a:cs typeface="+mn-cs"/>
              </a:rPr>
              <a:t>要使用查询语句根据需要查询数据表对象中的数据，用户首先连接到</a:t>
            </a:r>
            <a:r>
              <a:rPr lang="en-US" altLang="zh-CN" sz="1600" b="1" dirty="0">
                <a:latin typeface="仿宋" panose="02010609060101010101" pitchFamily="49" charset="-122"/>
                <a:ea typeface="仿宋" panose="02010609060101010101" pitchFamily="49" charset="-122"/>
                <a:cs typeface="+mn-cs"/>
              </a:rPr>
              <a:t>SQL Server</a:t>
            </a:r>
            <a:r>
              <a:rPr lang="zh-CN" altLang="en-US" sz="1600" b="1" dirty="0">
                <a:latin typeface="仿宋" panose="02010609060101010101" pitchFamily="49" charset="-122"/>
                <a:ea typeface="仿宋" panose="02010609060101010101" pitchFamily="49" charset="-122"/>
                <a:cs typeface="+mn-cs"/>
              </a:rPr>
              <a:t>实例，然后单击工具栏上的“新建查询（</a:t>
            </a:r>
            <a:r>
              <a:rPr lang="en-US" altLang="zh-CN" sz="1600" b="1" dirty="0">
                <a:latin typeface="仿宋" panose="02010609060101010101" pitchFamily="49" charset="-122"/>
                <a:ea typeface="仿宋" panose="02010609060101010101" pitchFamily="49" charset="-122"/>
                <a:cs typeface="+mn-cs"/>
              </a:rPr>
              <a:t>N</a:t>
            </a:r>
            <a:r>
              <a:rPr lang="zh-CN" altLang="en-US" sz="1600" b="1" dirty="0">
                <a:latin typeface="仿宋" panose="02010609060101010101" pitchFamily="49" charset="-122"/>
                <a:ea typeface="仿宋" panose="02010609060101010101" pitchFamily="49" charset="-122"/>
                <a:cs typeface="+mn-cs"/>
              </a:rPr>
              <a:t>）”，在查询编辑器窗口中输入相应的查询语句，</a:t>
            </a:r>
          </a:p>
          <a:p>
            <a:pPr marL="457200" lvl="1" indent="0" eaLnBrk="1" hangingPunct="1">
              <a:buNone/>
            </a:pPr>
            <a:r>
              <a:rPr lang="zh-CN" altLang="en-US" sz="1600" b="1" dirty="0">
                <a:latin typeface="仿宋" panose="02010609060101010101" pitchFamily="49" charset="-122"/>
                <a:ea typeface="仿宋" panose="02010609060101010101" pitchFamily="49" charset="-122"/>
                <a:cs typeface="+mn-cs"/>
              </a:rPr>
              <a:t>通过 </a:t>
            </a:r>
            <a:r>
              <a:rPr lang="en-US" altLang="zh-CN" sz="1600" b="1" dirty="0">
                <a:latin typeface="仿宋" panose="02010609060101010101" pitchFamily="49" charset="-122"/>
                <a:ea typeface="仿宋" panose="02010609060101010101" pitchFamily="49" charset="-122"/>
                <a:cs typeface="+mn-cs"/>
              </a:rPr>
              <a:t>like</a:t>
            </a:r>
            <a:r>
              <a:rPr lang="zh-CN" altLang="en-US" sz="1600" b="1" dirty="0">
                <a:latin typeface="仿宋" panose="02010609060101010101" pitchFamily="49" charset="-122"/>
                <a:ea typeface="仿宋" panose="02010609060101010101" pitchFamily="49" charset="-122"/>
                <a:cs typeface="+mn-cs"/>
              </a:rPr>
              <a:t>、</a:t>
            </a:r>
            <a:r>
              <a:rPr lang="en-US" altLang="zh-CN" sz="1600" b="1" dirty="0">
                <a:latin typeface="仿宋" panose="02010609060101010101" pitchFamily="49" charset="-122"/>
                <a:ea typeface="仿宋" panose="02010609060101010101" pitchFamily="49" charset="-122"/>
                <a:cs typeface="+mn-cs"/>
              </a:rPr>
              <a:t>between</a:t>
            </a:r>
            <a:r>
              <a:rPr lang="zh-CN" altLang="en-US" sz="1600" b="1" dirty="0">
                <a:latin typeface="仿宋" panose="02010609060101010101" pitchFamily="49" charset="-122"/>
                <a:ea typeface="仿宋" panose="02010609060101010101" pitchFamily="49" charset="-122"/>
                <a:cs typeface="+mn-cs"/>
              </a:rPr>
              <a:t>、</a:t>
            </a:r>
            <a:r>
              <a:rPr lang="en-US" altLang="zh-CN" sz="1600" b="1" dirty="0">
                <a:latin typeface="仿宋" panose="02010609060101010101" pitchFamily="49" charset="-122"/>
                <a:ea typeface="仿宋" panose="02010609060101010101" pitchFamily="49" charset="-122"/>
                <a:cs typeface="+mn-cs"/>
              </a:rPr>
              <a:t>in</a:t>
            </a:r>
            <a:r>
              <a:rPr lang="zh-CN" altLang="en-US" sz="1600" b="1" dirty="0">
                <a:latin typeface="仿宋" panose="02010609060101010101" pitchFamily="49" charset="-122"/>
                <a:ea typeface="仿宋" panose="02010609060101010101" pitchFamily="49" charset="-122"/>
                <a:cs typeface="+mn-cs"/>
              </a:rPr>
              <a:t>、</a:t>
            </a:r>
            <a:r>
              <a:rPr lang="en-US" altLang="zh-CN" sz="1600" b="1" dirty="0">
                <a:latin typeface="仿宋" panose="02010609060101010101" pitchFamily="49" charset="-122"/>
                <a:ea typeface="仿宋" panose="02010609060101010101" pitchFamily="49" charset="-122"/>
                <a:cs typeface="+mn-cs"/>
              </a:rPr>
              <a:t>is </a:t>
            </a:r>
            <a:r>
              <a:rPr lang="zh-CN" altLang="en-US" sz="1600" b="1" dirty="0">
                <a:latin typeface="仿宋" panose="02010609060101010101" pitchFamily="49" charset="-122"/>
                <a:ea typeface="仿宋" panose="02010609060101010101" pitchFamily="49" charset="-122"/>
                <a:cs typeface="+mn-cs"/>
              </a:rPr>
              <a:t>等关键字对数据进行模糊查询。</a:t>
            </a:r>
            <a:endParaRPr lang="zh-CN" altLang="en-US" sz="2400" dirty="0" smtClean="0"/>
          </a:p>
        </p:txBody>
      </p:sp>
    </p:spTree>
    <p:extLst>
      <p:ext uri="{BB962C8B-B14F-4D97-AF65-F5344CB8AC3E}">
        <p14:creationId xmlns:p14="http://schemas.microsoft.com/office/powerpoint/2010/main" val="4145286475"/>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9" name="Rectangle 2"/>
          <p:cNvSpPr>
            <a:spLocks noGrp="1" noChangeArrowheads="1"/>
          </p:cNvSpPr>
          <p:nvPr>
            <p:ph type="title"/>
          </p:nvPr>
        </p:nvSpPr>
        <p:spPr>
          <a:xfrm>
            <a:off x="539552" y="188640"/>
            <a:ext cx="7391400" cy="563563"/>
          </a:xfrm>
        </p:spPr>
        <p:txBody>
          <a:bodyPr/>
          <a:lstStyle/>
          <a:p>
            <a:pPr eaLnBrk="1" hangingPunct="1"/>
            <a:r>
              <a:rPr lang="zh-CN" altLang="en-US" dirty="0"/>
              <a:t>学习任务七     使用模糊查询</a:t>
            </a:r>
            <a:br>
              <a:rPr lang="zh-CN" altLang="en-US" dirty="0"/>
            </a:br>
            <a:endParaRPr lang="zh-CN" altLang="en-US" dirty="0" smtClean="0"/>
          </a:p>
        </p:txBody>
      </p:sp>
      <p:sp>
        <p:nvSpPr>
          <p:cNvPr id="45060" name="Rectangle 3"/>
          <p:cNvSpPr>
            <a:spLocks noGrp="1" noChangeArrowheads="1"/>
          </p:cNvSpPr>
          <p:nvPr>
            <p:ph idx="1"/>
          </p:nvPr>
        </p:nvSpPr>
        <p:spPr>
          <a:xfrm>
            <a:off x="395536" y="752203"/>
            <a:ext cx="8496944" cy="5570040"/>
          </a:xfrm>
          <a:noFill/>
        </p:spPr>
        <p:txBody>
          <a:bodyPr/>
          <a:lstStyle/>
          <a:p>
            <a:pPr marL="533400" indent="-533400" eaLnBrk="1" hangingPunct="1"/>
            <a:r>
              <a:rPr lang="zh-CN" altLang="en-US" dirty="0" smtClean="0"/>
              <a:t>任务实施</a:t>
            </a:r>
          </a:p>
          <a:p>
            <a:pPr marL="457200" lvl="1" indent="0" eaLnBrk="1" hangingPunct="1">
              <a:buNone/>
            </a:pPr>
            <a:r>
              <a:rPr lang="zh-CN" altLang="en-US" sz="1800" b="1" dirty="0">
                <a:latin typeface="仿宋" panose="02010609060101010101" pitchFamily="49" charset="-122"/>
                <a:ea typeface="仿宋" panose="02010609060101010101" pitchFamily="49" charset="-122"/>
                <a:cs typeface="+mn-cs"/>
              </a:rPr>
              <a:t>一、使用</a:t>
            </a:r>
            <a:r>
              <a:rPr lang="en-US" altLang="zh-CN" sz="1800" b="1" dirty="0">
                <a:latin typeface="仿宋" panose="02010609060101010101" pitchFamily="49" charset="-122"/>
                <a:ea typeface="仿宋" panose="02010609060101010101" pitchFamily="49" charset="-122"/>
                <a:cs typeface="+mn-cs"/>
              </a:rPr>
              <a:t>LIKE </a:t>
            </a:r>
            <a:r>
              <a:rPr lang="zh-CN" altLang="en-US" sz="1800" b="1" dirty="0">
                <a:latin typeface="仿宋" panose="02010609060101010101" pitchFamily="49" charset="-122"/>
                <a:ea typeface="仿宋" panose="02010609060101010101" pitchFamily="49" charset="-122"/>
                <a:cs typeface="+mn-cs"/>
              </a:rPr>
              <a:t>进行模糊查询</a:t>
            </a:r>
            <a:endParaRPr lang="en-US" altLang="zh-CN" sz="1800" b="1" dirty="0" smtClean="0">
              <a:latin typeface="仿宋" panose="02010609060101010101" pitchFamily="49" charset="-122"/>
              <a:ea typeface="仿宋" panose="02010609060101010101" pitchFamily="49" charset="-122"/>
              <a:cs typeface="+mn-cs"/>
            </a:endParaRPr>
          </a:p>
          <a:p>
            <a:pPr marL="457200" lvl="1" indent="0" eaLnBrk="1" hangingPunct="1">
              <a:buNone/>
            </a:pPr>
            <a:r>
              <a:rPr lang="zh-CN" altLang="en-US" sz="1800" b="1" dirty="0">
                <a:latin typeface="仿宋" panose="02010609060101010101" pitchFamily="49" charset="-122"/>
                <a:ea typeface="仿宋" panose="02010609060101010101" pitchFamily="49" charset="-122"/>
                <a:cs typeface="+mn-cs"/>
              </a:rPr>
              <a:t>（</a:t>
            </a:r>
            <a:r>
              <a:rPr lang="en-US" altLang="zh-CN" sz="1800" b="1" dirty="0">
                <a:latin typeface="仿宋" panose="02010609060101010101" pitchFamily="49" charset="-122"/>
                <a:ea typeface="仿宋" panose="02010609060101010101" pitchFamily="49" charset="-122"/>
                <a:cs typeface="+mn-cs"/>
              </a:rPr>
              <a:t>1</a:t>
            </a:r>
            <a:r>
              <a:rPr lang="zh-CN" altLang="en-US" sz="1800" b="1" dirty="0">
                <a:latin typeface="仿宋" panose="02010609060101010101" pitchFamily="49" charset="-122"/>
                <a:ea typeface="仿宋" panose="02010609060101010101" pitchFamily="49" charset="-122"/>
                <a:cs typeface="+mn-cs"/>
              </a:rPr>
              <a:t>）在查询编辑器中输入如下代码： </a:t>
            </a:r>
            <a:endParaRPr lang="en-US" altLang="zh-CN" sz="1800" b="1" dirty="0" smtClean="0">
              <a:latin typeface="仿宋" panose="02010609060101010101" pitchFamily="49" charset="-122"/>
              <a:ea typeface="仿宋" panose="02010609060101010101" pitchFamily="49" charset="-122"/>
              <a:cs typeface="+mn-cs"/>
            </a:endParaRPr>
          </a:p>
          <a:p>
            <a:pPr marL="457200" lvl="1" indent="0" eaLnBrk="1" hangingPunct="1">
              <a:buNone/>
            </a:pPr>
            <a:endParaRPr lang="en-US" altLang="zh-CN" sz="1800" b="1" dirty="0" smtClean="0">
              <a:latin typeface="仿宋" panose="02010609060101010101" pitchFamily="49" charset="-122"/>
              <a:ea typeface="仿宋" panose="02010609060101010101" pitchFamily="49" charset="-122"/>
              <a:cs typeface="+mn-cs"/>
            </a:endParaRPr>
          </a:p>
          <a:p>
            <a:pPr marL="457200" lvl="1" indent="0" eaLnBrk="1" hangingPunct="1">
              <a:buNone/>
            </a:pPr>
            <a:endParaRPr lang="en-US" altLang="zh-CN" sz="1800" b="1" dirty="0">
              <a:latin typeface="仿宋" panose="02010609060101010101" pitchFamily="49" charset="-122"/>
              <a:ea typeface="仿宋" panose="02010609060101010101" pitchFamily="49" charset="-122"/>
              <a:cs typeface="+mn-cs"/>
            </a:endParaRPr>
          </a:p>
          <a:p>
            <a:pPr marL="457200" lvl="1" indent="0" eaLnBrk="1" hangingPunct="1">
              <a:buNone/>
            </a:pPr>
            <a:r>
              <a:rPr lang="zh-CN" altLang="en-US" sz="1800" b="1" dirty="0" smtClean="0">
                <a:latin typeface="仿宋" panose="02010609060101010101" pitchFamily="49" charset="-122"/>
                <a:ea typeface="仿宋" panose="02010609060101010101" pitchFamily="49" charset="-122"/>
                <a:cs typeface="+mn-cs"/>
              </a:rPr>
              <a:t>（</a:t>
            </a:r>
            <a:r>
              <a:rPr lang="en-US" altLang="zh-CN" sz="1800" b="1" dirty="0">
                <a:latin typeface="仿宋" panose="02010609060101010101" pitchFamily="49" charset="-122"/>
                <a:ea typeface="仿宋" panose="02010609060101010101" pitchFamily="49" charset="-122"/>
                <a:cs typeface="+mn-cs"/>
              </a:rPr>
              <a:t>2</a:t>
            </a:r>
            <a:r>
              <a:rPr lang="zh-CN" altLang="en-US" sz="1800" b="1" dirty="0">
                <a:latin typeface="仿宋" panose="02010609060101010101" pitchFamily="49" charset="-122"/>
                <a:ea typeface="仿宋" panose="02010609060101010101" pitchFamily="49" charset="-122"/>
                <a:cs typeface="+mn-cs"/>
              </a:rPr>
              <a:t>）单击工具栏</a:t>
            </a:r>
            <a:r>
              <a:rPr lang="zh-CN" altLang="en-US" sz="1800" b="1" dirty="0" smtClean="0">
                <a:latin typeface="仿宋" panose="02010609060101010101" pitchFamily="49" charset="-122"/>
                <a:ea typeface="仿宋" panose="02010609060101010101" pitchFamily="49" charset="-122"/>
                <a:cs typeface="+mn-cs"/>
              </a:rPr>
              <a:t>的“执行”按钮</a:t>
            </a:r>
            <a:r>
              <a:rPr lang="zh-CN" altLang="en-US" sz="1800" b="1" dirty="0">
                <a:latin typeface="仿宋" panose="02010609060101010101" pitchFamily="49" charset="-122"/>
                <a:ea typeface="仿宋" panose="02010609060101010101" pitchFamily="49" charset="-122"/>
                <a:cs typeface="+mn-cs"/>
              </a:rPr>
              <a:t>或者按 </a:t>
            </a:r>
            <a:r>
              <a:rPr lang="en-US" altLang="zh-CN" sz="1800" b="1" dirty="0">
                <a:latin typeface="仿宋" panose="02010609060101010101" pitchFamily="49" charset="-122"/>
                <a:ea typeface="仿宋" panose="02010609060101010101" pitchFamily="49" charset="-122"/>
                <a:cs typeface="+mn-cs"/>
              </a:rPr>
              <a:t>F5</a:t>
            </a:r>
            <a:r>
              <a:rPr lang="zh-CN" altLang="en-US" sz="1800" b="1" dirty="0">
                <a:latin typeface="仿宋" panose="02010609060101010101" pitchFamily="49" charset="-122"/>
                <a:ea typeface="仿宋" panose="02010609060101010101" pitchFamily="49" charset="-122"/>
                <a:cs typeface="+mn-cs"/>
              </a:rPr>
              <a:t>键。</a:t>
            </a:r>
          </a:p>
          <a:p>
            <a:pPr marL="457200" lvl="1" indent="0" eaLnBrk="1" hangingPunct="1">
              <a:buNone/>
            </a:pPr>
            <a:r>
              <a:rPr lang="zh-CN" altLang="en-US" sz="1800" b="1" dirty="0">
                <a:latin typeface="仿宋" panose="02010609060101010101" pitchFamily="49" charset="-122"/>
                <a:ea typeface="仿宋" panose="02010609060101010101" pitchFamily="49" charset="-122"/>
                <a:cs typeface="+mn-cs"/>
              </a:rPr>
              <a:t>（</a:t>
            </a:r>
            <a:r>
              <a:rPr lang="en-US" altLang="zh-CN" sz="1800" b="1" dirty="0">
                <a:latin typeface="仿宋" panose="02010609060101010101" pitchFamily="49" charset="-122"/>
                <a:ea typeface="仿宋" panose="02010609060101010101" pitchFamily="49" charset="-122"/>
                <a:cs typeface="+mn-cs"/>
              </a:rPr>
              <a:t>3</a:t>
            </a:r>
            <a:r>
              <a:rPr lang="zh-CN" altLang="en-US" sz="1800" b="1" dirty="0" smtClean="0">
                <a:latin typeface="仿宋" panose="02010609060101010101" pitchFamily="49" charset="-122"/>
                <a:ea typeface="仿宋" panose="02010609060101010101" pitchFamily="49" charset="-122"/>
                <a:cs typeface="+mn-cs"/>
              </a:rPr>
              <a:t>）</a:t>
            </a:r>
            <a:r>
              <a:rPr lang="zh-CN" altLang="en-US" sz="1800" b="1" dirty="0">
                <a:latin typeface="仿宋" panose="02010609060101010101" pitchFamily="49" charset="-122"/>
                <a:ea typeface="仿宋" panose="02010609060101010101" pitchFamily="49" charset="-122"/>
                <a:cs typeface="+mn-cs"/>
              </a:rPr>
              <a:t>查看结果，把 </a:t>
            </a:r>
            <a:r>
              <a:rPr lang="en-US" altLang="zh-CN" sz="1800" b="1" dirty="0" err="1">
                <a:latin typeface="仿宋" panose="02010609060101010101" pitchFamily="49" charset="-122"/>
                <a:ea typeface="仿宋" panose="02010609060101010101" pitchFamily="49" charset="-122"/>
                <a:cs typeface="+mn-cs"/>
              </a:rPr>
              <a:t>xsxxb</a:t>
            </a:r>
            <a:r>
              <a:rPr lang="zh-CN" altLang="en-US" sz="1800" b="1" dirty="0">
                <a:latin typeface="仿宋" panose="02010609060101010101" pitchFamily="49" charset="-122"/>
                <a:ea typeface="仿宋" panose="02010609060101010101" pitchFamily="49" charset="-122"/>
                <a:cs typeface="+mn-cs"/>
              </a:rPr>
              <a:t>表中所有张姓学生查找出来。</a:t>
            </a:r>
            <a:endParaRPr lang="en-US" altLang="zh-CN" sz="1800" b="1" dirty="0" smtClean="0">
              <a:latin typeface="仿宋" panose="02010609060101010101" pitchFamily="49" charset="-122"/>
              <a:ea typeface="仿宋" panose="02010609060101010101" pitchFamily="49" charset="-122"/>
              <a:cs typeface="+mn-cs"/>
            </a:endParaRPr>
          </a:p>
          <a:p>
            <a:pPr marL="457200" lvl="1" indent="0" eaLnBrk="1" hangingPunct="1">
              <a:buNone/>
            </a:pPr>
            <a:r>
              <a:rPr lang="zh-CN" altLang="en-US" sz="1800" b="1" dirty="0">
                <a:latin typeface="仿宋" panose="02010609060101010101" pitchFamily="49" charset="-122"/>
                <a:ea typeface="仿宋" panose="02010609060101010101" pitchFamily="49" charset="-122"/>
                <a:cs typeface="+mn-cs"/>
              </a:rPr>
              <a:t>二、使用</a:t>
            </a:r>
            <a:r>
              <a:rPr lang="en-US" altLang="zh-CN" sz="1800" b="1" dirty="0">
                <a:latin typeface="仿宋" panose="02010609060101010101" pitchFamily="49" charset="-122"/>
                <a:ea typeface="仿宋" panose="02010609060101010101" pitchFamily="49" charset="-122"/>
                <a:cs typeface="+mn-cs"/>
              </a:rPr>
              <a:t>BETWEEN</a:t>
            </a:r>
            <a:r>
              <a:rPr lang="zh-CN" altLang="en-US" sz="1800" b="1" dirty="0">
                <a:latin typeface="仿宋" panose="02010609060101010101" pitchFamily="49" charset="-122"/>
                <a:ea typeface="仿宋" panose="02010609060101010101" pitchFamily="49" charset="-122"/>
                <a:cs typeface="+mn-cs"/>
              </a:rPr>
              <a:t>在某个范围查询</a:t>
            </a:r>
            <a:endParaRPr lang="en-US" altLang="zh-CN" sz="1800" b="1" dirty="0" smtClean="0">
              <a:latin typeface="仿宋" panose="02010609060101010101" pitchFamily="49" charset="-122"/>
              <a:ea typeface="仿宋" panose="02010609060101010101" pitchFamily="49" charset="-122"/>
              <a:cs typeface="+mn-cs"/>
            </a:endParaRPr>
          </a:p>
          <a:p>
            <a:pPr marL="457200" lvl="1" indent="0" eaLnBrk="1" hangingPunct="1">
              <a:buNone/>
            </a:pPr>
            <a:r>
              <a:rPr lang="zh-CN" altLang="en-US" sz="1800" b="1" dirty="0" smtClean="0">
                <a:latin typeface="仿宋" panose="02010609060101010101" pitchFamily="49" charset="-122"/>
                <a:ea typeface="仿宋" panose="02010609060101010101" pitchFamily="49" charset="-122"/>
                <a:cs typeface="+mn-cs"/>
              </a:rPr>
              <a:t>（</a:t>
            </a:r>
            <a:r>
              <a:rPr lang="en-US" altLang="zh-CN" sz="1800" b="1" dirty="0">
                <a:latin typeface="仿宋" panose="02010609060101010101" pitchFamily="49" charset="-122"/>
                <a:ea typeface="仿宋" panose="02010609060101010101" pitchFamily="49" charset="-122"/>
                <a:cs typeface="+mn-cs"/>
              </a:rPr>
              <a:t>1</a:t>
            </a:r>
            <a:r>
              <a:rPr lang="zh-CN" altLang="en-US" sz="1800" b="1" dirty="0">
                <a:latin typeface="仿宋" panose="02010609060101010101" pitchFamily="49" charset="-122"/>
                <a:ea typeface="仿宋" panose="02010609060101010101" pitchFamily="49" charset="-122"/>
                <a:cs typeface="+mn-cs"/>
              </a:rPr>
              <a:t>）在查询编辑器中输入如下代码： </a:t>
            </a:r>
            <a:endParaRPr lang="en-US" altLang="zh-CN" sz="1800" b="1" dirty="0" smtClean="0">
              <a:latin typeface="仿宋" panose="02010609060101010101" pitchFamily="49" charset="-122"/>
              <a:ea typeface="仿宋" panose="02010609060101010101" pitchFamily="49" charset="-122"/>
              <a:cs typeface="+mn-cs"/>
            </a:endParaRPr>
          </a:p>
          <a:p>
            <a:pPr marL="457200" lvl="1" indent="0" eaLnBrk="1" hangingPunct="1">
              <a:buNone/>
            </a:pPr>
            <a:endParaRPr lang="en-US" altLang="zh-CN" sz="1800" b="1" dirty="0">
              <a:latin typeface="仿宋" panose="02010609060101010101" pitchFamily="49" charset="-122"/>
              <a:ea typeface="仿宋" panose="02010609060101010101" pitchFamily="49" charset="-122"/>
              <a:cs typeface="+mn-cs"/>
            </a:endParaRPr>
          </a:p>
          <a:p>
            <a:pPr marL="457200" lvl="1" indent="0" eaLnBrk="1" hangingPunct="1">
              <a:buNone/>
            </a:pPr>
            <a:endParaRPr lang="en-US" altLang="zh-CN" sz="1800" b="1" dirty="0" smtClean="0">
              <a:latin typeface="仿宋" panose="02010609060101010101" pitchFamily="49" charset="-122"/>
              <a:ea typeface="仿宋" panose="02010609060101010101" pitchFamily="49" charset="-122"/>
              <a:cs typeface="+mn-cs"/>
            </a:endParaRPr>
          </a:p>
          <a:p>
            <a:pPr marL="457200" lvl="1" indent="0" eaLnBrk="1" hangingPunct="1">
              <a:buNone/>
            </a:pPr>
            <a:endParaRPr lang="en-US" altLang="zh-CN" sz="1800" b="1" dirty="0" smtClean="0">
              <a:latin typeface="仿宋" panose="02010609060101010101" pitchFamily="49" charset="-122"/>
              <a:ea typeface="仿宋" panose="02010609060101010101" pitchFamily="49" charset="-122"/>
              <a:cs typeface="+mn-cs"/>
            </a:endParaRPr>
          </a:p>
          <a:p>
            <a:pPr marL="457200" lvl="1" indent="0" eaLnBrk="1" hangingPunct="1">
              <a:buNone/>
            </a:pPr>
            <a:r>
              <a:rPr lang="zh-CN" altLang="en-US" sz="1800" b="1" dirty="0" smtClean="0">
                <a:latin typeface="仿宋" panose="02010609060101010101" pitchFamily="49" charset="-122"/>
                <a:ea typeface="仿宋" panose="02010609060101010101" pitchFamily="49" charset="-122"/>
                <a:cs typeface="+mn-cs"/>
              </a:rPr>
              <a:t>（</a:t>
            </a:r>
            <a:r>
              <a:rPr lang="en-US" altLang="zh-CN" sz="1800" b="1" dirty="0">
                <a:latin typeface="仿宋" panose="02010609060101010101" pitchFamily="49" charset="-122"/>
                <a:ea typeface="仿宋" panose="02010609060101010101" pitchFamily="49" charset="-122"/>
                <a:cs typeface="+mn-cs"/>
              </a:rPr>
              <a:t>2</a:t>
            </a:r>
            <a:r>
              <a:rPr lang="zh-CN" altLang="en-US" sz="1800" b="1" dirty="0">
                <a:latin typeface="仿宋" panose="02010609060101010101" pitchFamily="49" charset="-122"/>
                <a:ea typeface="仿宋" panose="02010609060101010101" pitchFamily="49" charset="-122"/>
                <a:cs typeface="+mn-cs"/>
              </a:rPr>
              <a:t>）单击工具栏</a:t>
            </a:r>
            <a:r>
              <a:rPr lang="zh-CN" altLang="en-US" sz="1800" b="1" dirty="0" smtClean="0">
                <a:latin typeface="仿宋" panose="02010609060101010101" pitchFamily="49" charset="-122"/>
                <a:ea typeface="仿宋" panose="02010609060101010101" pitchFamily="49" charset="-122"/>
                <a:cs typeface="+mn-cs"/>
              </a:rPr>
              <a:t>的“执行”按钮</a:t>
            </a:r>
            <a:r>
              <a:rPr lang="zh-CN" altLang="en-US" sz="1800" b="1" dirty="0">
                <a:latin typeface="仿宋" panose="02010609060101010101" pitchFamily="49" charset="-122"/>
                <a:ea typeface="仿宋" panose="02010609060101010101" pitchFamily="49" charset="-122"/>
                <a:cs typeface="+mn-cs"/>
              </a:rPr>
              <a:t>或者按 </a:t>
            </a:r>
            <a:r>
              <a:rPr lang="en-US" altLang="zh-CN" sz="1800" b="1" dirty="0">
                <a:latin typeface="仿宋" panose="02010609060101010101" pitchFamily="49" charset="-122"/>
                <a:ea typeface="仿宋" panose="02010609060101010101" pitchFamily="49" charset="-122"/>
                <a:cs typeface="+mn-cs"/>
              </a:rPr>
              <a:t>F5</a:t>
            </a:r>
            <a:r>
              <a:rPr lang="zh-CN" altLang="en-US" sz="1800" b="1" dirty="0">
                <a:latin typeface="仿宋" panose="02010609060101010101" pitchFamily="49" charset="-122"/>
                <a:ea typeface="仿宋" panose="02010609060101010101" pitchFamily="49" charset="-122"/>
                <a:cs typeface="+mn-cs"/>
              </a:rPr>
              <a:t>键。</a:t>
            </a:r>
          </a:p>
          <a:p>
            <a:pPr marL="457200" lvl="1" indent="0" eaLnBrk="1" hangingPunct="1">
              <a:buNone/>
            </a:pPr>
            <a:r>
              <a:rPr lang="zh-CN" altLang="en-US" sz="1800" b="1" dirty="0">
                <a:latin typeface="仿宋" panose="02010609060101010101" pitchFamily="49" charset="-122"/>
                <a:ea typeface="仿宋" panose="02010609060101010101" pitchFamily="49" charset="-122"/>
                <a:cs typeface="+mn-cs"/>
              </a:rPr>
              <a:t>（</a:t>
            </a:r>
            <a:r>
              <a:rPr lang="en-US" altLang="zh-CN" sz="1800" b="1" dirty="0">
                <a:latin typeface="仿宋" panose="02010609060101010101" pitchFamily="49" charset="-122"/>
                <a:ea typeface="仿宋" panose="02010609060101010101" pitchFamily="49" charset="-122"/>
                <a:cs typeface="+mn-cs"/>
              </a:rPr>
              <a:t>3</a:t>
            </a:r>
            <a:r>
              <a:rPr lang="zh-CN" altLang="en-US" sz="1800" b="1" dirty="0" smtClean="0">
                <a:latin typeface="仿宋" panose="02010609060101010101" pitchFamily="49" charset="-122"/>
                <a:ea typeface="仿宋" panose="02010609060101010101" pitchFamily="49" charset="-122"/>
                <a:cs typeface="+mn-cs"/>
              </a:rPr>
              <a:t>）</a:t>
            </a:r>
            <a:r>
              <a:rPr lang="zh-CN" altLang="en-US" sz="1800" b="1" dirty="0">
                <a:latin typeface="仿宋" panose="02010609060101010101" pitchFamily="49" charset="-122"/>
                <a:ea typeface="仿宋" panose="02010609060101010101" pitchFamily="49" charset="-122"/>
                <a:cs typeface="+mn-cs"/>
              </a:rPr>
              <a:t>查看结果，把</a:t>
            </a:r>
            <a:r>
              <a:rPr lang="en-US" altLang="zh-CN" sz="1800" b="1" dirty="0" err="1">
                <a:latin typeface="仿宋" panose="02010609060101010101" pitchFamily="49" charset="-122"/>
                <a:ea typeface="仿宋" panose="02010609060101010101" pitchFamily="49" charset="-122"/>
                <a:cs typeface="+mn-cs"/>
              </a:rPr>
              <a:t>cjb</a:t>
            </a:r>
            <a:r>
              <a:rPr lang="en-US" altLang="zh-CN" sz="1800" b="1" dirty="0">
                <a:latin typeface="仿宋" panose="02010609060101010101" pitchFamily="49" charset="-122"/>
                <a:ea typeface="仿宋" panose="02010609060101010101" pitchFamily="49" charset="-122"/>
                <a:cs typeface="+mn-cs"/>
              </a:rPr>
              <a:t> </a:t>
            </a:r>
            <a:r>
              <a:rPr lang="zh-CN" altLang="en-US" sz="1800" b="1" dirty="0">
                <a:latin typeface="仿宋" panose="02010609060101010101" pitchFamily="49" charset="-122"/>
                <a:ea typeface="仿宋" panose="02010609060101010101" pitchFamily="49" charset="-122"/>
                <a:cs typeface="+mn-cs"/>
              </a:rPr>
              <a:t>表中成绩为</a:t>
            </a:r>
            <a:r>
              <a:rPr lang="en-US" altLang="zh-CN" sz="1800" b="1" dirty="0">
                <a:latin typeface="仿宋" panose="02010609060101010101" pitchFamily="49" charset="-122"/>
                <a:ea typeface="仿宋" panose="02010609060101010101" pitchFamily="49" charset="-122"/>
                <a:cs typeface="+mn-cs"/>
              </a:rPr>
              <a:t>60</a:t>
            </a:r>
            <a:r>
              <a:rPr lang="zh-CN" altLang="en-US" sz="1800" b="1" dirty="0">
                <a:latin typeface="仿宋" panose="02010609060101010101" pitchFamily="49" charset="-122"/>
                <a:ea typeface="仿宋" panose="02010609060101010101" pitchFamily="49" charset="-122"/>
                <a:cs typeface="+mn-cs"/>
              </a:rPr>
              <a:t>～</a:t>
            </a:r>
            <a:r>
              <a:rPr lang="en-US" altLang="zh-CN" sz="1800" b="1" dirty="0">
                <a:latin typeface="仿宋" panose="02010609060101010101" pitchFamily="49" charset="-122"/>
                <a:ea typeface="仿宋" panose="02010609060101010101" pitchFamily="49" charset="-122"/>
                <a:cs typeface="+mn-cs"/>
              </a:rPr>
              <a:t>80</a:t>
            </a:r>
            <a:r>
              <a:rPr lang="zh-CN" altLang="en-US" sz="1800" b="1" dirty="0">
                <a:latin typeface="仿宋" panose="02010609060101010101" pitchFamily="49" charset="-122"/>
                <a:ea typeface="仿宋" panose="02010609060101010101" pitchFamily="49" charset="-122"/>
                <a:cs typeface="+mn-cs"/>
              </a:rPr>
              <a:t>之间的学生查找出来。</a:t>
            </a:r>
            <a:endParaRPr lang="en-US" altLang="zh-CN" sz="1800" b="1" dirty="0" smtClean="0">
              <a:latin typeface="仿宋" panose="02010609060101010101" pitchFamily="49" charset="-122"/>
              <a:ea typeface="仿宋" panose="02010609060101010101" pitchFamily="49" charset="-122"/>
              <a:cs typeface="+mn-cs"/>
            </a:endParaRPr>
          </a:p>
        </p:txBody>
      </p:sp>
      <p:pic>
        <p:nvPicPr>
          <p:cNvPr id="2" name="图片 1"/>
          <p:cNvPicPr>
            <a:picLocks noChangeAspect="1"/>
          </p:cNvPicPr>
          <p:nvPr/>
        </p:nvPicPr>
        <p:blipFill>
          <a:blip r:embed="rId2"/>
          <a:stretch>
            <a:fillRect/>
          </a:stretch>
        </p:blipFill>
        <p:spPr>
          <a:xfrm>
            <a:off x="6948264" y="5637992"/>
            <a:ext cx="1316638" cy="684251"/>
          </a:xfrm>
          <a:prstGeom prst="rect">
            <a:avLst/>
          </a:prstGeom>
        </p:spPr>
      </p:pic>
      <p:pic>
        <p:nvPicPr>
          <p:cNvPr id="3" name="图片 2"/>
          <p:cNvPicPr>
            <a:picLocks noChangeAspect="1"/>
          </p:cNvPicPr>
          <p:nvPr/>
        </p:nvPicPr>
        <p:blipFill>
          <a:blip r:embed="rId3"/>
          <a:stretch>
            <a:fillRect/>
          </a:stretch>
        </p:blipFill>
        <p:spPr>
          <a:xfrm>
            <a:off x="2339752" y="2132856"/>
            <a:ext cx="4013820" cy="462632"/>
          </a:xfrm>
          <a:prstGeom prst="rect">
            <a:avLst/>
          </a:prstGeom>
        </p:spPr>
      </p:pic>
      <p:pic>
        <p:nvPicPr>
          <p:cNvPr id="4" name="图片 3"/>
          <p:cNvPicPr>
            <a:picLocks noChangeAspect="1"/>
          </p:cNvPicPr>
          <p:nvPr/>
        </p:nvPicPr>
        <p:blipFill>
          <a:blip r:embed="rId4"/>
          <a:stretch>
            <a:fillRect/>
          </a:stretch>
        </p:blipFill>
        <p:spPr>
          <a:xfrm>
            <a:off x="2339752" y="4077072"/>
            <a:ext cx="2644341" cy="683881"/>
          </a:xfrm>
          <a:prstGeom prst="rect">
            <a:avLst/>
          </a:prstGeom>
        </p:spPr>
      </p:pic>
    </p:spTree>
    <p:extLst>
      <p:ext uri="{BB962C8B-B14F-4D97-AF65-F5344CB8AC3E}">
        <p14:creationId xmlns:p14="http://schemas.microsoft.com/office/powerpoint/2010/main" val="399273951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2"/>
          <p:cNvSpPr>
            <a:spLocks noGrp="1" noChangeArrowheads="1"/>
          </p:cNvSpPr>
          <p:nvPr>
            <p:ph type="title"/>
          </p:nvPr>
        </p:nvSpPr>
        <p:spPr>
          <a:xfrm>
            <a:off x="539552" y="188640"/>
            <a:ext cx="7391400" cy="563563"/>
          </a:xfrm>
        </p:spPr>
        <p:txBody>
          <a:bodyPr/>
          <a:lstStyle/>
          <a:p>
            <a:pPr eaLnBrk="1" hangingPunct="1"/>
            <a:r>
              <a:rPr lang="zh-CN" altLang="en-US" smtClean="0"/>
              <a:t>学习目标</a:t>
            </a:r>
          </a:p>
        </p:txBody>
      </p:sp>
      <p:sp>
        <p:nvSpPr>
          <p:cNvPr id="424963" name="Rectangle 3"/>
          <p:cNvSpPr>
            <a:spLocks noGrp="1" noChangeArrowheads="1"/>
          </p:cNvSpPr>
          <p:nvPr>
            <p:ph idx="1"/>
          </p:nvPr>
        </p:nvSpPr>
        <p:spPr>
          <a:xfrm>
            <a:off x="539552" y="1628800"/>
            <a:ext cx="7920037" cy="4536504"/>
          </a:xfrm>
        </p:spPr>
        <p:txBody>
          <a:bodyPr/>
          <a:lstStyle/>
          <a:p>
            <a:pPr marL="0" indent="0">
              <a:buNone/>
            </a:pPr>
            <a:r>
              <a:rPr lang="zh-CN" altLang="zh-CN" sz="3200" dirty="0">
                <a:solidFill>
                  <a:srgbClr val="FF0000"/>
                </a:solidFill>
              </a:rPr>
              <a:t>完成本项目后，将能够</a:t>
            </a:r>
            <a:r>
              <a:rPr lang="zh-CN" altLang="zh-CN" sz="3200" dirty="0" smtClean="0">
                <a:solidFill>
                  <a:srgbClr val="FF0000"/>
                </a:solidFill>
              </a:rPr>
              <a:t>：</a:t>
            </a:r>
            <a:endParaRPr lang="en-US" altLang="zh-CN" sz="3200" dirty="0" smtClean="0">
              <a:solidFill>
                <a:srgbClr val="FF0000"/>
              </a:solidFill>
            </a:endParaRPr>
          </a:p>
          <a:p>
            <a:pPr marL="0" indent="0">
              <a:buNone/>
            </a:pPr>
            <a:endParaRPr lang="en-US" altLang="zh-CN" sz="1000" dirty="0" smtClean="0">
              <a:solidFill>
                <a:srgbClr val="FF0000"/>
              </a:solidFill>
            </a:endParaRPr>
          </a:p>
          <a:p>
            <a:pPr marL="363538" lvl="0" indent="-363538">
              <a:buNone/>
            </a:pPr>
            <a:r>
              <a:rPr lang="en-US" altLang="zh-CN" sz="2400" dirty="0"/>
              <a:t>»  </a:t>
            </a:r>
            <a:r>
              <a:rPr lang="zh-CN" altLang="en-US" sz="2400" dirty="0"/>
              <a:t>了解使用</a:t>
            </a:r>
            <a:r>
              <a:rPr lang="en-US" altLang="zh-CN" sz="2400" dirty="0"/>
              <a:t>SQL Server</a:t>
            </a:r>
            <a:r>
              <a:rPr lang="zh-CN" altLang="en-US" sz="2400" dirty="0"/>
              <a:t>中的逻辑表达式、函数和运算符</a:t>
            </a:r>
          </a:p>
          <a:p>
            <a:pPr marL="363538" lvl="0" indent="-363538">
              <a:buNone/>
            </a:pPr>
            <a:r>
              <a:rPr lang="en-US" altLang="zh-CN" sz="2400" dirty="0"/>
              <a:t>»  </a:t>
            </a:r>
            <a:r>
              <a:rPr lang="zh-CN" altLang="en-US" sz="2400" dirty="0"/>
              <a:t>掌握向表中插入数据</a:t>
            </a:r>
          </a:p>
          <a:p>
            <a:pPr marL="363538" lvl="0" indent="-363538">
              <a:buNone/>
            </a:pPr>
            <a:r>
              <a:rPr lang="en-US" altLang="zh-CN" sz="2400" dirty="0"/>
              <a:t>»  </a:t>
            </a:r>
            <a:r>
              <a:rPr lang="zh-CN" altLang="en-US" sz="2400" dirty="0"/>
              <a:t>掌握更新表中的数据</a:t>
            </a:r>
          </a:p>
          <a:p>
            <a:pPr marL="363538" lvl="0" indent="-363538">
              <a:buNone/>
            </a:pPr>
            <a:r>
              <a:rPr lang="en-US" altLang="zh-CN" sz="2400" dirty="0"/>
              <a:t>»  </a:t>
            </a:r>
            <a:r>
              <a:rPr lang="zh-CN" altLang="en-US" sz="2400" dirty="0"/>
              <a:t>掌握删除表中的数据</a:t>
            </a:r>
          </a:p>
          <a:p>
            <a:pPr marL="363538" lvl="0" indent="-363538">
              <a:buNone/>
            </a:pPr>
            <a:r>
              <a:rPr lang="en-US" altLang="zh-CN" sz="2400" dirty="0"/>
              <a:t>»  </a:t>
            </a:r>
            <a:r>
              <a:rPr lang="zh-CN" altLang="en-US" sz="2400" dirty="0"/>
              <a:t>掌握使用</a:t>
            </a:r>
            <a:r>
              <a:rPr lang="en-US" altLang="zh-CN" sz="2400" dirty="0"/>
              <a:t>SELECT</a:t>
            </a:r>
            <a:r>
              <a:rPr lang="zh-CN" altLang="en-US" sz="2400" dirty="0"/>
              <a:t>语句进行基本查询</a:t>
            </a:r>
          </a:p>
          <a:p>
            <a:pPr marL="363538" lvl="0" indent="-363538">
              <a:buNone/>
            </a:pPr>
            <a:r>
              <a:rPr lang="en-US" altLang="zh-CN" sz="2400" dirty="0"/>
              <a:t>»  </a:t>
            </a:r>
            <a:r>
              <a:rPr lang="zh-CN" altLang="en-US" sz="2400" dirty="0"/>
              <a:t>掌握多表联合查询</a:t>
            </a:r>
          </a:p>
          <a:p>
            <a:pPr marL="363538" lvl="0" indent="-363538">
              <a:buNone/>
            </a:pPr>
            <a:r>
              <a:rPr lang="en-US" altLang="zh-CN" sz="2400" dirty="0"/>
              <a:t>»  </a:t>
            </a:r>
            <a:r>
              <a:rPr lang="zh-CN" altLang="en-US" sz="2400" dirty="0"/>
              <a:t>掌握子查询</a:t>
            </a:r>
            <a:endParaRPr lang="zh-CN" altLang="zh-CN" sz="2400"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9" name="Rectangle 2"/>
          <p:cNvSpPr>
            <a:spLocks noGrp="1" noChangeArrowheads="1"/>
          </p:cNvSpPr>
          <p:nvPr>
            <p:ph type="title"/>
          </p:nvPr>
        </p:nvSpPr>
        <p:spPr>
          <a:xfrm>
            <a:off x="539552" y="188640"/>
            <a:ext cx="7391400" cy="563563"/>
          </a:xfrm>
        </p:spPr>
        <p:txBody>
          <a:bodyPr/>
          <a:lstStyle/>
          <a:p>
            <a:pPr eaLnBrk="1" hangingPunct="1"/>
            <a:r>
              <a:rPr lang="zh-CN" altLang="en-US" dirty="0"/>
              <a:t>学习任务七     使用模糊查询</a:t>
            </a:r>
            <a:br>
              <a:rPr lang="zh-CN" altLang="en-US" dirty="0"/>
            </a:br>
            <a:endParaRPr lang="zh-CN" altLang="en-US" dirty="0" smtClean="0"/>
          </a:p>
        </p:txBody>
      </p:sp>
      <p:sp>
        <p:nvSpPr>
          <p:cNvPr id="45060" name="Rectangle 3"/>
          <p:cNvSpPr>
            <a:spLocks noGrp="1" noChangeArrowheads="1"/>
          </p:cNvSpPr>
          <p:nvPr>
            <p:ph idx="1"/>
          </p:nvPr>
        </p:nvSpPr>
        <p:spPr>
          <a:xfrm>
            <a:off x="395536" y="752203"/>
            <a:ext cx="8496944" cy="5570040"/>
          </a:xfrm>
          <a:noFill/>
        </p:spPr>
        <p:txBody>
          <a:bodyPr/>
          <a:lstStyle/>
          <a:p>
            <a:pPr marL="457200" lvl="1" indent="0" eaLnBrk="1" hangingPunct="1">
              <a:buNone/>
            </a:pPr>
            <a:r>
              <a:rPr lang="zh-CN" altLang="en-US" sz="1800" b="1" dirty="0">
                <a:latin typeface="仿宋" panose="02010609060101010101" pitchFamily="49" charset="-122"/>
                <a:ea typeface="仿宋" panose="02010609060101010101" pitchFamily="49" charset="-122"/>
                <a:cs typeface="+mn-cs"/>
              </a:rPr>
              <a:t>三、在 </a:t>
            </a:r>
            <a:r>
              <a:rPr lang="en-US" altLang="zh-CN" sz="1800" b="1" dirty="0" err="1">
                <a:latin typeface="仿宋" panose="02010609060101010101" pitchFamily="49" charset="-122"/>
                <a:ea typeface="仿宋" panose="02010609060101010101" pitchFamily="49" charset="-122"/>
                <a:cs typeface="+mn-cs"/>
              </a:rPr>
              <a:t>xsxxb</a:t>
            </a:r>
            <a:r>
              <a:rPr lang="zh-CN" altLang="en-US" sz="1800" b="1" dirty="0">
                <a:latin typeface="仿宋" panose="02010609060101010101" pitchFamily="49" charset="-122"/>
                <a:ea typeface="仿宋" panose="02010609060101010101" pitchFamily="49" charset="-122"/>
                <a:cs typeface="+mn-cs"/>
              </a:rPr>
              <a:t>中，使用 </a:t>
            </a:r>
            <a:r>
              <a:rPr lang="en-US" altLang="zh-CN" sz="1800" b="1" dirty="0">
                <a:latin typeface="仿宋" panose="02010609060101010101" pitchFamily="49" charset="-122"/>
                <a:ea typeface="仿宋" panose="02010609060101010101" pitchFamily="49" charset="-122"/>
                <a:cs typeface="+mn-cs"/>
              </a:rPr>
              <a:t>BETWEEN</a:t>
            </a:r>
            <a:r>
              <a:rPr lang="zh-CN" altLang="en-US" sz="1800" b="1" dirty="0">
                <a:latin typeface="仿宋" panose="02010609060101010101" pitchFamily="49" charset="-122"/>
                <a:ea typeface="仿宋" panose="02010609060101010101" pitchFamily="49" charset="-122"/>
                <a:cs typeface="+mn-cs"/>
              </a:rPr>
              <a:t>查询指定日期范围内学生</a:t>
            </a:r>
            <a:r>
              <a:rPr lang="zh-CN" altLang="en-US" sz="1800" b="1" dirty="0" smtClean="0">
                <a:latin typeface="仿宋" panose="02010609060101010101" pitchFamily="49" charset="-122"/>
                <a:ea typeface="仿宋" panose="02010609060101010101" pitchFamily="49" charset="-122"/>
                <a:cs typeface="+mn-cs"/>
              </a:rPr>
              <a:t>信息</a:t>
            </a:r>
            <a:endParaRPr lang="en-US" altLang="zh-CN" sz="1800" b="1" dirty="0" smtClean="0">
              <a:latin typeface="仿宋" panose="02010609060101010101" pitchFamily="49" charset="-122"/>
              <a:ea typeface="仿宋" panose="02010609060101010101" pitchFamily="49" charset="-122"/>
              <a:cs typeface="+mn-cs"/>
            </a:endParaRPr>
          </a:p>
          <a:p>
            <a:pPr marL="457200" lvl="1" indent="0" eaLnBrk="1" hangingPunct="1">
              <a:buNone/>
            </a:pPr>
            <a:r>
              <a:rPr lang="zh-CN" altLang="en-US" sz="1800" b="1" dirty="0">
                <a:latin typeface="仿宋" panose="02010609060101010101" pitchFamily="49" charset="-122"/>
                <a:ea typeface="仿宋" panose="02010609060101010101" pitchFamily="49" charset="-122"/>
                <a:cs typeface="+mn-cs"/>
              </a:rPr>
              <a:t>（</a:t>
            </a:r>
            <a:r>
              <a:rPr lang="en-US" altLang="zh-CN" sz="1800" b="1" dirty="0">
                <a:latin typeface="仿宋" panose="02010609060101010101" pitchFamily="49" charset="-122"/>
                <a:ea typeface="仿宋" panose="02010609060101010101" pitchFamily="49" charset="-122"/>
                <a:cs typeface="+mn-cs"/>
              </a:rPr>
              <a:t>1</a:t>
            </a:r>
            <a:r>
              <a:rPr lang="zh-CN" altLang="en-US" sz="1800" b="1" dirty="0">
                <a:latin typeface="仿宋" panose="02010609060101010101" pitchFamily="49" charset="-122"/>
                <a:ea typeface="仿宋" panose="02010609060101010101" pitchFamily="49" charset="-122"/>
                <a:cs typeface="+mn-cs"/>
              </a:rPr>
              <a:t>）在查询编辑器中输入如下代码： </a:t>
            </a:r>
            <a:endParaRPr lang="en-US" altLang="zh-CN" sz="1800" b="1" dirty="0" smtClean="0">
              <a:latin typeface="仿宋" panose="02010609060101010101" pitchFamily="49" charset="-122"/>
              <a:ea typeface="仿宋" panose="02010609060101010101" pitchFamily="49" charset="-122"/>
              <a:cs typeface="+mn-cs"/>
            </a:endParaRPr>
          </a:p>
          <a:p>
            <a:pPr marL="457200" lvl="1" indent="0" eaLnBrk="1" hangingPunct="1">
              <a:buNone/>
            </a:pPr>
            <a:endParaRPr lang="en-US" altLang="zh-CN" sz="1800" b="1" dirty="0" smtClean="0">
              <a:latin typeface="仿宋" panose="02010609060101010101" pitchFamily="49" charset="-122"/>
              <a:ea typeface="仿宋" panose="02010609060101010101" pitchFamily="49" charset="-122"/>
              <a:cs typeface="+mn-cs"/>
            </a:endParaRPr>
          </a:p>
          <a:p>
            <a:pPr marL="457200" lvl="1" indent="0" eaLnBrk="1" hangingPunct="1">
              <a:buNone/>
            </a:pPr>
            <a:endParaRPr lang="en-US" altLang="zh-CN" sz="1800" b="1" dirty="0">
              <a:latin typeface="仿宋" panose="02010609060101010101" pitchFamily="49" charset="-122"/>
              <a:ea typeface="仿宋" panose="02010609060101010101" pitchFamily="49" charset="-122"/>
              <a:cs typeface="+mn-cs"/>
            </a:endParaRPr>
          </a:p>
          <a:p>
            <a:pPr marL="457200" lvl="1" indent="0" eaLnBrk="1" hangingPunct="1">
              <a:buNone/>
            </a:pPr>
            <a:r>
              <a:rPr lang="zh-CN" altLang="en-US" sz="1800" b="1" dirty="0" smtClean="0">
                <a:latin typeface="仿宋" panose="02010609060101010101" pitchFamily="49" charset="-122"/>
                <a:ea typeface="仿宋" panose="02010609060101010101" pitchFamily="49" charset="-122"/>
                <a:cs typeface="+mn-cs"/>
              </a:rPr>
              <a:t>（</a:t>
            </a:r>
            <a:r>
              <a:rPr lang="en-US" altLang="zh-CN" sz="1800" b="1" dirty="0">
                <a:latin typeface="仿宋" panose="02010609060101010101" pitchFamily="49" charset="-122"/>
                <a:ea typeface="仿宋" panose="02010609060101010101" pitchFamily="49" charset="-122"/>
                <a:cs typeface="+mn-cs"/>
              </a:rPr>
              <a:t>2</a:t>
            </a:r>
            <a:r>
              <a:rPr lang="zh-CN" altLang="en-US" sz="1800" b="1" dirty="0">
                <a:latin typeface="仿宋" panose="02010609060101010101" pitchFamily="49" charset="-122"/>
                <a:ea typeface="仿宋" panose="02010609060101010101" pitchFamily="49" charset="-122"/>
                <a:cs typeface="+mn-cs"/>
              </a:rPr>
              <a:t>）单击工具栏</a:t>
            </a:r>
            <a:r>
              <a:rPr lang="zh-CN" altLang="en-US" sz="1800" b="1" dirty="0" smtClean="0">
                <a:latin typeface="仿宋" panose="02010609060101010101" pitchFamily="49" charset="-122"/>
                <a:ea typeface="仿宋" panose="02010609060101010101" pitchFamily="49" charset="-122"/>
                <a:cs typeface="+mn-cs"/>
              </a:rPr>
              <a:t>的“执行”按钮</a:t>
            </a:r>
            <a:r>
              <a:rPr lang="zh-CN" altLang="en-US" sz="1800" b="1" dirty="0">
                <a:latin typeface="仿宋" panose="02010609060101010101" pitchFamily="49" charset="-122"/>
                <a:ea typeface="仿宋" panose="02010609060101010101" pitchFamily="49" charset="-122"/>
                <a:cs typeface="+mn-cs"/>
              </a:rPr>
              <a:t>或者按 </a:t>
            </a:r>
            <a:r>
              <a:rPr lang="en-US" altLang="zh-CN" sz="1800" b="1" dirty="0">
                <a:latin typeface="仿宋" panose="02010609060101010101" pitchFamily="49" charset="-122"/>
                <a:ea typeface="仿宋" panose="02010609060101010101" pitchFamily="49" charset="-122"/>
                <a:cs typeface="+mn-cs"/>
              </a:rPr>
              <a:t>F5</a:t>
            </a:r>
            <a:r>
              <a:rPr lang="zh-CN" altLang="en-US" sz="1800" b="1" dirty="0">
                <a:latin typeface="仿宋" panose="02010609060101010101" pitchFamily="49" charset="-122"/>
                <a:ea typeface="仿宋" panose="02010609060101010101" pitchFamily="49" charset="-122"/>
                <a:cs typeface="+mn-cs"/>
              </a:rPr>
              <a:t>键。</a:t>
            </a:r>
          </a:p>
          <a:p>
            <a:pPr marL="457200" lvl="1" indent="0" eaLnBrk="1" hangingPunct="1">
              <a:buNone/>
            </a:pPr>
            <a:r>
              <a:rPr lang="zh-CN" altLang="en-US" sz="1800" b="1" dirty="0">
                <a:latin typeface="仿宋" panose="02010609060101010101" pitchFamily="49" charset="-122"/>
                <a:ea typeface="仿宋" panose="02010609060101010101" pitchFamily="49" charset="-122"/>
                <a:cs typeface="+mn-cs"/>
              </a:rPr>
              <a:t>（</a:t>
            </a:r>
            <a:r>
              <a:rPr lang="en-US" altLang="zh-CN" sz="1800" b="1" dirty="0">
                <a:latin typeface="仿宋" panose="02010609060101010101" pitchFamily="49" charset="-122"/>
                <a:ea typeface="仿宋" panose="02010609060101010101" pitchFamily="49" charset="-122"/>
                <a:cs typeface="+mn-cs"/>
              </a:rPr>
              <a:t>3</a:t>
            </a:r>
            <a:r>
              <a:rPr lang="zh-CN" altLang="en-US" sz="1800" b="1" dirty="0" smtClean="0">
                <a:latin typeface="仿宋" panose="02010609060101010101" pitchFamily="49" charset="-122"/>
                <a:ea typeface="仿宋" panose="02010609060101010101" pitchFamily="49" charset="-122"/>
                <a:cs typeface="+mn-cs"/>
              </a:rPr>
              <a:t>）</a:t>
            </a:r>
            <a:r>
              <a:rPr lang="zh-CN" altLang="en-US" sz="1800" b="1" dirty="0">
                <a:latin typeface="仿宋" panose="02010609060101010101" pitchFamily="49" charset="-122"/>
                <a:ea typeface="仿宋" panose="02010609060101010101" pitchFamily="49" charset="-122"/>
                <a:cs typeface="+mn-cs"/>
              </a:rPr>
              <a:t>查看结果，查询出 </a:t>
            </a:r>
            <a:r>
              <a:rPr lang="en-US" altLang="zh-CN" sz="1800" b="1" dirty="0" err="1">
                <a:latin typeface="仿宋" panose="02010609060101010101" pitchFamily="49" charset="-122"/>
                <a:ea typeface="仿宋" panose="02010609060101010101" pitchFamily="49" charset="-122"/>
                <a:cs typeface="+mn-cs"/>
              </a:rPr>
              <a:t>xsxxb</a:t>
            </a:r>
            <a:r>
              <a:rPr lang="en-US" altLang="zh-CN" sz="1800" b="1" dirty="0">
                <a:latin typeface="仿宋" panose="02010609060101010101" pitchFamily="49" charset="-122"/>
                <a:ea typeface="仿宋" panose="02010609060101010101" pitchFamily="49" charset="-122"/>
                <a:cs typeface="+mn-cs"/>
              </a:rPr>
              <a:t> </a:t>
            </a:r>
            <a:r>
              <a:rPr lang="zh-CN" altLang="en-US" sz="1800" b="1" dirty="0">
                <a:latin typeface="仿宋" panose="02010609060101010101" pitchFamily="49" charset="-122"/>
                <a:ea typeface="仿宋" panose="02010609060101010101" pitchFamily="49" charset="-122"/>
                <a:cs typeface="+mn-cs"/>
              </a:rPr>
              <a:t>表中 </a:t>
            </a:r>
            <a:r>
              <a:rPr lang="en-US" altLang="zh-CN" sz="1800" b="1" dirty="0" err="1">
                <a:latin typeface="仿宋" panose="02010609060101010101" pitchFamily="49" charset="-122"/>
                <a:ea typeface="仿宋" panose="02010609060101010101" pitchFamily="49" charset="-122"/>
                <a:cs typeface="+mn-cs"/>
              </a:rPr>
              <a:t>csrq</a:t>
            </a:r>
            <a:r>
              <a:rPr lang="en-US" altLang="zh-CN" sz="1800" b="1" dirty="0">
                <a:latin typeface="仿宋" panose="02010609060101010101" pitchFamily="49" charset="-122"/>
                <a:ea typeface="仿宋" panose="02010609060101010101" pitchFamily="49" charset="-122"/>
                <a:cs typeface="+mn-cs"/>
              </a:rPr>
              <a:t> </a:t>
            </a:r>
            <a:r>
              <a:rPr lang="zh-CN" altLang="en-US" sz="1800" b="1" dirty="0">
                <a:latin typeface="仿宋" panose="02010609060101010101" pitchFamily="49" charset="-122"/>
                <a:ea typeface="仿宋" panose="02010609060101010101" pitchFamily="49" charset="-122"/>
                <a:cs typeface="+mn-cs"/>
              </a:rPr>
              <a:t>列不在 </a:t>
            </a:r>
            <a:r>
              <a:rPr lang="en-US" altLang="zh-CN" sz="1800" b="1" dirty="0">
                <a:latin typeface="仿宋" panose="02010609060101010101" pitchFamily="49" charset="-122"/>
                <a:ea typeface="仿宋" panose="02010609060101010101" pitchFamily="49" charset="-122"/>
                <a:cs typeface="+mn-cs"/>
              </a:rPr>
              <a:t>1999 </a:t>
            </a:r>
            <a:r>
              <a:rPr lang="zh-CN" altLang="en-US" sz="1800" b="1" dirty="0">
                <a:latin typeface="仿宋" panose="02010609060101010101" pitchFamily="49" charset="-122"/>
                <a:ea typeface="仿宋" panose="02010609060101010101" pitchFamily="49" charset="-122"/>
                <a:cs typeface="+mn-cs"/>
              </a:rPr>
              <a:t>年 </a:t>
            </a:r>
            <a:r>
              <a:rPr lang="en-US" altLang="zh-CN" sz="1800" b="1" dirty="0">
                <a:latin typeface="仿宋" panose="02010609060101010101" pitchFamily="49" charset="-122"/>
                <a:ea typeface="仿宋" panose="02010609060101010101" pitchFamily="49" charset="-122"/>
                <a:cs typeface="+mn-cs"/>
              </a:rPr>
              <a:t>1 </a:t>
            </a:r>
            <a:r>
              <a:rPr lang="zh-CN" altLang="en-US" sz="1800" b="1" dirty="0">
                <a:latin typeface="仿宋" panose="02010609060101010101" pitchFamily="49" charset="-122"/>
                <a:ea typeface="仿宋" panose="02010609060101010101" pitchFamily="49" charset="-122"/>
                <a:cs typeface="+mn-cs"/>
              </a:rPr>
              <a:t>月 </a:t>
            </a:r>
            <a:r>
              <a:rPr lang="en-US" altLang="zh-CN" sz="1800" b="1" dirty="0">
                <a:latin typeface="仿宋" panose="02010609060101010101" pitchFamily="49" charset="-122"/>
                <a:ea typeface="仿宋" panose="02010609060101010101" pitchFamily="49" charset="-122"/>
                <a:cs typeface="+mn-cs"/>
              </a:rPr>
              <a:t>1 </a:t>
            </a:r>
            <a:r>
              <a:rPr lang="zh-CN" altLang="en-US" sz="1800" b="1" dirty="0">
                <a:latin typeface="仿宋" panose="02010609060101010101" pitchFamily="49" charset="-122"/>
                <a:ea typeface="仿宋" panose="02010609060101010101" pitchFamily="49" charset="-122"/>
                <a:cs typeface="+mn-cs"/>
              </a:rPr>
              <a:t>日到 </a:t>
            </a:r>
            <a:r>
              <a:rPr lang="en-US" altLang="zh-CN" sz="1800" b="1" dirty="0">
                <a:latin typeface="仿宋" panose="02010609060101010101" pitchFamily="49" charset="-122"/>
                <a:ea typeface="仿宋" panose="02010609060101010101" pitchFamily="49" charset="-122"/>
                <a:cs typeface="+mn-cs"/>
              </a:rPr>
              <a:t>2000 </a:t>
            </a:r>
            <a:r>
              <a:rPr lang="zh-CN" altLang="en-US" sz="1800" b="1" dirty="0">
                <a:latin typeface="仿宋" panose="02010609060101010101" pitchFamily="49" charset="-122"/>
                <a:ea typeface="仿宋" panose="02010609060101010101" pitchFamily="49" charset="-122"/>
                <a:cs typeface="+mn-cs"/>
              </a:rPr>
              <a:t>年 </a:t>
            </a:r>
            <a:r>
              <a:rPr lang="en-US" altLang="zh-CN" sz="1800" b="1" dirty="0">
                <a:latin typeface="仿宋" panose="02010609060101010101" pitchFamily="49" charset="-122"/>
                <a:ea typeface="仿宋" panose="02010609060101010101" pitchFamily="49" charset="-122"/>
                <a:cs typeface="+mn-cs"/>
              </a:rPr>
              <a:t>1 </a:t>
            </a:r>
            <a:r>
              <a:rPr lang="zh-CN" altLang="en-US" sz="1800" b="1" dirty="0">
                <a:latin typeface="仿宋" panose="02010609060101010101" pitchFamily="49" charset="-122"/>
                <a:ea typeface="仿宋" panose="02010609060101010101" pitchFamily="49" charset="-122"/>
                <a:cs typeface="+mn-cs"/>
              </a:rPr>
              <a:t>月 </a:t>
            </a:r>
            <a:r>
              <a:rPr lang="en-US" altLang="zh-CN" sz="1800" b="1" dirty="0" smtClean="0">
                <a:latin typeface="仿宋" panose="02010609060101010101" pitchFamily="49" charset="-122"/>
                <a:ea typeface="仿宋" panose="02010609060101010101" pitchFamily="49" charset="-122"/>
                <a:cs typeface="+mn-cs"/>
              </a:rPr>
              <a:t>1</a:t>
            </a:r>
            <a:r>
              <a:rPr lang="zh-CN" altLang="en-US" sz="1800" b="1" dirty="0" smtClean="0">
                <a:latin typeface="仿宋" panose="02010609060101010101" pitchFamily="49" charset="-122"/>
                <a:ea typeface="仿宋" panose="02010609060101010101" pitchFamily="49" charset="-122"/>
                <a:cs typeface="+mn-cs"/>
              </a:rPr>
              <a:t>日</a:t>
            </a:r>
            <a:r>
              <a:rPr lang="zh-CN" altLang="en-US" sz="1800" b="1" dirty="0">
                <a:latin typeface="仿宋" panose="02010609060101010101" pitchFamily="49" charset="-122"/>
                <a:ea typeface="仿宋" panose="02010609060101010101" pitchFamily="49" charset="-122"/>
                <a:cs typeface="+mn-cs"/>
              </a:rPr>
              <a:t>之间的学生列表。</a:t>
            </a:r>
            <a:endParaRPr lang="en-US" altLang="zh-CN" sz="1800" b="1" dirty="0" smtClean="0">
              <a:latin typeface="仿宋" panose="02010609060101010101" pitchFamily="49" charset="-122"/>
              <a:ea typeface="仿宋" panose="02010609060101010101" pitchFamily="49" charset="-122"/>
              <a:cs typeface="+mn-cs"/>
            </a:endParaRPr>
          </a:p>
          <a:p>
            <a:pPr marL="457200" lvl="1" indent="0" eaLnBrk="1" hangingPunct="1">
              <a:buNone/>
            </a:pPr>
            <a:r>
              <a:rPr lang="zh-CN" altLang="en-US" sz="1800" b="1" dirty="0">
                <a:latin typeface="仿宋" panose="02010609060101010101" pitchFamily="49" charset="-122"/>
                <a:ea typeface="仿宋" panose="02010609060101010101" pitchFamily="49" charset="-122"/>
                <a:cs typeface="+mn-cs"/>
              </a:rPr>
              <a:t>四、在 </a:t>
            </a:r>
            <a:r>
              <a:rPr lang="en-US" altLang="zh-CN" sz="1800" b="1" dirty="0" err="1">
                <a:latin typeface="仿宋" panose="02010609060101010101" pitchFamily="49" charset="-122"/>
                <a:ea typeface="仿宋" panose="02010609060101010101" pitchFamily="49" charset="-122"/>
                <a:cs typeface="+mn-cs"/>
              </a:rPr>
              <a:t>xsxxb</a:t>
            </a:r>
            <a:r>
              <a:rPr lang="en-US" altLang="zh-CN" sz="1800" b="1" dirty="0">
                <a:latin typeface="仿宋" panose="02010609060101010101" pitchFamily="49" charset="-122"/>
                <a:ea typeface="仿宋" panose="02010609060101010101" pitchFamily="49" charset="-122"/>
                <a:cs typeface="+mn-cs"/>
              </a:rPr>
              <a:t> </a:t>
            </a:r>
            <a:r>
              <a:rPr lang="zh-CN" altLang="en-US" sz="1800" b="1" dirty="0">
                <a:latin typeface="仿宋" panose="02010609060101010101" pitchFamily="49" charset="-122"/>
                <a:ea typeface="仿宋" panose="02010609060101010101" pitchFamily="49" charset="-122"/>
                <a:cs typeface="+mn-cs"/>
              </a:rPr>
              <a:t>中，使用 </a:t>
            </a:r>
            <a:r>
              <a:rPr lang="en-US" altLang="zh-CN" sz="1800" b="1" dirty="0">
                <a:latin typeface="仿宋" panose="02010609060101010101" pitchFamily="49" charset="-122"/>
                <a:ea typeface="仿宋" panose="02010609060101010101" pitchFamily="49" charset="-122"/>
                <a:cs typeface="+mn-cs"/>
              </a:rPr>
              <a:t>IN </a:t>
            </a:r>
            <a:r>
              <a:rPr lang="zh-CN" altLang="en-US" sz="1800" b="1" dirty="0">
                <a:latin typeface="仿宋" panose="02010609060101010101" pitchFamily="49" charset="-122"/>
                <a:ea typeface="仿宋" panose="02010609060101010101" pitchFamily="49" charset="-122"/>
                <a:cs typeface="+mn-cs"/>
              </a:rPr>
              <a:t>在列举范围内进行查询</a:t>
            </a:r>
            <a:endParaRPr lang="en-US" altLang="zh-CN" sz="1800" b="1" dirty="0" smtClean="0">
              <a:latin typeface="仿宋" panose="02010609060101010101" pitchFamily="49" charset="-122"/>
              <a:ea typeface="仿宋" panose="02010609060101010101" pitchFamily="49" charset="-122"/>
              <a:cs typeface="+mn-cs"/>
            </a:endParaRPr>
          </a:p>
          <a:p>
            <a:pPr marL="457200" lvl="1" indent="0" eaLnBrk="1" hangingPunct="1">
              <a:buNone/>
            </a:pPr>
            <a:r>
              <a:rPr lang="zh-CN" altLang="en-US" sz="1800" b="1" dirty="0" smtClean="0">
                <a:latin typeface="仿宋" panose="02010609060101010101" pitchFamily="49" charset="-122"/>
                <a:ea typeface="仿宋" panose="02010609060101010101" pitchFamily="49" charset="-122"/>
                <a:cs typeface="+mn-cs"/>
              </a:rPr>
              <a:t>（</a:t>
            </a:r>
            <a:r>
              <a:rPr lang="en-US" altLang="zh-CN" sz="1800" b="1" dirty="0">
                <a:latin typeface="仿宋" panose="02010609060101010101" pitchFamily="49" charset="-122"/>
                <a:ea typeface="仿宋" panose="02010609060101010101" pitchFamily="49" charset="-122"/>
                <a:cs typeface="+mn-cs"/>
              </a:rPr>
              <a:t>1</a:t>
            </a:r>
            <a:r>
              <a:rPr lang="zh-CN" altLang="en-US" sz="1800" b="1" dirty="0">
                <a:latin typeface="仿宋" panose="02010609060101010101" pitchFamily="49" charset="-122"/>
                <a:ea typeface="仿宋" panose="02010609060101010101" pitchFamily="49" charset="-122"/>
                <a:cs typeface="+mn-cs"/>
              </a:rPr>
              <a:t>）在查询编辑器中输入如下代码： </a:t>
            </a:r>
            <a:endParaRPr lang="en-US" altLang="zh-CN" sz="1800" b="1" dirty="0" smtClean="0">
              <a:latin typeface="仿宋" panose="02010609060101010101" pitchFamily="49" charset="-122"/>
              <a:ea typeface="仿宋" panose="02010609060101010101" pitchFamily="49" charset="-122"/>
              <a:cs typeface="+mn-cs"/>
            </a:endParaRPr>
          </a:p>
          <a:p>
            <a:pPr marL="457200" lvl="1" indent="0" eaLnBrk="1" hangingPunct="1">
              <a:buNone/>
            </a:pPr>
            <a:endParaRPr lang="en-US" altLang="zh-CN" sz="1800" b="1" dirty="0">
              <a:latin typeface="仿宋" panose="02010609060101010101" pitchFamily="49" charset="-122"/>
              <a:ea typeface="仿宋" panose="02010609060101010101" pitchFamily="49" charset="-122"/>
              <a:cs typeface="+mn-cs"/>
            </a:endParaRPr>
          </a:p>
          <a:p>
            <a:pPr marL="457200" lvl="1" indent="0" eaLnBrk="1" hangingPunct="1">
              <a:buNone/>
            </a:pPr>
            <a:endParaRPr lang="en-US" altLang="zh-CN" sz="1800" b="1" dirty="0" smtClean="0">
              <a:latin typeface="仿宋" panose="02010609060101010101" pitchFamily="49" charset="-122"/>
              <a:ea typeface="仿宋" panose="02010609060101010101" pitchFamily="49" charset="-122"/>
              <a:cs typeface="+mn-cs"/>
            </a:endParaRPr>
          </a:p>
          <a:p>
            <a:pPr marL="457200" lvl="1" indent="0" eaLnBrk="1" hangingPunct="1">
              <a:buNone/>
            </a:pPr>
            <a:endParaRPr lang="en-US" altLang="zh-CN" sz="1800" b="1" dirty="0" smtClean="0">
              <a:latin typeface="仿宋" panose="02010609060101010101" pitchFamily="49" charset="-122"/>
              <a:ea typeface="仿宋" panose="02010609060101010101" pitchFamily="49" charset="-122"/>
              <a:cs typeface="+mn-cs"/>
            </a:endParaRPr>
          </a:p>
          <a:p>
            <a:pPr marL="457200" lvl="1" indent="0" eaLnBrk="1" hangingPunct="1">
              <a:buNone/>
            </a:pPr>
            <a:r>
              <a:rPr lang="zh-CN" altLang="en-US" sz="1800" b="1" dirty="0" smtClean="0">
                <a:latin typeface="仿宋" panose="02010609060101010101" pitchFamily="49" charset="-122"/>
                <a:ea typeface="仿宋" panose="02010609060101010101" pitchFamily="49" charset="-122"/>
                <a:cs typeface="+mn-cs"/>
              </a:rPr>
              <a:t>（</a:t>
            </a:r>
            <a:r>
              <a:rPr lang="en-US" altLang="zh-CN" sz="1800" b="1" dirty="0">
                <a:latin typeface="仿宋" panose="02010609060101010101" pitchFamily="49" charset="-122"/>
                <a:ea typeface="仿宋" panose="02010609060101010101" pitchFamily="49" charset="-122"/>
                <a:cs typeface="+mn-cs"/>
              </a:rPr>
              <a:t>2</a:t>
            </a:r>
            <a:r>
              <a:rPr lang="zh-CN" altLang="en-US" sz="1800" b="1" dirty="0">
                <a:latin typeface="仿宋" panose="02010609060101010101" pitchFamily="49" charset="-122"/>
                <a:ea typeface="仿宋" panose="02010609060101010101" pitchFamily="49" charset="-122"/>
                <a:cs typeface="+mn-cs"/>
              </a:rPr>
              <a:t>）单击工具栏</a:t>
            </a:r>
            <a:r>
              <a:rPr lang="zh-CN" altLang="en-US" sz="1800" b="1" dirty="0" smtClean="0">
                <a:latin typeface="仿宋" panose="02010609060101010101" pitchFamily="49" charset="-122"/>
                <a:ea typeface="仿宋" panose="02010609060101010101" pitchFamily="49" charset="-122"/>
                <a:cs typeface="+mn-cs"/>
              </a:rPr>
              <a:t>的“执行”按钮</a:t>
            </a:r>
            <a:r>
              <a:rPr lang="zh-CN" altLang="en-US" sz="1800" b="1" dirty="0">
                <a:latin typeface="仿宋" panose="02010609060101010101" pitchFamily="49" charset="-122"/>
                <a:ea typeface="仿宋" panose="02010609060101010101" pitchFamily="49" charset="-122"/>
                <a:cs typeface="+mn-cs"/>
              </a:rPr>
              <a:t>或者按 </a:t>
            </a:r>
            <a:r>
              <a:rPr lang="en-US" altLang="zh-CN" sz="1800" b="1" dirty="0">
                <a:latin typeface="仿宋" panose="02010609060101010101" pitchFamily="49" charset="-122"/>
                <a:ea typeface="仿宋" panose="02010609060101010101" pitchFamily="49" charset="-122"/>
                <a:cs typeface="+mn-cs"/>
              </a:rPr>
              <a:t>F5</a:t>
            </a:r>
            <a:r>
              <a:rPr lang="zh-CN" altLang="en-US" sz="1800" b="1" dirty="0">
                <a:latin typeface="仿宋" panose="02010609060101010101" pitchFamily="49" charset="-122"/>
                <a:ea typeface="仿宋" panose="02010609060101010101" pitchFamily="49" charset="-122"/>
                <a:cs typeface="+mn-cs"/>
              </a:rPr>
              <a:t>键。</a:t>
            </a:r>
          </a:p>
          <a:p>
            <a:pPr marL="457200" lvl="1" indent="0" eaLnBrk="1" hangingPunct="1">
              <a:buNone/>
            </a:pPr>
            <a:r>
              <a:rPr lang="zh-CN" altLang="en-US" sz="1800" b="1" dirty="0">
                <a:latin typeface="仿宋" panose="02010609060101010101" pitchFamily="49" charset="-122"/>
                <a:ea typeface="仿宋" panose="02010609060101010101" pitchFamily="49" charset="-122"/>
                <a:cs typeface="+mn-cs"/>
              </a:rPr>
              <a:t>（</a:t>
            </a:r>
            <a:r>
              <a:rPr lang="en-US" altLang="zh-CN" sz="1800" b="1" dirty="0">
                <a:latin typeface="仿宋" panose="02010609060101010101" pitchFamily="49" charset="-122"/>
                <a:ea typeface="仿宋" panose="02010609060101010101" pitchFamily="49" charset="-122"/>
                <a:cs typeface="+mn-cs"/>
              </a:rPr>
              <a:t>3</a:t>
            </a:r>
            <a:r>
              <a:rPr lang="zh-CN" altLang="en-US" sz="1800" b="1" dirty="0" smtClean="0">
                <a:latin typeface="仿宋" panose="02010609060101010101" pitchFamily="49" charset="-122"/>
                <a:ea typeface="仿宋" panose="02010609060101010101" pitchFamily="49" charset="-122"/>
                <a:cs typeface="+mn-cs"/>
              </a:rPr>
              <a:t>）</a:t>
            </a:r>
            <a:r>
              <a:rPr lang="zh-CN" altLang="en-US" sz="1800" b="1" dirty="0">
                <a:latin typeface="仿宋" panose="02010609060101010101" pitchFamily="49" charset="-122"/>
                <a:ea typeface="仿宋" panose="02010609060101010101" pitchFamily="49" charset="-122"/>
                <a:cs typeface="+mn-cs"/>
              </a:rPr>
              <a:t>查看结果，把 </a:t>
            </a:r>
            <a:r>
              <a:rPr lang="en-US" altLang="zh-CN" sz="1800" b="1" dirty="0" err="1">
                <a:latin typeface="仿宋" panose="02010609060101010101" pitchFamily="49" charset="-122"/>
                <a:ea typeface="仿宋" panose="02010609060101010101" pitchFamily="49" charset="-122"/>
                <a:cs typeface="+mn-cs"/>
              </a:rPr>
              <a:t>xsxxb</a:t>
            </a:r>
            <a:r>
              <a:rPr lang="en-US" altLang="zh-CN" sz="1800" b="1" dirty="0">
                <a:latin typeface="仿宋" panose="02010609060101010101" pitchFamily="49" charset="-122"/>
                <a:ea typeface="仿宋" panose="02010609060101010101" pitchFamily="49" charset="-122"/>
                <a:cs typeface="+mn-cs"/>
              </a:rPr>
              <a:t> </a:t>
            </a:r>
            <a:r>
              <a:rPr lang="zh-CN" altLang="en-US" sz="1800" b="1" dirty="0">
                <a:latin typeface="仿宋" panose="02010609060101010101" pitchFamily="49" charset="-122"/>
                <a:ea typeface="仿宋" panose="02010609060101010101" pitchFamily="49" charset="-122"/>
                <a:cs typeface="+mn-cs"/>
              </a:rPr>
              <a:t>表中</a:t>
            </a:r>
            <a:r>
              <a:rPr lang="zh-CN" altLang="en-US" sz="1800" b="1" dirty="0" smtClean="0">
                <a:latin typeface="仿宋" panose="02010609060101010101" pitchFamily="49" charset="-122"/>
                <a:ea typeface="仿宋" panose="02010609060101010101" pitchFamily="49" charset="-122"/>
                <a:cs typeface="+mn-cs"/>
              </a:rPr>
              <a:t>家庭地址</a:t>
            </a:r>
            <a:r>
              <a:rPr lang="zh-CN" altLang="en-US" sz="1800" b="1" dirty="0">
                <a:latin typeface="仿宋" panose="02010609060101010101" pitchFamily="49" charset="-122"/>
                <a:ea typeface="仿宋" panose="02010609060101010101" pitchFamily="49" charset="-122"/>
                <a:cs typeface="+mn-cs"/>
              </a:rPr>
              <a:t>为“河南省许昌市”“河南省郑州市”</a:t>
            </a:r>
          </a:p>
          <a:p>
            <a:pPr marL="457200" lvl="1" indent="0" eaLnBrk="1" hangingPunct="1">
              <a:buNone/>
            </a:pPr>
            <a:r>
              <a:rPr lang="zh-CN" altLang="en-US" sz="1800" b="1" dirty="0">
                <a:latin typeface="仿宋" panose="02010609060101010101" pitchFamily="49" charset="-122"/>
                <a:ea typeface="仿宋" panose="02010609060101010101" pitchFamily="49" charset="-122"/>
                <a:cs typeface="+mn-cs"/>
              </a:rPr>
              <a:t>的学生信息查找出来。</a:t>
            </a:r>
            <a:endParaRPr lang="en-US" altLang="zh-CN" sz="1800" b="1" dirty="0" smtClean="0">
              <a:latin typeface="仿宋" panose="02010609060101010101" pitchFamily="49" charset="-122"/>
              <a:ea typeface="仿宋" panose="02010609060101010101" pitchFamily="49" charset="-122"/>
              <a:cs typeface="+mn-cs"/>
            </a:endParaRPr>
          </a:p>
        </p:txBody>
      </p:sp>
      <p:pic>
        <p:nvPicPr>
          <p:cNvPr id="2" name="图片 1"/>
          <p:cNvPicPr>
            <a:picLocks noChangeAspect="1"/>
          </p:cNvPicPr>
          <p:nvPr/>
        </p:nvPicPr>
        <p:blipFill>
          <a:blip r:embed="rId2"/>
          <a:stretch>
            <a:fillRect/>
          </a:stretch>
        </p:blipFill>
        <p:spPr>
          <a:xfrm>
            <a:off x="6876256" y="5517232"/>
            <a:ext cx="1316638" cy="684251"/>
          </a:xfrm>
          <a:prstGeom prst="rect">
            <a:avLst/>
          </a:prstGeom>
        </p:spPr>
      </p:pic>
      <p:pic>
        <p:nvPicPr>
          <p:cNvPr id="5" name="图片 4"/>
          <p:cNvPicPr>
            <a:picLocks noChangeAspect="1"/>
          </p:cNvPicPr>
          <p:nvPr/>
        </p:nvPicPr>
        <p:blipFill>
          <a:blip r:embed="rId3"/>
          <a:stretch>
            <a:fillRect/>
          </a:stretch>
        </p:blipFill>
        <p:spPr>
          <a:xfrm>
            <a:off x="2277407" y="1454283"/>
            <a:ext cx="4263950" cy="655092"/>
          </a:xfrm>
          <a:prstGeom prst="rect">
            <a:avLst/>
          </a:prstGeom>
        </p:spPr>
      </p:pic>
      <p:pic>
        <p:nvPicPr>
          <p:cNvPr id="6" name="图片 5"/>
          <p:cNvPicPr>
            <a:picLocks noChangeAspect="1"/>
          </p:cNvPicPr>
          <p:nvPr/>
        </p:nvPicPr>
        <p:blipFill>
          <a:blip r:embed="rId4"/>
          <a:stretch>
            <a:fillRect/>
          </a:stretch>
        </p:blipFill>
        <p:spPr>
          <a:xfrm>
            <a:off x="2339752" y="3789040"/>
            <a:ext cx="3824091" cy="816911"/>
          </a:xfrm>
          <a:prstGeom prst="rect">
            <a:avLst/>
          </a:prstGeom>
        </p:spPr>
      </p:pic>
    </p:spTree>
    <p:extLst>
      <p:ext uri="{BB962C8B-B14F-4D97-AF65-F5344CB8AC3E}">
        <p14:creationId xmlns:p14="http://schemas.microsoft.com/office/powerpoint/2010/main" val="1048594090"/>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9" name="Rectangle 2"/>
          <p:cNvSpPr>
            <a:spLocks noGrp="1" noChangeArrowheads="1"/>
          </p:cNvSpPr>
          <p:nvPr>
            <p:ph type="title"/>
          </p:nvPr>
        </p:nvSpPr>
        <p:spPr>
          <a:xfrm>
            <a:off x="539552" y="188640"/>
            <a:ext cx="7391400" cy="563563"/>
          </a:xfrm>
        </p:spPr>
        <p:txBody>
          <a:bodyPr/>
          <a:lstStyle/>
          <a:p>
            <a:pPr eaLnBrk="1" hangingPunct="1"/>
            <a:r>
              <a:rPr lang="zh-CN" altLang="en-US" dirty="0"/>
              <a:t>学习任务七     使用模糊查询</a:t>
            </a:r>
            <a:br>
              <a:rPr lang="zh-CN" altLang="en-US" dirty="0"/>
            </a:br>
            <a:endParaRPr lang="zh-CN" altLang="en-US" dirty="0" smtClean="0"/>
          </a:p>
        </p:txBody>
      </p:sp>
      <p:sp>
        <p:nvSpPr>
          <p:cNvPr id="45060" name="Rectangle 3"/>
          <p:cNvSpPr>
            <a:spLocks noGrp="1" noChangeArrowheads="1"/>
          </p:cNvSpPr>
          <p:nvPr>
            <p:ph idx="1"/>
          </p:nvPr>
        </p:nvSpPr>
        <p:spPr>
          <a:xfrm>
            <a:off x="395536" y="752203"/>
            <a:ext cx="8496944" cy="5570040"/>
          </a:xfrm>
          <a:noFill/>
        </p:spPr>
        <p:txBody>
          <a:bodyPr/>
          <a:lstStyle/>
          <a:p>
            <a:pPr marL="457200" lvl="1" indent="0" eaLnBrk="1" hangingPunct="1">
              <a:buNone/>
            </a:pPr>
            <a:r>
              <a:rPr lang="zh-CN" altLang="en-US" sz="1800" b="1" dirty="0">
                <a:latin typeface="仿宋" panose="02010609060101010101" pitchFamily="49" charset="-122"/>
                <a:ea typeface="仿宋" panose="02010609060101010101" pitchFamily="49" charset="-122"/>
                <a:cs typeface="+mn-cs"/>
              </a:rPr>
              <a:t>五、使用 </a:t>
            </a:r>
            <a:r>
              <a:rPr lang="en-US" altLang="zh-CN" sz="1800" b="1" dirty="0">
                <a:latin typeface="仿宋" panose="02010609060101010101" pitchFamily="49" charset="-122"/>
                <a:ea typeface="仿宋" panose="02010609060101010101" pitchFamily="49" charset="-122"/>
                <a:cs typeface="+mn-cs"/>
              </a:rPr>
              <a:t>IS NULL </a:t>
            </a:r>
            <a:r>
              <a:rPr lang="zh-CN" altLang="en-US" sz="1800" b="1" dirty="0">
                <a:latin typeface="仿宋" panose="02010609060101010101" pitchFamily="49" charset="-122"/>
                <a:ea typeface="仿宋" panose="02010609060101010101" pitchFamily="49" charset="-122"/>
                <a:cs typeface="+mn-cs"/>
              </a:rPr>
              <a:t>查询学生信息表（</a:t>
            </a:r>
            <a:r>
              <a:rPr lang="en-US" altLang="zh-CN" sz="1800" b="1" dirty="0" err="1">
                <a:latin typeface="仿宋" panose="02010609060101010101" pitchFamily="49" charset="-122"/>
                <a:ea typeface="仿宋" panose="02010609060101010101" pitchFamily="49" charset="-122"/>
                <a:cs typeface="+mn-cs"/>
              </a:rPr>
              <a:t>xsxxb</a:t>
            </a:r>
            <a:r>
              <a:rPr lang="zh-CN" altLang="en-US" sz="1800" b="1" dirty="0">
                <a:latin typeface="仿宋" panose="02010609060101010101" pitchFamily="49" charset="-122"/>
                <a:ea typeface="仿宋" panose="02010609060101010101" pitchFamily="49" charset="-122"/>
                <a:cs typeface="+mn-cs"/>
              </a:rPr>
              <a:t>）中 </a:t>
            </a:r>
            <a:r>
              <a:rPr lang="en-US" altLang="zh-CN" sz="1800" b="1" dirty="0" err="1">
                <a:latin typeface="仿宋" panose="02010609060101010101" pitchFamily="49" charset="-122"/>
                <a:ea typeface="仿宋" panose="02010609060101010101" pitchFamily="49" charset="-122"/>
                <a:cs typeface="+mn-cs"/>
              </a:rPr>
              <a:t>yx</a:t>
            </a:r>
            <a:r>
              <a:rPr lang="en-US" altLang="zh-CN" sz="1800" b="1" dirty="0">
                <a:latin typeface="仿宋" panose="02010609060101010101" pitchFamily="49" charset="-122"/>
                <a:ea typeface="仿宋" panose="02010609060101010101" pitchFamily="49" charset="-122"/>
                <a:cs typeface="+mn-cs"/>
              </a:rPr>
              <a:t> </a:t>
            </a:r>
            <a:r>
              <a:rPr lang="zh-CN" altLang="en-US" sz="1800" b="1" dirty="0">
                <a:latin typeface="仿宋" panose="02010609060101010101" pitchFamily="49" charset="-122"/>
                <a:ea typeface="仿宋" panose="02010609060101010101" pitchFamily="49" charset="-122"/>
                <a:cs typeface="+mn-cs"/>
              </a:rPr>
              <a:t>信息为空（</a:t>
            </a:r>
            <a:r>
              <a:rPr lang="en-US" altLang="zh-CN" sz="1800" b="1" dirty="0">
                <a:latin typeface="仿宋" panose="02010609060101010101" pitchFamily="49" charset="-122"/>
                <a:ea typeface="仿宋" panose="02010609060101010101" pitchFamily="49" charset="-122"/>
                <a:cs typeface="+mn-cs"/>
              </a:rPr>
              <a:t>NULL</a:t>
            </a:r>
            <a:r>
              <a:rPr lang="zh-CN" altLang="en-US" sz="1800" b="1" dirty="0">
                <a:latin typeface="仿宋" panose="02010609060101010101" pitchFamily="49" charset="-122"/>
                <a:ea typeface="仿宋" panose="02010609060101010101" pitchFamily="49" charset="-122"/>
                <a:cs typeface="+mn-cs"/>
              </a:rPr>
              <a:t>）</a:t>
            </a:r>
          </a:p>
          <a:p>
            <a:pPr marL="457200" lvl="1" indent="0" eaLnBrk="1" hangingPunct="1">
              <a:buNone/>
            </a:pPr>
            <a:r>
              <a:rPr lang="zh-CN" altLang="en-US" sz="1800" b="1" dirty="0">
                <a:latin typeface="仿宋" panose="02010609060101010101" pitchFamily="49" charset="-122"/>
                <a:ea typeface="仿宋" panose="02010609060101010101" pitchFamily="49" charset="-122"/>
                <a:cs typeface="+mn-cs"/>
              </a:rPr>
              <a:t>的学生</a:t>
            </a:r>
            <a:endParaRPr lang="en-US" altLang="zh-CN" sz="1800" b="1" dirty="0" smtClean="0">
              <a:latin typeface="仿宋" panose="02010609060101010101" pitchFamily="49" charset="-122"/>
              <a:ea typeface="仿宋" panose="02010609060101010101" pitchFamily="49" charset="-122"/>
              <a:cs typeface="+mn-cs"/>
            </a:endParaRPr>
          </a:p>
          <a:p>
            <a:pPr marL="457200" lvl="1" indent="0" eaLnBrk="1" hangingPunct="1">
              <a:buNone/>
            </a:pPr>
            <a:r>
              <a:rPr lang="zh-CN" altLang="en-US" sz="1800" b="1" dirty="0">
                <a:latin typeface="仿宋" panose="02010609060101010101" pitchFamily="49" charset="-122"/>
                <a:ea typeface="仿宋" panose="02010609060101010101" pitchFamily="49" charset="-122"/>
                <a:cs typeface="+mn-cs"/>
              </a:rPr>
              <a:t>（</a:t>
            </a:r>
            <a:r>
              <a:rPr lang="en-US" altLang="zh-CN" sz="1800" b="1" dirty="0">
                <a:latin typeface="仿宋" panose="02010609060101010101" pitchFamily="49" charset="-122"/>
                <a:ea typeface="仿宋" panose="02010609060101010101" pitchFamily="49" charset="-122"/>
                <a:cs typeface="+mn-cs"/>
              </a:rPr>
              <a:t>1</a:t>
            </a:r>
            <a:r>
              <a:rPr lang="zh-CN" altLang="en-US" sz="1800" b="1" dirty="0">
                <a:latin typeface="仿宋" panose="02010609060101010101" pitchFamily="49" charset="-122"/>
                <a:ea typeface="仿宋" panose="02010609060101010101" pitchFamily="49" charset="-122"/>
                <a:cs typeface="+mn-cs"/>
              </a:rPr>
              <a:t>）在查询编辑器中输入如下代码： </a:t>
            </a:r>
            <a:endParaRPr lang="en-US" altLang="zh-CN" sz="1800" b="1" dirty="0" smtClean="0">
              <a:latin typeface="仿宋" panose="02010609060101010101" pitchFamily="49" charset="-122"/>
              <a:ea typeface="仿宋" panose="02010609060101010101" pitchFamily="49" charset="-122"/>
              <a:cs typeface="+mn-cs"/>
            </a:endParaRPr>
          </a:p>
          <a:p>
            <a:pPr marL="457200" lvl="1" indent="0" eaLnBrk="1" hangingPunct="1">
              <a:buNone/>
            </a:pPr>
            <a:endParaRPr lang="en-US" altLang="zh-CN" sz="1800" b="1" dirty="0" smtClean="0">
              <a:latin typeface="仿宋" panose="02010609060101010101" pitchFamily="49" charset="-122"/>
              <a:ea typeface="仿宋" panose="02010609060101010101" pitchFamily="49" charset="-122"/>
              <a:cs typeface="+mn-cs"/>
            </a:endParaRPr>
          </a:p>
          <a:p>
            <a:pPr marL="457200" lvl="1" indent="0" eaLnBrk="1" hangingPunct="1">
              <a:buNone/>
            </a:pPr>
            <a:endParaRPr lang="en-US" altLang="zh-CN" sz="1800" b="1" dirty="0">
              <a:latin typeface="仿宋" panose="02010609060101010101" pitchFamily="49" charset="-122"/>
              <a:ea typeface="仿宋" panose="02010609060101010101" pitchFamily="49" charset="-122"/>
              <a:cs typeface="+mn-cs"/>
            </a:endParaRPr>
          </a:p>
          <a:p>
            <a:pPr marL="457200" lvl="1" indent="0" eaLnBrk="1" hangingPunct="1">
              <a:buNone/>
            </a:pPr>
            <a:r>
              <a:rPr lang="zh-CN" altLang="en-US" sz="1800" b="1" dirty="0" smtClean="0">
                <a:latin typeface="仿宋" panose="02010609060101010101" pitchFamily="49" charset="-122"/>
                <a:ea typeface="仿宋" panose="02010609060101010101" pitchFamily="49" charset="-122"/>
                <a:cs typeface="+mn-cs"/>
              </a:rPr>
              <a:t>（</a:t>
            </a:r>
            <a:r>
              <a:rPr lang="en-US" altLang="zh-CN" sz="1800" b="1" dirty="0">
                <a:latin typeface="仿宋" panose="02010609060101010101" pitchFamily="49" charset="-122"/>
                <a:ea typeface="仿宋" panose="02010609060101010101" pitchFamily="49" charset="-122"/>
                <a:cs typeface="+mn-cs"/>
              </a:rPr>
              <a:t>2</a:t>
            </a:r>
            <a:r>
              <a:rPr lang="zh-CN" altLang="en-US" sz="1800" b="1" dirty="0">
                <a:latin typeface="仿宋" panose="02010609060101010101" pitchFamily="49" charset="-122"/>
                <a:ea typeface="仿宋" panose="02010609060101010101" pitchFamily="49" charset="-122"/>
                <a:cs typeface="+mn-cs"/>
              </a:rPr>
              <a:t>）单击工具栏</a:t>
            </a:r>
            <a:r>
              <a:rPr lang="zh-CN" altLang="en-US" sz="1800" b="1" dirty="0" smtClean="0">
                <a:latin typeface="仿宋" panose="02010609060101010101" pitchFamily="49" charset="-122"/>
                <a:ea typeface="仿宋" panose="02010609060101010101" pitchFamily="49" charset="-122"/>
                <a:cs typeface="+mn-cs"/>
              </a:rPr>
              <a:t>的“执行”按钮</a:t>
            </a:r>
            <a:r>
              <a:rPr lang="zh-CN" altLang="en-US" sz="1800" b="1" dirty="0">
                <a:latin typeface="仿宋" panose="02010609060101010101" pitchFamily="49" charset="-122"/>
                <a:ea typeface="仿宋" panose="02010609060101010101" pitchFamily="49" charset="-122"/>
                <a:cs typeface="+mn-cs"/>
              </a:rPr>
              <a:t>或者按 </a:t>
            </a:r>
            <a:r>
              <a:rPr lang="en-US" altLang="zh-CN" sz="1800" b="1" dirty="0">
                <a:latin typeface="仿宋" panose="02010609060101010101" pitchFamily="49" charset="-122"/>
                <a:ea typeface="仿宋" panose="02010609060101010101" pitchFamily="49" charset="-122"/>
                <a:cs typeface="+mn-cs"/>
              </a:rPr>
              <a:t>F5</a:t>
            </a:r>
            <a:r>
              <a:rPr lang="zh-CN" altLang="en-US" sz="1800" b="1" dirty="0">
                <a:latin typeface="仿宋" panose="02010609060101010101" pitchFamily="49" charset="-122"/>
                <a:ea typeface="仿宋" panose="02010609060101010101" pitchFamily="49" charset="-122"/>
                <a:cs typeface="+mn-cs"/>
              </a:rPr>
              <a:t>键。</a:t>
            </a:r>
          </a:p>
          <a:p>
            <a:pPr marL="457200" lvl="1" indent="0" eaLnBrk="1" hangingPunct="1">
              <a:buNone/>
            </a:pPr>
            <a:r>
              <a:rPr lang="zh-CN" altLang="en-US" sz="1800" b="1" dirty="0">
                <a:latin typeface="仿宋" panose="02010609060101010101" pitchFamily="49" charset="-122"/>
                <a:ea typeface="仿宋" panose="02010609060101010101" pitchFamily="49" charset="-122"/>
                <a:cs typeface="+mn-cs"/>
              </a:rPr>
              <a:t>（</a:t>
            </a:r>
            <a:r>
              <a:rPr lang="en-US" altLang="zh-CN" sz="1800" b="1" dirty="0">
                <a:latin typeface="仿宋" panose="02010609060101010101" pitchFamily="49" charset="-122"/>
                <a:ea typeface="仿宋" panose="02010609060101010101" pitchFamily="49" charset="-122"/>
                <a:cs typeface="+mn-cs"/>
              </a:rPr>
              <a:t>3</a:t>
            </a:r>
            <a:r>
              <a:rPr lang="zh-CN" altLang="en-US" sz="1800" b="1" dirty="0" smtClean="0">
                <a:latin typeface="仿宋" panose="02010609060101010101" pitchFamily="49" charset="-122"/>
                <a:ea typeface="仿宋" panose="02010609060101010101" pitchFamily="49" charset="-122"/>
                <a:cs typeface="+mn-cs"/>
              </a:rPr>
              <a:t>）</a:t>
            </a:r>
            <a:r>
              <a:rPr lang="zh-CN" altLang="en-US" sz="1800" b="1" dirty="0">
                <a:latin typeface="仿宋" panose="02010609060101010101" pitchFamily="49" charset="-122"/>
                <a:ea typeface="仿宋" panose="02010609060101010101" pitchFamily="49" charset="-122"/>
                <a:cs typeface="+mn-cs"/>
              </a:rPr>
              <a:t>查看结果，查询出学生</a:t>
            </a:r>
            <a:r>
              <a:rPr lang="zh-CN" altLang="en-US" sz="1800" b="1" dirty="0" smtClean="0">
                <a:latin typeface="仿宋" panose="02010609060101010101" pitchFamily="49" charset="-122"/>
                <a:ea typeface="仿宋" panose="02010609060101010101" pitchFamily="49" charset="-122"/>
                <a:cs typeface="+mn-cs"/>
              </a:rPr>
              <a:t>信息</a:t>
            </a:r>
            <a:r>
              <a:rPr lang="zh-CN" altLang="en-US" sz="1800" b="1" dirty="0">
                <a:latin typeface="仿宋" panose="02010609060101010101" pitchFamily="49" charset="-122"/>
                <a:ea typeface="仿宋" panose="02010609060101010101" pitchFamily="49" charset="-122"/>
                <a:cs typeface="+mn-cs"/>
              </a:rPr>
              <a:t>表（</a:t>
            </a:r>
            <a:r>
              <a:rPr lang="en-US" altLang="zh-CN" sz="1800" b="1" dirty="0" err="1">
                <a:latin typeface="仿宋" panose="02010609060101010101" pitchFamily="49" charset="-122"/>
                <a:ea typeface="仿宋" panose="02010609060101010101" pitchFamily="49" charset="-122"/>
                <a:cs typeface="+mn-cs"/>
              </a:rPr>
              <a:t>xsxxb</a:t>
            </a:r>
            <a:r>
              <a:rPr lang="zh-CN" altLang="en-US" sz="1800" b="1" dirty="0">
                <a:latin typeface="仿宋" panose="02010609060101010101" pitchFamily="49" charset="-122"/>
                <a:ea typeface="仿宋" panose="02010609060101010101" pitchFamily="49" charset="-122"/>
                <a:cs typeface="+mn-cs"/>
              </a:rPr>
              <a:t>）中 </a:t>
            </a:r>
            <a:r>
              <a:rPr lang="en-US" altLang="zh-CN" sz="1800" b="1" dirty="0" err="1">
                <a:latin typeface="仿宋" panose="02010609060101010101" pitchFamily="49" charset="-122"/>
                <a:ea typeface="仿宋" panose="02010609060101010101" pitchFamily="49" charset="-122"/>
                <a:cs typeface="+mn-cs"/>
              </a:rPr>
              <a:t>yx</a:t>
            </a:r>
            <a:r>
              <a:rPr lang="en-US" altLang="zh-CN" sz="1800" b="1" dirty="0">
                <a:latin typeface="仿宋" panose="02010609060101010101" pitchFamily="49" charset="-122"/>
                <a:ea typeface="仿宋" panose="02010609060101010101" pitchFamily="49" charset="-122"/>
                <a:cs typeface="+mn-cs"/>
              </a:rPr>
              <a:t> </a:t>
            </a:r>
            <a:r>
              <a:rPr lang="zh-CN" altLang="en-US" sz="1800" b="1" dirty="0">
                <a:latin typeface="仿宋" panose="02010609060101010101" pitchFamily="49" charset="-122"/>
                <a:ea typeface="仿宋" panose="02010609060101010101" pitchFamily="49" charset="-122"/>
                <a:cs typeface="+mn-cs"/>
              </a:rPr>
              <a:t>列为 </a:t>
            </a:r>
            <a:r>
              <a:rPr lang="en-US" altLang="zh-CN" sz="1800" b="1" dirty="0">
                <a:latin typeface="仿宋" panose="02010609060101010101" pitchFamily="49" charset="-122"/>
                <a:ea typeface="仿宋" panose="02010609060101010101" pitchFamily="49" charset="-122"/>
                <a:cs typeface="+mn-cs"/>
              </a:rPr>
              <a:t>NULL </a:t>
            </a:r>
            <a:r>
              <a:rPr lang="zh-CN" altLang="en-US" sz="1800" b="1" dirty="0" smtClean="0">
                <a:latin typeface="仿宋" panose="02010609060101010101" pitchFamily="49" charset="-122"/>
                <a:ea typeface="仿宋" panose="02010609060101010101" pitchFamily="49" charset="-122"/>
                <a:cs typeface="+mn-cs"/>
              </a:rPr>
              <a:t>的所有</a:t>
            </a:r>
            <a:r>
              <a:rPr lang="zh-CN" altLang="en-US" sz="1800" b="1" dirty="0">
                <a:latin typeface="仿宋" panose="02010609060101010101" pitchFamily="49" charset="-122"/>
                <a:ea typeface="仿宋" panose="02010609060101010101" pitchFamily="49" charset="-122"/>
                <a:cs typeface="+mn-cs"/>
              </a:rPr>
              <a:t>行</a:t>
            </a:r>
            <a:r>
              <a:rPr lang="zh-CN" altLang="en-US" sz="1800" b="1" dirty="0" smtClean="0">
                <a:latin typeface="仿宋" panose="02010609060101010101" pitchFamily="49" charset="-122"/>
                <a:ea typeface="仿宋" panose="02010609060101010101" pitchFamily="49" charset="-122"/>
                <a:cs typeface="+mn-cs"/>
              </a:rPr>
              <a:t>。</a:t>
            </a:r>
            <a:endParaRPr lang="en-US" altLang="zh-CN" sz="1800" b="1" dirty="0" smtClean="0">
              <a:latin typeface="仿宋" panose="02010609060101010101" pitchFamily="49" charset="-122"/>
              <a:ea typeface="仿宋" panose="02010609060101010101" pitchFamily="49" charset="-122"/>
              <a:cs typeface="+mn-cs"/>
            </a:endParaRPr>
          </a:p>
        </p:txBody>
      </p:sp>
      <p:pic>
        <p:nvPicPr>
          <p:cNvPr id="2" name="图片 1"/>
          <p:cNvPicPr>
            <a:picLocks noChangeAspect="1"/>
          </p:cNvPicPr>
          <p:nvPr/>
        </p:nvPicPr>
        <p:blipFill>
          <a:blip r:embed="rId2"/>
          <a:stretch>
            <a:fillRect/>
          </a:stretch>
        </p:blipFill>
        <p:spPr>
          <a:xfrm>
            <a:off x="6876256" y="5517232"/>
            <a:ext cx="1316638" cy="684251"/>
          </a:xfrm>
          <a:prstGeom prst="rect">
            <a:avLst/>
          </a:prstGeom>
        </p:spPr>
      </p:pic>
      <p:pic>
        <p:nvPicPr>
          <p:cNvPr id="3" name="图片 2"/>
          <p:cNvPicPr>
            <a:picLocks noChangeAspect="1"/>
          </p:cNvPicPr>
          <p:nvPr/>
        </p:nvPicPr>
        <p:blipFill>
          <a:blip r:embed="rId3"/>
          <a:stretch>
            <a:fillRect/>
          </a:stretch>
        </p:blipFill>
        <p:spPr>
          <a:xfrm>
            <a:off x="2515680" y="1860745"/>
            <a:ext cx="3568488" cy="421238"/>
          </a:xfrm>
          <a:prstGeom prst="rect">
            <a:avLst/>
          </a:prstGeom>
        </p:spPr>
      </p:pic>
    </p:spTree>
    <p:extLst>
      <p:ext uri="{BB962C8B-B14F-4D97-AF65-F5344CB8AC3E}">
        <p14:creationId xmlns:p14="http://schemas.microsoft.com/office/powerpoint/2010/main" val="3189014480"/>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3" name="Rectangle 2"/>
          <p:cNvSpPr>
            <a:spLocks noGrp="1" noChangeArrowheads="1"/>
          </p:cNvSpPr>
          <p:nvPr>
            <p:ph type="title"/>
          </p:nvPr>
        </p:nvSpPr>
        <p:spPr>
          <a:xfrm>
            <a:off x="611560" y="188640"/>
            <a:ext cx="7391400" cy="563563"/>
          </a:xfrm>
        </p:spPr>
        <p:txBody>
          <a:bodyPr/>
          <a:lstStyle/>
          <a:p>
            <a:pPr eaLnBrk="1" hangingPunct="1"/>
            <a:r>
              <a:rPr lang="zh-CN" altLang="en-US" dirty="0" smtClean="0"/>
              <a:t>学习任务八     使用</a:t>
            </a:r>
            <a:r>
              <a:rPr lang="zh-CN" altLang="en-US" dirty="0"/>
              <a:t>聚合函数查询数据</a:t>
            </a:r>
            <a:r>
              <a:rPr lang="zh-CN" altLang="en-US" dirty="0" smtClean="0"/>
              <a:t/>
            </a:r>
            <a:br>
              <a:rPr lang="zh-CN" altLang="en-US" dirty="0" smtClean="0"/>
            </a:br>
            <a:endParaRPr lang="zh-CN" altLang="en-US" dirty="0" smtClean="0"/>
          </a:p>
        </p:txBody>
      </p:sp>
      <p:sp>
        <p:nvSpPr>
          <p:cNvPr id="5" name="Rectangle 3"/>
          <p:cNvSpPr>
            <a:spLocks noGrp="1" noChangeArrowheads="1"/>
          </p:cNvSpPr>
          <p:nvPr>
            <p:ph idx="1"/>
          </p:nvPr>
        </p:nvSpPr>
        <p:spPr>
          <a:xfrm>
            <a:off x="323528" y="752203"/>
            <a:ext cx="8229600" cy="5629125"/>
          </a:xfrm>
          <a:noFill/>
        </p:spPr>
        <p:txBody>
          <a:bodyPr/>
          <a:lstStyle/>
          <a:p>
            <a:pPr marL="533400" indent="-533400" eaLnBrk="1" hangingPunct="1"/>
            <a:r>
              <a:rPr lang="zh-CN" altLang="en-US" dirty="0" smtClean="0"/>
              <a:t>任务描述</a:t>
            </a:r>
          </a:p>
          <a:p>
            <a:pPr marL="539750" indent="0" eaLnBrk="1" hangingPunct="1">
              <a:buNone/>
            </a:pPr>
            <a:r>
              <a:rPr lang="zh-CN" altLang="en-US" sz="1600" b="1" dirty="0">
                <a:latin typeface="仿宋" panose="02010609060101010101" pitchFamily="49" charset="-122"/>
                <a:ea typeface="仿宋" panose="02010609060101010101" pitchFamily="49" charset="-122"/>
              </a:rPr>
              <a:t>在查询中还会经常遇到要求计算某些列的最大值、最小值、</a:t>
            </a:r>
            <a:r>
              <a:rPr lang="zh-CN" altLang="en-US" sz="1600" b="1" dirty="0" smtClean="0">
                <a:latin typeface="仿宋" panose="02010609060101010101" pitchFamily="49" charset="-122"/>
                <a:ea typeface="仿宋" panose="02010609060101010101" pitchFamily="49" charset="-122"/>
              </a:rPr>
              <a:t>平均值</a:t>
            </a:r>
            <a:r>
              <a:rPr lang="zh-CN" altLang="en-US" sz="1600" b="1" dirty="0">
                <a:latin typeface="仿宋" panose="02010609060101010101" pitchFamily="49" charset="-122"/>
                <a:ea typeface="仿宋" panose="02010609060101010101" pitchFamily="49" charset="-122"/>
              </a:rPr>
              <a:t>等信息，有时候还需要查询到多少行数据项。这个时候查询的</a:t>
            </a:r>
            <a:r>
              <a:rPr lang="zh-CN" altLang="en-US" sz="1600" b="1" dirty="0" smtClean="0">
                <a:latin typeface="仿宋" panose="02010609060101010101" pitchFamily="49" charset="-122"/>
                <a:ea typeface="仿宋" panose="02010609060101010101" pitchFamily="49" charset="-122"/>
              </a:rPr>
              <a:t>“统计数据”</a:t>
            </a:r>
            <a:r>
              <a:rPr lang="zh-CN" altLang="en-US" sz="1600" b="1" dirty="0">
                <a:latin typeface="仿宋" panose="02010609060101010101" pitchFamily="49" charset="-122"/>
                <a:ea typeface="仿宋" panose="02010609060101010101" pitchFamily="49" charset="-122"/>
              </a:rPr>
              <a:t>是用户比较关心的，</a:t>
            </a:r>
            <a:r>
              <a:rPr lang="en-US" altLang="zh-CN" sz="1600" b="1" dirty="0">
                <a:latin typeface="仿宋" panose="02010609060101010101" pitchFamily="49" charset="-122"/>
                <a:ea typeface="仿宋" panose="02010609060101010101" pitchFamily="49" charset="-122"/>
              </a:rPr>
              <a:t>SQL Server </a:t>
            </a:r>
            <a:r>
              <a:rPr lang="zh-CN" altLang="en-US" sz="1600" b="1" dirty="0">
                <a:latin typeface="仿宋" panose="02010609060101010101" pitchFamily="49" charset="-122"/>
                <a:ea typeface="仿宋" panose="02010609060101010101" pitchFamily="49" charset="-122"/>
              </a:rPr>
              <a:t>提供聚合函数能够基于字段进行计算，并返回单个值。用户此时可以通过单击工具栏上的“新建查询（</a:t>
            </a:r>
            <a:r>
              <a:rPr lang="en-US" altLang="zh-CN" sz="1600" b="1" dirty="0">
                <a:latin typeface="仿宋" panose="02010609060101010101" pitchFamily="49" charset="-122"/>
                <a:ea typeface="仿宋" panose="02010609060101010101" pitchFamily="49" charset="-122"/>
              </a:rPr>
              <a:t>N</a:t>
            </a:r>
            <a:r>
              <a:rPr lang="zh-CN" altLang="en-US" sz="1600" b="1" dirty="0">
                <a:latin typeface="仿宋" panose="02010609060101010101" pitchFamily="49" charset="-122"/>
                <a:ea typeface="仿宋" panose="02010609060101010101" pitchFamily="49" charset="-122"/>
              </a:rPr>
              <a:t>）”按钮</a:t>
            </a:r>
            <a:r>
              <a:rPr lang="zh-CN" altLang="en-US" sz="1600" b="1" dirty="0" smtClean="0">
                <a:latin typeface="仿宋" panose="02010609060101010101" pitchFamily="49" charset="-122"/>
                <a:ea typeface="仿宋" panose="02010609060101010101" pitchFamily="49" charset="-122"/>
              </a:rPr>
              <a:t>，在</a:t>
            </a:r>
            <a:r>
              <a:rPr lang="zh-CN" altLang="en-US" sz="1600" b="1" dirty="0">
                <a:latin typeface="仿宋" panose="02010609060101010101" pitchFamily="49" charset="-122"/>
                <a:ea typeface="仿宋" panose="02010609060101010101" pitchFamily="49" charset="-122"/>
              </a:rPr>
              <a:t>查询编辑器窗口中输入相应语句，通过聚合函数进行查询。 </a:t>
            </a:r>
            <a:endParaRPr lang="en-US" altLang="zh-CN" sz="1600" b="1" dirty="0" smtClean="0">
              <a:latin typeface="仿宋" panose="02010609060101010101" pitchFamily="49" charset="-122"/>
              <a:ea typeface="仿宋" panose="02010609060101010101" pitchFamily="49" charset="-122"/>
            </a:endParaRPr>
          </a:p>
          <a:p>
            <a:pPr marL="533400" indent="-533400" eaLnBrk="1" hangingPunct="1"/>
            <a:r>
              <a:rPr lang="zh-CN" altLang="en-US" dirty="0" smtClean="0"/>
              <a:t>任务目标</a:t>
            </a:r>
          </a:p>
          <a:p>
            <a:pPr marL="457200" lvl="1" indent="0" eaLnBrk="1" hangingPunct="1">
              <a:buNone/>
            </a:pPr>
            <a:r>
              <a:rPr lang="zh-CN" altLang="en-US" sz="1600" b="1" dirty="0">
                <a:latin typeface="仿宋" panose="02010609060101010101" pitchFamily="49" charset="-122"/>
                <a:ea typeface="仿宋" panose="02010609060101010101" pitchFamily="49" charset="-122"/>
                <a:cs typeface="+mn-cs"/>
              </a:rPr>
              <a:t>（</a:t>
            </a:r>
            <a:r>
              <a:rPr lang="en-US" altLang="zh-CN" sz="1600" b="1" dirty="0">
                <a:latin typeface="仿宋" panose="02010609060101010101" pitchFamily="49" charset="-122"/>
                <a:ea typeface="仿宋" panose="02010609060101010101" pitchFamily="49" charset="-122"/>
                <a:cs typeface="+mn-cs"/>
              </a:rPr>
              <a:t>1</a:t>
            </a:r>
            <a:r>
              <a:rPr lang="zh-CN" altLang="en-US" sz="1600" b="1" dirty="0">
                <a:latin typeface="仿宋" panose="02010609060101010101" pitchFamily="49" charset="-122"/>
                <a:ea typeface="仿宋" panose="02010609060101010101" pitchFamily="49" charset="-122"/>
                <a:cs typeface="+mn-cs"/>
              </a:rPr>
              <a:t>）能够利用 </a:t>
            </a:r>
            <a:r>
              <a:rPr lang="en-US" altLang="zh-CN" sz="1600" b="1" dirty="0">
                <a:latin typeface="仿宋" panose="02010609060101010101" pitchFamily="49" charset="-122"/>
                <a:ea typeface="仿宋" panose="02010609060101010101" pitchFamily="49" charset="-122"/>
                <a:cs typeface="+mn-cs"/>
              </a:rPr>
              <a:t>SUM</a:t>
            </a:r>
            <a:r>
              <a:rPr lang="zh-CN" altLang="en-US" sz="1600" b="1" dirty="0">
                <a:latin typeface="仿宋" panose="02010609060101010101" pitchFamily="49" charset="-122"/>
                <a:ea typeface="仿宋" panose="02010609060101010101" pitchFamily="49" charset="-122"/>
                <a:cs typeface="+mn-cs"/>
              </a:rPr>
              <a:t>函数进行求和运算。</a:t>
            </a:r>
          </a:p>
          <a:p>
            <a:pPr marL="457200" lvl="1" indent="0" eaLnBrk="1" hangingPunct="1">
              <a:buNone/>
            </a:pPr>
            <a:r>
              <a:rPr lang="zh-CN" altLang="en-US" sz="1600" b="1" dirty="0">
                <a:latin typeface="仿宋" panose="02010609060101010101" pitchFamily="49" charset="-122"/>
                <a:ea typeface="仿宋" panose="02010609060101010101" pitchFamily="49" charset="-122"/>
                <a:cs typeface="+mn-cs"/>
              </a:rPr>
              <a:t>（</a:t>
            </a:r>
            <a:r>
              <a:rPr lang="en-US" altLang="zh-CN" sz="1600" b="1" dirty="0">
                <a:latin typeface="仿宋" panose="02010609060101010101" pitchFamily="49" charset="-122"/>
                <a:ea typeface="仿宋" panose="02010609060101010101" pitchFamily="49" charset="-122"/>
                <a:cs typeface="+mn-cs"/>
              </a:rPr>
              <a:t>2</a:t>
            </a:r>
            <a:r>
              <a:rPr lang="zh-CN" altLang="en-US" sz="1600" b="1" dirty="0">
                <a:latin typeface="仿宋" panose="02010609060101010101" pitchFamily="49" charset="-122"/>
                <a:ea typeface="仿宋" panose="02010609060101010101" pitchFamily="49" charset="-122"/>
                <a:cs typeface="+mn-cs"/>
              </a:rPr>
              <a:t>）能够利用 </a:t>
            </a:r>
            <a:r>
              <a:rPr lang="en-US" altLang="zh-CN" sz="1600" b="1" dirty="0">
                <a:latin typeface="仿宋" panose="02010609060101010101" pitchFamily="49" charset="-122"/>
                <a:ea typeface="仿宋" panose="02010609060101010101" pitchFamily="49" charset="-122"/>
                <a:cs typeface="+mn-cs"/>
              </a:rPr>
              <a:t>AVG </a:t>
            </a:r>
            <a:r>
              <a:rPr lang="zh-CN" altLang="en-US" sz="1600" b="1" dirty="0">
                <a:latin typeface="仿宋" panose="02010609060101010101" pitchFamily="49" charset="-122"/>
                <a:ea typeface="仿宋" panose="02010609060101010101" pitchFamily="49" charset="-122"/>
                <a:cs typeface="+mn-cs"/>
              </a:rPr>
              <a:t>函数进行求平均值运算。</a:t>
            </a:r>
          </a:p>
          <a:p>
            <a:pPr marL="457200" lvl="1" indent="0" eaLnBrk="1" hangingPunct="1">
              <a:buNone/>
            </a:pPr>
            <a:r>
              <a:rPr lang="zh-CN" altLang="en-US" sz="1600" b="1" dirty="0">
                <a:latin typeface="仿宋" panose="02010609060101010101" pitchFamily="49" charset="-122"/>
                <a:ea typeface="仿宋" panose="02010609060101010101" pitchFamily="49" charset="-122"/>
                <a:cs typeface="+mn-cs"/>
              </a:rPr>
              <a:t>（</a:t>
            </a:r>
            <a:r>
              <a:rPr lang="en-US" altLang="zh-CN" sz="1600" b="1" dirty="0">
                <a:latin typeface="仿宋" panose="02010609060101010101" pitchFamily="49" charset="-122"/>
                <a:ea typeface="仿宋" panose="02010609060101010101" pitchFamily="49" charset="-122"/>
                <a:cs typeface="+mn-cs"/>
              </a:rPr>
              <a:t>3</a:t>
            </a:r>
            <a:r>
              <a:rPr lang="zh-CN" altLang="en-US" sz="1600" b="1" dirty="0">
                <a:latin typeface="仿宋" panose="02010609060101010101" pitchFamily="49" charset="-122"/>
                <a:ea typeface="仿宋" panose="02010609060101010101" pitchFamily="49" charset="-122"/>
                <a:cs typeface="+mn-cs"/>
              </a:rPr>
              <a:t>）能够利用 </a:t>
            </a:r>
            <a:r>
              <a:rPr lang="en-US" altLang="zh-CN" sz="1600" b="1" dirty="0">
                <a:latin typeface="仿宋" panose="02010609060101010101" pitchFamily="49" charset="-122"/>
                <a:ea typeface="仿宋" panose="02010609060101010101" pitchFamily="49" charset="-122"/>
                <a:cs typeface="+mn-cs"/>
              </a:rPr>
              <a:t>MAX</a:t>
            </a:r>
            <a:r>
              <a:rPr lang="zh-CN" altLang="en-US" sz="1600" b="1" dirty="0">
                <a:latin typeface="仿宋" panose="02010609060101010101" pitchFamily="49" charset="-122"/>
                <a:ea typeface="仿宋" panose="02010609060101010101" pitchFamily="49" charset="-122"/>
                <a:cs typeface="+mn-cs"/>
              </a:rPr>
              <a:t>、</a:t>
            </a:r>
            <a:r>
              <a:rPr lang="en-US" altLang="zh-CN" sz="1600" b="1" dirty="0">
                <a:latin typeface="仿宋" panose="02010609060101010101" pitchFamily="49" charset="-122"/>
                <a:ea typeface="仿宋" panose="02010609060101010101" pitchFamily="49" charset="-122"/>
                <a:cs typeface="+mn-cs"/>
              </a:rPr>
              <a:t>MIN </a:t>
            </a:r>
            <a:r>
              <a:rPr lang="zh-CN" altLang="en-US" sz="1600" b="1" dirty="0">
                <a:latin typeface="仿宋" panose="02010609060101010101" pitchFamily="49" charset="-122"/>
                <a:ea typeface="仿宋" panose="02010609060101010101" pitchFamily="49" charset="-122"/>
                <a:cs typeface="+mn-cs"/>
              </a:rPr>
              <a:t>函数求最大值、最小值。</a:t>
            </a:r>
          </a:p>
          <a:p>
            <a:pPr marL="457200" lvl="1" indent="0" eaLnBrk="1" hangingPunct="1">
              <a:buNone/>
            </a:pPr>
            <a:r>
              <a:rPr lang="zh-CN" altLang="en-US" sz="1600" b="1" dirty="0">
                <a:latin typeface="仿宋" panose="02010609060101010101" pitchFamily="49" charset="-122"/>
                <a:ea typeface="仿宋" panose="02010609060101010101" pitchFamily="49" charset="-122"/>
                <a:cs typeface="+mn-cs"/>
              </a:rPr>
              <a:t>（</a:t>
            </a:r>
            <a:r>
              <a:rPr lang="en-US" altLang="zh-CN" sz="1600" b="1" dirty="0">
                <a:latin typeface="仿宋" panose="02010609060101010101" pitchFamily="49" charset="-122"/>
                <a:ea typeface="仿宋" panose="02010609060101010101" pitchFamily="49" charset="-122"/>
                <a:cs typeface="+mn-cs"/>
              </a:rPr>
              <a:t>4</a:t>
            </a:r>
            <a:r>
              <a:rPr lang="zh-CN" altLang="en-US" sz="1600" b="1" dirty="0">
                <a:latin typeface="仿宋" panose="02010609060101010101" pitchFamily="49" charset="-122"/>
                <a:ea typeface="仿宋" panose="02010609060101010101" pitchFamily="49" charset="-122"/>
                <a:cs typeface="+mn-cs"/>
              </a:rPr>
              <a:t>）会使用 </a:t>
            </a:r>
            <a:r>
              <a:rPr lang="en-US" altLang="zh-CN" sz="1600" b="1" dirty="0">
                <a:latin typeface="仿宋" panose="02010609060101010101" pitchFamily="49" charset="-122"/>
                <a:ea typeface="仿宋" panose="02010609060101010101" pitchFamily="49" charset="-122"/>
                <a:cs typeface="+mn-cs"/>
              </a:rPr>
              <a:t>COUNT</a:t>
            </a:r>
            <a:r>
              <a:rPr lang="zh-CN" altLang="en-US" sz="1600" b="1" dirty="0">
                <a:latin typeface="仿宋" panose="02010609060101010101" pitchFamily="49" charset="-122"/>
                <a:ea typeface="仿宋" panose="02010609060101010101" pitchFamily="49" charset="-122"/>
                <a:cs typeface="+mn-cs"/>
              </a:rPr>
              <a:t>函数进行非空值计算和数据行（记录）数统计。</a:t>
            </a:r>
          </a:p>
          <a:p>
            <a:pPr marL="457200" lvl="1" indent="0" eaLnBrk="1" hangingPunct="1">
              <a:buNone/>
            </a:pPr>
            <a:r>
              <a:rPr lang="zh-CN" altLang="en-US" sz="1600" b="1" dirty="0">
                <a:latin typeface="仿宋" panose="02010609060101010101" pitchFamily="49" charset="-122"/>
                <a:ea typeface="仿宋" panose="02010609060101010101" pitchFamily="49" charset="-122"/>
                <a:cs typeface="+mn-cs"/>
              </a:rPr>
              <a:t>（</a:t>
            </a:r>
            <a:r>
              <a:rPr lang="en-US" altLang="zh-CN" sz="1600" b="1" dirty="0">
                <a:latin typeface="仿宋" panose="02010609060101010101" pitchFamily="49" charset="-122"/>
                <a:ea typeface="仿宋" panose="02010609060101010101" pitchFamily="49" charset="-122"/>
                <a:cs typeface="+mn-cs"/>
              </a:rPr>
              <a:t>5</a:t>
            </a:r>
            <a:r>
              <a:rPr lang="zh-CN" altLang="en-US" sz="1600" b="1" dirty="0">
                <a:latin typeface="仿宋" panose="02010609060101010101" pitchFamily="49" charset="-122"/>
                <a:ea typeface="仿宋" panose="02010609060101010101" pitchFamily="49" charset="-122"/>
                <a:cs typeface="+mn-cs"/>
              </a:rPr>
              <a:t>）用大国工匠的精神投入到新技术的学习中，才能不断进步，才能实现技术强国。</a:t>
            </a:r>
            <a:endParaRPr lang="zh-CN" altLang="en-US" sz="1600" b="1" dirty="0" smtClean="0">
              <a:latin typeface="仿宋" panose="02010609060101010101" pitchFamily="49" charset="-122"/>
              <a:ea typeface="仿宋" panose="02010609060101010101" pitchFamily="49" charset="-122"/>
              <a:cs typeface="+mn-cs"/>
            </a:endParaRPr>
          </a:p>
          <a:p>
            <a:pPr marL="533400" indent="-533400" eaLnBrk="1" hangingPunct="1"/>
            <a:r>
              <a:rPr lang="zh-CN" altLang="en-US" dirty="0" smtClean="0"/>
              <a:t>任务分析</a:t>
            </a:r>
            <a:endParaRPr lang="en-US" altLang="zh-CN" dirty="0" smtClean="0"/>
          </a:p>
          <a:p>
            <a:pPr marL="457200" lvl="1" indent="0" eaLnBrk="1" hangingPunct="1">
              <a:buNone/>
            </a:pPr>
            <a:r>
              <a:rPr lang="zh-CN" altLang="en-US" sz="1600" b="1" dirty="0">
                <a:latin typeface="仿宋" panose="02010609060101010101" pitchFamily="49" charset="-122"/>
                <a:ea typeface="仿宋" panose="02010609060101010101" pitchFamily="49" charset="-122"/>
                <a:cs typeface="+mn-cs"/>
              </a:rPr>
              <a:t>要使用聚合函数计算和统计数据，用户首先连接到</a:t>
            </a:r>
            <a:r>
              <a:rPr lang="en-US" altLang="zh-CN" sz="1600" b="1" dirty="0">
                <a:latin typeface="仿宋" panose="02010609060101010101" pitchFamily="49" charset="-122"/>
                <a:ea typeface="仿宋" panose="02010609060101010101" pitchFamily="49" charset="-122"/>
                <a:cs typeface="+mn-cs"/>
              </a:rPr>
              <a:t>SQL Server </a:t>
            </a:r>
            <a:r>
              <a:rPr lang="zh-CN" altLang="en-US" sz="1600" b="1" dirty="0">
                <a:latin typeface="仿宋" panose="02010609060101010101" pitchFamily="49" charset="-122"/>
                <a:ea typeface="仿宋" panose="02010609060101010101" pitchFamily="49" charset="-122"/>
                <a:cs typeface="+mn-cs"/>
              </a:rPr>
              <a:t>实例，然后单击工具</a:t>
            </a:r>
          </a:p>
          <a:p>
            <a:pPr marL="457200" lvl="1" indent="0" eaLnBrk="1" hangingPunct="1">
              <a:buNone/>
            </a:pPr>
            <a:r>
              <a:rPr lang="zh-CN" altLang="en-US" sz="1600" b="1" dirty="0">
                <a:latin typeface="仿宋" panose="02010609060101010101" pitchFamily="49" charset="-122"/>
                <a:ea typeface="仿宋" panose="02010609060101010101" pitchFamily="49" charset="-122"/>
                <a:cs typeface="+mn-cs"/>
              </a:rPr>
              <a:t>栏上的“新建查询（</a:t>
            </a:r>
            <a:r>
              <a:rPr lang="en-US" altLang="zh-CN" sz="1600" b="1" dirty="0">
                <a:latin typeface="仿宋" panose="02010609060101010101" pitchFamily="49" charset="-122"/>
                <a:ea typeface="仿宋" panose="02010609060101010101" pitchFamily="49" charset="-122"/>
                <a:cs typeface="+mn-cs"/>
              </a:rPr>
              <a:t>N</a:t>
            </a:r>
            <a:r>
              <a:rPr lang="zh-CN" altLang="en-US" sz="1600" b="1" dirty="0">
                <a:latin typeface="仿宋" panose="02010609060101010101" pitchFamily="49" charset="-122"/>
                <a:ea typeface="仿宋" panose="02010609060101010101" pitchFamily="49" charset="-122"/>
                <a:cs typeface="+mn-cs"/>
              </a:rPr>
              <a:t>）”，在查询编辑器窗口中使用相应的聚合函数进行相应的</a:t>
            </a:r>
            <a:r>
              <a:rPr lang="zh-CN" altLang="en-US" sz="1600" b="1" dirty="0" smtClean="0">
                <a:latin typeface="仿宋" panose="02010609060101010101" pitchFamily="49" charset="-122"/>
                <a:ea typeface="仿宋" panose="02010609060101010101" pitchFamily="49" charset="-122"/>
                <a:cs typeface="+mn-cs"/>
              </a:rPr>
              <a:t>计算和</a:t>
            </a:r>
            <a:r>
              <a:rPr lang="zh-CN" altLang="en-US" sz="1600" b="1" dirty="0">
                <a:latin typeface="仿宋" panose="02010609060101010101" pitchFamily="49" charset="-122"/>
                <a:ea typeface="仿宋" panose="02010609060101010101" pitchFamily="49" charset="-122"/>
                <a:cs typeface="+mn-cs"/>
              </a:rPr>
              <a:t>统计。</a:t>
            </a:r>
            <a:endParaRPr lang="zh-CN" altLang="en-US" sz="2400" dirty="0" smtClean="0"/>
          </a:p>
        </p:txBody>
      </p:sp>
    </p:spTree>
    <p:extLst>
      <p:ext uri="{BB962C8B-B14F-4D97-AF65-F5344CB8AC3E}">
        <p14:creationId xmlns:p14="http://schemas.microsoft.com/office/powerpoint/2010/main" val="2125257049"/>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9" name="Rectangle 2"/>
          <p:cNvSpPr>
            <a:spLocks noGrp="1" noChangeArrowheads="1"/>
          </p:cNvSpPr>
          <p:nvPr>
            <p:ph type="title"/>
          </p:nvPr>
        </p:nvSpPr>
        <p:spPr>
          <a:xfrm>
            <a:off x="539552" y="188640"/>
            <a:ext cx="7391400" cy="563563"/>
          </a:xfrm>
        </p:spPr>
        <p:txBody>
          <a:bodyPr/>
          <a:lstStyle/>
          <a:p>
            <a:pPr eaLnBrk="1" hangingPunct="1"/>
            <a:r>
              <a:rPr lang="zh-CN" altLang="en-US" dirty="0"/>
              <a:t>学习任务八     使用聚合函数查询数据</a:t>
            </a:r>
            <a:br>
              <a:rPr lang="zh-CN" altLang="en-US" dirty="0"/>
            </a:br>
            <a:endParaRPr lang="zh-CN" altLang="en-US" dirty="0" smtClean="0"/>
          </a:p>
        </p:txBody>
      </p:sp>
      <p:sp>
        <p:nvSpPr>
          <p:cNvPr id="45060" name="Rectangle 3"/>
          <p:cNvSpPr>
            <a:spLocks noGrp="1" noChangeArrowheads="1"/>
          </p:cNvSpPr>
          <p:nvPr>
            <p:ph idx="1"/>
          </p:nvPr>
        </p:nvSpPr>
        <p:spPr>
          <a:xfrm>
            <a:off x="395536" y="752203"/>
            <a:ext cx="8496944" cy="5570040"/>
          </a:xfrm>
          <a:noFill/>
        </p:spPr>
        <p:txBody>
          <a:bodyPr/>
          <a:lstStyle/>
          <a:p>
            <a:pPr marL="533400" indent="-533400" eaLnBrk="1" hangingPunct="1"/>
            <a:r>
              <a:rPr lang="zh-CN" altLang="en-US" dirty="0" smtClean="0"/>
              <a:t>任务实施</a:t>
            </a:r>
          </a:p>
          <a:p>
            <a:pPr marL="457200" lvl="1" indent="0" eaLnBrk="1" hangingPunct="1">
              <a:buNone/>
            </a:pPr>
            <a:r>
              <a:rPr lang="zh-CN" altLang="en-US" sz="1800" b="1" dirty="0">
                <a:latin typeface="仿宋" panose="02010609060101010101" pitchFamily="49" charset="-122"/>
                <a:ea typeface="仿宋" panose="02010609060101010101" pitchFamily="49" charset="-122"/>
                <a:cs typeface="+mn-cs"/>
              </a:rPr>
              <a:t>一、使用 </a:t>
            </a:r>
            <a:r>
              <a:rPr lang="en-US" altLang="zh-CN" sz="1800" b="1" dirty="0">
                <a:latin typeface="仿宋" panose="02010609060101010101" pitchFamily="49" charset="-122"/>
                <a:ea typeface="仿宋" panose="02010609060101010101" pitchFamily="49" charset="-122"/>
                <a:cs typeface="+mn-cs"/>
              </a:rPr>
              <a:t>SUM </a:t>
            </a:r>
            <a:r>
              <a:rPr lang="zh-CN" altLang="en-US" sz="1800" b="1" dirty="0">
                <a:latin typeface="仿宋" panose="02010609060101010101" pitchFamily="49" charset="-122"/>
                <a:ea typeface="仿宋" panose="02010609060101010101" pitchFamily="49" charset="-122"/>
                <a:cs typeface="+mn-cs"/>
              </a:rPr>
              <a:t>函数计算 </a:t>
            </a:r>
            <a:r>
              <a:rPr lang="en-US" altLang="zh-CN" sz="1800" b="1" dirty="0" err="1">
                <a:latin typeface="仿宋" panose="02010609060101010101" pitchFamily="49" charset="-122"/>
                <a:ea typeface="仿宋" panose="02010609060101010101" pitchFamily="49" charset="-122"/>
                <a:cs typeface="+mn-cs"/>
              </a:rPr>
              <a:t>cj</a:t>
            </a:r>
            <a:r>
              <a:rPr lang="zh-CN" altLang="en-US" sz="1800" b="1" dirty="0">
                <a:latin typeface="仿宋" panose="02010609060101010101" pitchFamily="49" charset="-122"/>
                <a:ea typeface="仿宋" panose="02010609060101010101" pitchFamily="49" charset="-122"/>
                <a:cs typeface="+mn-cs"/>
              </a:rPr>
              <a:t>表</a:t>
            </a:r>
            <a:r>
              <a:rPr lang="en-US" altLang="zh-CN" sz="1800" b="1" dirty="0" err="1">
                <a:latin typeface="仿宋" panose="02010609060101010101" pitchFamily="49" charset="-122"/>
                <a:ea typeface="仿宋" panose="02010609060101010101" pitchFamily="49" charset="-122"/>
                <a:cs typeface="+mn-cs"/>
              </a:rPr>
              <a:t>kcbh</a:t>
            </a:r>
            <a:r>
              <a:rPr lang="en-US" altLang="zh-CN" sz="1800" b="1" dirty="0">
                <a:latin typeface="仿宋" panose="02010609060101010101" pitchFamily="49" charset="-122"/>
                <a:ea typeface="仿宋" panose="02010609060101010101" pitchFamily="49" charset="-122"/>
                <a:cs typeface="+mn-cs"/>
              </a:rPr>
              <a:t> </a:t>
            </a:r>
            <a:r>
              <a:rPr lang="zh-CN" altLang="en-US" sz="1800" b="1" dirty="0">
                <a:latin typeface="仿宋" panose="02010609060101010101" pitchFamily="49" charset="-122"/>
                <a:ea typeface="仿宋" panose="02010609060101010101" pitchFamily="49" charset="-122"/>
                <a:cs typeface="+mn-cs"/>
              </a:rPr>
              <a:t>为 </a:t>
            </a:r>
            <a:r>
              <a:rPr lang="en-US" altLang="zh-CN" sz="1800" b="1" dirty="0">
                <a:latin typeface="仿宋" panose="02010609060101010101" pitchFamily="49" charset="-122"/>
                <a:ea typeface="仿宋" panose="02010609060101010101" pitchFamily="49" charset="-122"/>
                <a:cs typeface="+mn-cs"/>
              </a:rPr>
              <a:t>1 </a:t>
            </a:r>
            <a:r>
              <a:rPr lang="zh-CN" altLang="en-US" sz="1800" b="1" dirty="0">
                <a:latin typeface="仿宋" panose="02010609060101010101" pitchFamily="49" charset="-122"/>
                <a:ea typeface="仿宋" panose="02010609060101010101" pitchFamily="49" charset="-122"/>
                <a:cs typeface="+mn-cs"/>
              </a:rPr>
              <a:t>的课程总成绩</a:t>
            </a:r>
            <a:endParaRPr lang="en-US" altLang="zh-CN" sz="1800" b="1" dirty="0" smtClean="0">
              <a:latin typeface="仿宋" panose="02010609060101010101" pitchFamily="49" charset="-122"/>
              <a:ea typeface="仿宋" panose="02010609060101010101" pitchFamily="49" charset="-122"/>
              <a:cs typeface="+mn-cs"/>
            </a:endParaRPr>
          </a:p>
          <a:p>
            <a:pPr marL="457200" lvl="1" indent="0" eaLnBrk="1" hangingPunct="1">
              <a:buNone/>
            </a:pPr>
            <a:r>
              <a:rPr lang="zh-CN" altLang="en-US" sz="1800" b="1" dirty="0">
                <a:latin typeface="仿宋" panose="02010609060101010101" pitchFamily="49" charset="-122"/>
                <a:ea typeface="仿宋" panose="02010609060101010101" pitchFamily="49" charset="-122"/>
                <a:cs typeface="+mn-cs"/>
              </a:rPr>
              <a:t>（</a:t>
            </a:r>
            <a:r>
              <a:rPr lang="en-US" altLang="zh-CN" sz="1800" b="1" dirty="0">
                <a:latin typeface="仿宋" panose="02010609060101010101" pitchFamily="49" charset="-122"/>
                <a:ea typeface="仿宋" panose="02010609060101010101" pitchFamily="49" charset="-122"/>
                <a:cs typeface="+mn-cs"/>
              </a:rPr>
              <a:t>1</a:t>
            </a:r>
            <a:r>
              <a:rPr lang="zh-CN" altLang="en-US" sz="1800" b="1" dirty="0">
                <a:latin typeface="仿宋" panose="02010609060101010101" pitchFamily="49" charset="-122"/>
                <a:ea typeface="仿宋" panose="02010609060101010101" pitchFamily="49" charset="-122"/>
                <a:cs typeface="+mn-cs"/>
              </a:rPr>
              <a:t>）在查询编辑器中输入如下代码： </a:t>
            </a:r>
            <a:endParaRPr lang="en-US" altLang="zh-CN" sz="1800" b="1" dirty="0" smtClean="0">
              <a:latin typeface="仿宋" panose="02010609060101010101" pitchFamily="49" charset="-122"/>
              <a:ea typeface="仿宋" panose="02010609060101010101" pitchFamily="49" charset="-122"/>
              <a:cs typeface="+mn-cs"/>
            </a:endParaRPr>
          </a:p>
          <a:p>
            <a:pPr marL="457200" lvl="1" indent="0" eaLnBrk="1" hangingPunct="1">
              <a:buNone/>
            </a:pPr>
            <a:endParaRPr lang="en-US" altLang="zh-CN" sz="1800" b="1" dirty="0" smtClean="0">
              <a:latin typeface="仿宋" panose="02010609060101010101" pitchFamily="49" charset="-122"/>
              <a:ea typeface="仿宋" panose="02010609060101010101" pitchFamily="49" charset="-122"/>
              <a:cs typeface="+mn-cs"/>
            </a:endParaRPr>
          </a:p>
          <a:p>
            <a:pPr marL="457200" lvl="1" indent="0" eaLnBrk="1" hangingPunct="1">
              <a:buNone/>
            </a:pPr>
            <a:endParaRPr lang="en-US" altLang="zh-CN" sz="1800" b="1" dirty="0">
              <a:latin typeface="仿宋" panose="02010609060101010101" pitchFamily="49" charset="-122"/>
              <a:ea typeface="仿宋" panose="02010609060101010101" pitchFamily="49" charset="-122"/>
              <a:cs typeface="+mn-cs"/>
            </a:endParaRPr>
          </a:p>
          <a:p>
            <a:pPr marL="457200" lvl="1" indent="0" eaLnBrk="1" hangingPunct="1">
              <a:buNone/>
            </a:pPr>
            <a:endParaRPr lang="en-US" altLang="zh-CN" sz="1800" b="1" dirty="0" smtClean="0">
              <a:latin typeface="仿宋" panose="02010609060101010101" pitchFamily="49" charset="-122"/>
              <a:ea typeface="仿宋" panose="02010609060101010101" pitchFamily="49" charset="-122"/>
              <a:cs typeface="+mn-cs"/>
            </a:endParaRPr>
          </a:p>
          <a:p>
            <a:pPr marL="457200" lvl="1" indent="0" eaLnBrk="1" hangingPunct="1">
              <a:buNone/>
            </a:pPr>
            <a:r>
              <a:rPr lang="zh-CN" altLang="en-US" sz="1800" b="1" dirty="0" smtClean="0">
                <a:latin typeface="仿宋" panose="02010609060101010101" pitchFamily="49" charset="-122"/>
                <a:ea typeface="仿宋" panose="02010609060101010101" pitchFamily="49" charset="-122"/>
                <a:cs typeface="+mn-cs"/>
              </a:rPr>
              <a:t>（</a:t>
            </a:r>
            <a:r>
              <a:rPr lang="en-US" altLang="zh-CN" sz="1800" b="1" dirty="0">
                <a:latin typeface="仿宋" panose="02010609060101010101" pitchFamily="49" charset="-122"/>
                <a:ea typeface="仿宋" panose="02010609060101010101" pitchFamily="49" charset="-122"/>
                <a:cs typeface="+mn-cs"/>
              </a:rPr>
              <a:t>2</a:t>
            </a:r>
            <a:r>
              <a:rPr lang="zh-CN" altLang="en-US" sz="1800" b="1" dirty="0">
                <a:latin typeface="仿宋" panose="02010609060101010101" pitchFamily="49" charset="-122"/>
                <a:ea typeface="仿宋" panose="02010609060101010101" pitchFamily="49" charset="-122"/>
                <a:cs typeface="+mn-cs"/>
              </a:rPr>
              <a:t>）单击工具栏</a:t>
            </a:r>
            <a:r>
              <a:rPr lang="zh-CN" altLang="en-US" sz="1800" b="1" dirty="0" smtClean="0">
                <a:latin typeface="仿宋" panose="02010609060101010101" pitchFamily="49" charset="-122"/>
                <a:ea typeface="仿宋" panose="02010609060101010101" pitchFamily="49" charset="-122"/>
                <a:cs typeface="+mn-cs"/>
              </a:rPr>
              <a:t>的“执行”按钮</a:t>
            </a:r>
            <a:r>
              <a:rPr lang="zh-CN" altLang="en-US" sz="1800" b="1" dirty="0">
                <a:latin typeface="仿宋" panose="02010609060101010101" pitchFamily="49" charset="-122"/>
                <a:ea typeface="仿宋" panose="02010609060101010101" pitchFamily="49" charset="-122"/>
                <a:cs typeface="+mn-cs"/>
              </a:rPr>
              <a:t>或者按 </a:t>
            </a:r>
            <a:r>
              <a:rPr lang="en-US" altLang="zh-CN" sz="1800" b="1" dirty="0">
                <a:latin typeface="仿宋" panose="02010609060101010101" pitchFamily="49" charset="-122"/>
                <a:ea typeface="仿宋" panose="02010609060101010101" pitchFamily="49" charset="-122"/>
                <a:cs typeface="+mn-cs"/>
              </a:rPr>
              <a:t>F5</a:t>
            </a:r>
            <a:r>
              <a:rPr lang="zh-CN" altLang="en-US" sz="1800" b="1" dirty="0">
                <a:latin typeface="仿宋" panose="02010609060101010101" pitchFamily="49" charset="-122"/>
                <a:ea typeface="仿宋" panose="02010609060101010101" pitchFamily="49" charset="-122"/>
                <a:cs typeface="+mn-cs"/>
              </a:rPr>
              <a:t>键。</a:t>
            </a:r>
          </a:p>
          <a:p>
            <a:pPr marL="457200" lvl="1" indent="0" eaLnBrk="1" hangingPunct="1">
              <a:buNone/>
            </a:pPr>
            <a:r>
              <a:rPr lang="zh-CN" altLang="en-US" sz="1800" b="1" dirty="0">
                <a:latin typeface="仿宋" panose="02010609060101010101" pitchFamily="49" charset="-122"/>
                <a:ea typeface="仿宋" panose="02010609060101010101" pitchFamily="49" charset="-122"/>
                <a:cs typeface="+mn-cs"/>
              </a:rPr>
              <a:t>（</a:t>
            </a:r>
            <a:r>
              <a:rPr lang="en-US" altLang="zh-CN" sz="1800" b="1" dirty="0">
                <a:latin typeface="仿宋" panose="02010609060101010101" pitchFamily="49" charset="-122"/>
                <a:ea typeface="仿宋" panose="02010609060101010101" pitchFamily="49" charset="-122"/>
                <a:cs typeface="+mn-cs"/>
              </a:rPr>
              <a:t>3</a:t>
            </a:r>
            <a:r>
              <a:rPr lang="zh-CN" altLang="en-US" sz="1800" b="1" dirty="0" smtClean="0">
                <a:latin typeface="仿宋" panose="02010609060101010101" pitchFamily="49" charset="-122"/>
                <a:ea typeface="仿宋" panose="02010609060101010101" pitchFamily="49" charset="-122"/>
                <a:cs typeface="+mn-cs"/>
              </a:rPr>
              <a:t>）</a:t>
            </a:r>
            <a:r>
              <a:rPr lang="zh-CN" altLang="en-US" sz="1800" b="1" dirty="0">
                <a:latin typeface="仿宋" panose="02010609060101010101" pitchFamily="49" charset="-122"/>
                <a:ea typeface="仿宋" panose="02010609060101010101" pitchFamily="49" charset="-122"/>
                <a:cs typeface="+mn-cs"/>
              </a:rPr>
              <a:t>查看</a:t>
            </a:r>
            <a:r>
              <a:rPr lang="zh-CN" altLang="en-US" sz="1800" b="1" dirty="0" smtClean="0">
                <a:latin typeface="仿宋" panose="02010609060101010101" pitchFamily="49" charset="-122"/>
                <a:ea typeface="仿宋" panose="02010609060101010101" pitchFamily="49" charset="-122"/>
                <a:cs typeface="+mn-cs"/>
              </a:rPr>
              <a:t>结果。</a:t>
            </a:r>
            <a:endParaRPr lang="en-US" altLang="zh-CN" sz="1800" b="1" dirty="0" smtClean="0">
              <a:latin typeface="仿宋" panose="02010609060101010101" pitchFamily="49" charset="-122"/>
              <a:ea typeface="仿宋" panose="02010609060101010101" pitchFamily="49" charset="-122"/>
              <a:cs typeface="+mn-cs"/>
            </a:endParaRPr>
          </a:p>
          <a:p>
            <a:pPr marL="457200" lvl="1" indent="0" eaLnBrk="1" hangingPunct="1">
              <a:buNone/>
            </a:pPr>
            <a:r>
              <a:rPr lang="zh-CN" altLang="en-US" sz="1800" b="1" dirty="0">
                <a:latin typeface="仿宋" panose="02010609060101010101" pitchFamily="49" charset="-122"/>
                <a:ea typeface="仿宋" panose="02010609060101010101" pitchFamily="49" charset="-122"/>
                <a:cs typeface="+mn-cs"/>
              </a:rPr>
              <a:t>二、使用 </a:t>
            </a:r>
            <a:r>
              <a:rPr lang="en-US" altLang="zh-CN" sz="1800" b="1" dirty="0">
                <a:latin typeface="仿宋" panose="02010609060101010101" pitchFamily="49" charset="-122"/>
                <a:ea typeface="仿宋" panose="02010609060101010101" pitchFamily="49" charset="-122"/>
                <a:cs typeface="+mn-cs"/>
              </a:rPr>
              <a:t>AVG </a:t>
            </a:r>
            <a:r>
              <a:rPr lang="zh-CN" altLang="en-US" sz="1800" b="1" dirty="0">
                <a:latin typeface="仿宋" panose="02010609060101010101" pitchFamily="49" charset="-122"/>
                <a:ea typeface="仿宋" panose="02010609060101010101" pitchFamily="49" charset="-122"/>
                <a:cs typeface="+mn-cs"/>
              </a:rPr>
              <a:t>函数查询 </a:t>
            </a:r>
            <a:r>
              <a:rPr lang="en-US" altLang="zh-CN" sz="1800" b="1" dirty="0" err="1">
                <a:latin typeface="仿宋" panose="02010609060101010101" pitchFamily="49" charset="-122"/>
                <a:ea typeface="仿宋" panose="02010609060101010101" pitchFamily="49" charset="-122"/>
                <a:cs typeface="+mn-cs"/>
              </a:rPr>
              <a:t>cj</a:t>
            </a:r>
            <a:r>
              <a:rPr lang="zh-CN" altLang="en-US" sz="1800" b="1" dirty="0">
                <a:latin typeface="仿宋" panose="02010609060101010101" pitchFamily="49" charset="-122"/>
                <a:ea typeface="仿宋" panose="02010609060101010101" pitchFamily="49" charset="-122"/>
                <a:cs typeface="+mn-cs"/>
              </a:rPr>
              <a:t>表中</a:t>
            </a:r>
            <a:r>
              <a:rPr lang="en-US" altLang="zh-CN" sz="1800" b="1" dirty="0" err="1">
                <a:latin typeface="仿宋" panose="02010609060101010101" pitchFamily="49" charset="-122"/>
                <a:ea typeface="仿宋" panose="02010609060101010101" pitchFamily="49" charset="-122"/>
                <a:cs typeface="+mn-cs"/>
              </a:rPr>
              <a:t>xh</a:t>
            </a:r>
            <a:r>
              <a:rPr lang="en-US" altLang="zh-CN" sz="1800" b="1" dirty="0">
                <a:latin typeface="仿宋" panose="02010609060101010101" pitchFamily="49" charset="-122"/>
                <a:ea typeface="仿宋" panose="02010609060101010101" pitchFamily="49" charset="-122"/>
                <a:cs typeface="+mn-cs"/>
              </a:rPr>
              <a:t> = ‘201901001’1 </a:t>
            </a:r>
            <a:r>
              <a:rPr lang="zh-CN" altLang="en-US" sz="1800" b="1" dirty="0">
                <a:latin typeface="仿宋" panose="02010609060101010101" pitchFamily="49" charset="-122"/>
                <a:ea typeface="仿宋" panose="02010609060101010101" pitchFamily="49" charset="-122"/>
                <a:cs typeface="+mn-cs"/>
              </a:rPr>
              <a:t>的平均成绩</a:t>
            </a:r>
            <a:endParaRPr lang="en-US" altLang="zh-CN" sz="1800" b="1" dirty="0" smtClean="0">
              <a:latin typeface="仿宋" panose="02010609060101010101" pitchFamily="49" charset="-122"/>
              <a:ea typeface="仿宋" panose="02010609060101010101" pitchFamily="49" charset="-122"/>
              <a:cs typeface="+mn-cs"/>
            </a:endParaRPr>
          </a:p>
          <a:p>
            <a:pPr marL="457200" lvl="1" indent="0" eaLnBrk="1" hangingPunct="1">
              <a:buNone/>
            </a:pPr>
            <a:r>
              <a:rPr lang="zh-CN" altLang="en-US" sz="1800" b="1" dirty="0" smtClean="0">
                <a:latin typeface="仿宋" panose="02010609060101010101" pitchFamily="49" charset="-122"/>
                <a:ea typeface="仿宋" panose="02010609060101010101" pitchFamily="49" charset="-122"/>
                <a:cs typeface="+mn-cs"/>
              </a:rPr>
              <a:t>（</a:t>
            </a:r>
            <a:r>
              <a:rPr lang="en-US" altLang="zh-CN" sz="1800" b="1" dirty="0">
                <a:latin typeface="仿宋" panose="02010609060101010101" pitchFamily="49" charset="-122"/>
                <a:ea typeface="仿宋" panose="02010609060101010101" pitchFamily="49" charset="-122"/>
                <a:cs typeface="+mn-cs"/>
              </a:rPr>
              <a:t>1</a:t>
            </a:r>
            <a:r>
              <a:rPr lang="zh-CN" altLang="en-US" sz="1800" b="1" dirty="0">
                <a:latin typeface="仿宋" panose="02010609060101010101" pitchFamily="49" charset="-122"/>
                <a:ea typeface="仿宋" panose="02010609060101010101" pitchFamily="49" charset="-122"/>
                <a:cs typeface="+mn-cs"/>
              </a:rPr>
              <a:t>）在查询编辑器中输入如下代码： </a:t>
            </a:r>
            <a:endParaRPr lang="en-US" altLang="zh-CN" sz="1800" b="1" dirty="0" smtClean="0">
              <a:latin typeface="仿宋" panose="02010609060101010101" pitchFamily="49" charset="-122"/>
              <a:ea typeface="仿宋" panose="02010609060101010101" pitchFamily="49" charset="-122"/>
              <a:cs typeface="+mn-cs"/>
            </a:endParaRPr>
          </a:p>
          <a:p>
            <a:pPr marL="457200" lvl="1" indent="0" eaLnBrk="1" hangingPunct="1">
              <a:buNone/>
            </a:pPr>
            <a:endParaRPr lang="en-US" altLang="zh-CN" sz="1800" b="1" dirty="0">
              <a:latin typeface="仿宋" panose="02010609060101010101" pitchFamily="49" charset="-122"/>
              <a:ea typeface="仿宋" panose="02010609060101010101" pitchFamily="49" charset="-122"/>
              <a:cs typeface="+mn-cs"/>
            </a:endParaRPr>
          </a:p>
          <a:p>
            <a:pPr marL="457200" lvl="1" indent="0" eaLnBrk="1" hangingPunct="1">
              <a:buNone/>
            </a:pPr>
            <a:endParaRPr lang="en-US" altLang="zh-CN" sz="1800" b="1" dirty="0" smtClean="0">
              <a:latin typeface="仿宋" panose="02010609060101010101" pitchFamily="49" charset="-122"/>
              <a:ea typeface="仿宋" panose="02010609060101010101" pitchFamily="49" charset="-122"/>
              <a:cs typeface="+mn-cs"/>
            </a:endParaRPr>
          </a:p>
          <a:p>
            <a:pPr marL="457200" lvl="1" indent="0" eaLnBrk="1" hangingPunct="1">
              <a:buNone/>
            </a:pPr>
            <a:endParaRPr lang="en-US" altLang="zh-CN" sz="1800" b="1" dirty="0" smtClean="0">
              <a:latin typeface="仿宋" panose="02010609060101010101" pitchFamily="49" charset="-122"/>
              <a:ea typeface="仿宋" panose="02010609060101010101" pitchFamily="49" charset="-122"/>
              <a:cs typeface="+mn-cs"/>
            </a:endParaRPr>
          </a:p>
          <a:p>
            <a:pPr marL="457200" lvl="1" indent="0" eaLnBrk="1" hangingPunct="1">
              <a:buNone/>
            </a:pPr>
            <a:r>
              <a:rPr lang="zh-CN" altLang="en-US" sz="1800" b="1" dirty="0" smtClean="0">
                <a:latin typeface="仿宋" panose="02010609060101010101" pitchFamily="49" charset="-122"/>
                <a:ea typeface="仿宋" panose="02010609060101010101" pitchFamily="49" charset="-122"/>
                <a:cs typeface="+mn-cs"/>
              </a:rPr>
              <a:t>（</a:t>
            </a:r>
            <a:r>
              <a:rPr lang="en-US" altLang="zh-CN" sz="1800" b="1" dirty="0">
                <a:latin typeface="仿宋" panose="02010609060101010101" pitchFamily="49" charset="-122"/>
                <a:ea typeface="仿宋" panose="02010609060101010101" pitchFamily="49" charset="-122"/>
                <a:cs typeface="+mn-cs"/>
              </a:rPr>
              <a:t>2</a:t>
            </a:r>
            <a:r>
              <a:rPr lang="zh-CN" altLang="en-US" sz="1800" b="1" dirty="0">
                <a:latin typeface="仿宋" panose="02010609060101010101" pitchFamily="49" charset="-122"/>
                <a:ea typeface="仿宋" panose="02010609060101010101" pitchFamily="49" charset="-122"/>
                <a:cs typeface="+mn-cs"/>
              </a:rPr>
              <a:t>）单击工具栏</a:t>
            </a:r>
            <a:r>
              <a:rPr lang="zh-CN" altLang="en-US" sz="1800" b="1" dirty="0" smtClean="0">
                <a:latin typeface="仿宋" panose="02010609060101010101" pitchFamily="49" charset="-122"/>
                <a:ea typeface="仿宋" panose="02010609060101010101" pitchFamily="49" charset="-122"/>
                <a:cs typeface="+mn-cs"/>
              </a:rPr>
              <a:t>的“执行”按钮</a:t>
            </a:r>
            <a:r>
              <a:rPr lang="zh-CN" altLang="en-US" sz="1800" b="1" dirty="0">
                <a:latin typeface="仿宋" panose="02010609060101010101" pitchFamily="49" charset="-122"/>
                <a:ea typeface="仿宋" panose="02010609060101010101" pitchFamily="49" charset="-122"/>
                <a:cs typeface="+mn-cs"/>
              </a:rPr>
              <a:t>或者按 </a:t>
            </a:r>
            <a:r>
              <a:rPr lang="en-US" altLang="zh-CN" sz="1800" b="1" dirty="0">
                <a:latin typeface="仿宋" panose="02010609060101010101" pitchFamily="49" charset="-122"/>
                <a:ea typeface="仿宋" panose="02010609060101010101" pitchFamily="49" charset="-122"/>
                <a:cs typeface="+mn-cs"/>
              </a:rPr>
              <a:t>F5</a:t>
            </a:r>
            <a:r>
              <a:rPr lang="zh-CN" altLang="en-US" sz="1800" b="1" dirty="0">
                <a:latin typeface="仿宋" panose="02010609060101010101" pitchFamily="49" charset="-122"/>
                <a:ea typeface="仿宋" panose="02010609060101010101" pitchFamily="49" charset="-122"/>
                <a:cs typeface="+mn-cs"/>
              </a:rPr>
              <a:t>键。</a:t>
            </a:r>
          </a:p>
          <a:p>
            <a:pPr marL="457200" lvl="1" indent="0" eaLnBrk="1" hangingPunct="1">
              <a:buNone/>
            </a:pPr>
            <a:r>
              <a:rPr lang="zh-CN" altLang="en-US" sz="1800" b="1" dirty="0">
                <a:latin typeface="仿宋" panose="02010609060101010101" pitchFamily="49" charset="-122"/>
                <a:ea typeface="仿宋" panose="02010609060101010101" pitchFamily="49" charset="-122"/>
                <a:cs typeface="+mn-cs"/>
              </a:rPr>
              <a:t>（</a:t>
            </a:r>
            <a:r>
              <a:rPr lang="en-US" altLang="zh-CN" sz="1800" b="1" dirty="0">
                <a:latin typeface="仿宋" panose="02010609060101010101" pitchFamily="49" charset="-122"/>
                <a:ea typeface="仿宋" panose="02010609060101010101" pitchFamily="49" charset="-122"/>
                <a:cs typeface="+mn-cs"/>
              </a:rPr>
              <a:t>3</a:t>
            </a:r>
            <a:r>
              <a:rPr lang="zh-CN" altLang="en-US" sz="1800" b="1" dirty="0" smtClean="0">
                <a:latin typeface="仿宋" panose="02010609060101010101" pitchFamily="49" charset="-122"/>
                <a:ea typeface="仿宋" panose="02010609060101010101" pitchFamily="49" charset="-122"/>
                <a:cs typeface="+mn-cs"/>
              </a:rPr>
              <a:t>）</a:t>
            </a:r>
            <a:r>
              <a:rPr lang="zh-CN" altLang="en-US" sz="1800" b="1" dirty="0">
                <a:latin typeface="仿宋" panose="02010609060101010101" pitchFamily="49" charset="-122"/>
                <a:ea typeface="仿宋" panose="02010609060101010101" pitchFamily="49" charset="-122"/>
                <a:cs typeface="+mn-cs"/>
              </a:rPr>
              <a:t>查看</a:t>
            </a:r>
            <a:r>
              <a:rPr lang="zh-CN" altLang="en-US" sz="1800" b="1" dirty="0" smtClean="0">
                <a:latin typeface="仿宋" panose="02010609060101010101" pitchFamily="49" charset="-122"/>
                <a:ea typeface="仿宋" panose="02010609060101010101" pitchFamily="49" charset="-122"/>
                <a:cs typeface="+mn-cs"/>
              </a:rPr>
              <a:t>结果。</a:t>
            </a:r>
            <a:endParaRPr lang="en-US" altLang="zh-CN" sz="1800" b="1" dirty="0" smtClean="0">
              <a:latin typeface="仿宋" panose="02010609060101010101" pitchFamily="49" charset="-122"/>
              <a:ea typeface="仿宋" panose="02010609060101010101" pitchFamily="49" charset="-122"/>
              <a:cs typeface="+mn-cs"/>
            </a:endParaRPr>
          </a:p>
        </p:txBody>
      </p:sp>
      <p:pic>
        <p:nvPicPr>
          <p:cNvPr id="2" name="图片 1"/>
          <p:cNvPicPr>
            <a:picLocks noChangeAspect="1"/>
          </p:cNvPicPr>
          <p:nvPr/>
        </p:nvPicPr>
        <p:blipFill>
          <a:blip r:embed="rId2"/>
          <a:stretch>
            <a:fillRect/>
          </a:stretch>
        </p:blipFill>
        <p:spPr>
          <a:xfrm>
            <a:off x="6948264" y="5637992"/>
            <a:ext cx="1316638" cy="684251"/>
          </a:xfrm>
          <a:prstGeom prst="rect">
            <a:avLst/>
          </a:prstGeom>
        </p:spPr>
      </p:pic>
      <p:pic>
        <p:nvPicPr>
          <p:cNvPr id="5" name="图片 4"/>
          <p:cNvPicPr>
            <a:picLocks noChangeAspect="1"/>
          </p:cNvPicPr>
          <p:nvPr/>
        </p:nvPicPr>
        <p:blipFill>
          <a:blip r:embed="rId3"/>
          <a:stretch>
            <a:fillRect/>
          </a:stretch>
        </p:blipFill>
        <p:spPr>
          <a:xfrm>
            <a:off x="1907704" y="2162986"/>
            <a:ext cx="3041327" cy="826506"/>
          </a:xfrm>
          <a:prstGeom prst="rect">
            <a:avLst/>
          </a:prstGeom>
        </p:spPr>
      </p:pic>
      <p:pic>
        <p:nvPicPr>
          <p:cNvPr id="6" name="图片 5"/>
          <p:cNvPicPr>
            <a:picLocks noChangeAspect="1"/>
          </p:cNvPicPr>
          <p:nvPr/>
        </p:nvPicPr>
        <p:blipFill>
          <a:blip r:embed="rId4"/>
          <a:stretch>
            <a:fillRect/>
          </a:stretch>
        </p:blipFill>
        <p:spPr>
          <a:xfrm>
            <a:off x="2555776" y="4365104"/>
            <a:ext cx="2139148" cy="828992"/>
          </a:xfrm>
          <a:prstGeom prst="rect">
            <a:avLst/>
          </a:prstGeom>
        </p:spPr>
      </p:pic>
    </p:spTree>
    <p:extLst>
      <p:ext uri="{BB962C8B-B14F-4D97-AF65-F5344CB8AC3E}">
        <p14:creationId xmlns:p14="http://schemas.microsoft.com/office/powerpoint/2010/main" val="4169417588"/>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9" name="Rectangle 2"/>
          <p:cNvSpPr>
            <a:spLocks noGrp="1" noChangeArrowheads="1"/>
          </p:cNvSpPr>
          <p:nvPr>
            <p:ph type="title"/>
          </p:nvPr>
        </p:nvSpPr>
        <p:spPr>
          <a:xfrm>
            <a:off x="539552" y="188640"/>
            <a:ext cx="7391400" cy="563563"/>
          </a:xfrm>
        </p:spPr>
        <p:txBody>
          <a:bodyPr/>
          <a:lstStyle/>
          <a:p>
            <a:pPr eaLnBrk="1" hangingPunct="1"/>
            <a:r>
              <a:rPr lang="zh-CN" altLang="en-US" dirty="0"/>
              <a:t>学习任务八     使用聚合函数查询数据</a:t>
            </a:r>
            <a:br>
              <a:rPr lang="zh-CN" altLang="en-US" dirty="0"/>
            </a:br>
            <a:endParaRPr lang="zh-CN" altLang="en-US" dirty="0" smtClean="0"/>
          </a:p>
        </p:txBody>
      </p:sp>
      <p:sp>
        <p:nvSpPr>
          <p:cNvPr id="45060" name="Rectangle 3"/>
          <p:cNvSpPr>
            <a:spLocks noGrp="1" noChangeArrowheads="1"/>
          </p:cNvSpPr>
          <p:nvPr>
            <p:ph idx="1"/>
          </p:nvPr>
        </p:nvSpPr>
        <p:spPr>
          <a:xfrm>
            <a:off x="395536" y="752203"/>
            <a:ext cx="8496944" cy="5570040"/>
          </a:xfrm>
          <a:noFill/>
        </p:spPr>
        <p:txBody>
          <a:bodyPr/>
          <a:lstStyle/>
          <a:p>
            <a:pPr marL="457200" lvl="1" indent="0" eaLnBrk="1" hangingPunct="1">
              <a:buNone/>
            </a:pPr>
            <a:r>
              <a:rPr lang="zh-CN" altLang="en-US" sz="1800" b="1" dirty="0">
                <a:latin typeface="仿宋" panose="02010609060101010101" pitchFamily="49" charset="-122"/>
                <a:ea typeface="仿宋" panose="02010609060101010101" pitchFamily="49" charset="-122"/>
                <a:cs typeface="+mn-cs"/>
              </a:rPr>
              <a:t>三、使用 </a:t>
            </a:r>
            <a:r>
              <a:rPr lang="en-US" altLang="zh-CN" sz="1800" b="1" dirty="0">
                <a:latin typeface="仿宋" panose="02010609060101010101" pitchFamily="49" charset="-122"/>
                <a:ea typeface="仿宋" panose="02010609060101010101" pitchFamily="49" charset="-122"/>
                <a:cs typeface="+mn-cs"/>
              </a:rPr>
              <a:t>MAX </a:t>
            </a:r>
            <a:r>
              <a:rPr lang="zh-CN" altLang="en-US" sz="1800" b="1" dirty="0">
                <a:latin typeface="仿宋" panose="02010609060101010101" pitchFamily="49" charset="-122"/>
                <a:ea typeface="仿宋" panose="02010609060101010101" pitchFamily="49" charset="-122"/>
                <a:cs typeface="+mn-cs"/>
              </a:rPr>
              <a:t>和 </a:t>
            </a:r>
            <a:r>
              <a:rPr lang="en-US" altLang="zh-CN" sz="1800" b="1" dirty="0">
                <a:latin typeface="仿宋" panose="02010609060101010101" pitchFamily="49" charset="-122"/>
                <a:ea typeface="仿宋" panose="02010609060101010101" pitchFamily="49" charset="-122"/>
                <a:cs typeface="+mn-cs"/>
              </a:rPr>
              <a:t>MIN </a:t>
            </a:r>
            <a:r>
              <a:rPr lang="zh-CN" altLang="en-US" sz="1800" b="1" dirty="0">
                <a:latin typeface="仿宋" panose="02010609060101010101" pitchFamily="49" charset="-122"/>
                <a:ea typeface="仿宋" panose="02010609060101010101" pitchFamily="49" charset="-122"/>
                <a:cs typeface="+mn-cs"/>
              </a:rPr>
              <a:t>函数查询 </a:t>
            </a:r>
            <a:r>
              <a:rPr lang="en-US" altLang="zh-CN" sz="1800" b="1" dirty="0" err="1">
                <a:latin typeface="仿宋" panose="02010609060101010101" pitchFamily="49" charset="-122"/>
                <a:ea typeface="仿宋" panose="02010609060101010101" pitchFamily="49" charset="-122"/>
                <a:cs typeface="+mn-cs"/>
              </a:rPr>
              <a:t>cj</a:t>
            </a:r>
            <a:r>
              <a:rPr lang="en-US" altLang="zh-CN" sz="1800" b="1" dirty="0">
                <a:latin typeface="仿宋" panose="02010609060101010101" pitchFamily="49" charset="-122"/>
                <a:ea typeface="仿宋" panose="02010609060101010101" pitchFamily="49" charset="-122"/>
                <a:cs typeface="+mn-cs"/>
              </a:rPr>
              <a:t> </a:t>
            </a:r>
            <a:r>
              <a:rPr lang="zh-CN" altLang="en-US" sz="1800" b="1" dirty="0">
                <a:latin typeface="仿宋" panose="02010609060101010101" pitchFamily="49" charset="-122"/>
                <a:ea typeface="仿宋" panose="02010609060101010101" pitchFamily="49" charset="-122"/>
                <a:cs typeface="+mn-cs"/>
              </a:rPr>
              <a:t>表中 </a:t>
            </a:r>
            <a:r>
              <a:rPr lang="en-US" altLang="zh-CN" sz="1800" b="1" dirty="0" err="1">
                <a:latin typeface="仿宋" panose="02010609060101010101" pitchFamily="49" charset="-122"/>
                <a:ea typeface="仿宋" panose="02010609060101010101" pitchFamily="49" charset="-122"/>
                <a:cs typeface="+mn-cs"/>
              </a:rPr>
              <a:t>kcbh</a:t>
            </a:r>
            <a:r>
              <a:rPr lang="en-US" altLang="zh-CN" sz="1800" b="1" dirty="0">
                <a:latin typeface="仿宋" panose="02010609060101010101" pitchFamily="49" charset="-122"/>
                <a:ea typeface="仿宋" panose="02010609060101010101" pitchFamily="49" charset="-122"/>
                <a:cs typeface="+mn-cs"/>
              </a:rPr>
              <a:t> </a:t>
            </a:r>
            <a:r>
              <a:rPr lang="zh-CN" altLang="en-US" sz="1800" b="1" dirty="0">
                <a:latin typeface="仿宋" panose="02010609060101010101" pitchFamily="49" charset="-122"/>
                <a:ea typeface="仿宋" panose="02010609060101010101" pitchFamily="49" charset="-122"/>
                <a:cs typeface="+mn-cs"/>
              </a:rPr>
              <a:t>为 </a:t>
            </a:r>
            <a:r>
              <a:rPr lang="en-US" altLang="zh-CN" sz="1800" b="1" dirty="0">
                <a:latin typeface="仿宋" panose="02010609060101010101" pitchFamily="49" charset="-122"/>
                <a:ea typeface="仿宋" panose="02010609060101010101" pitchFamily="49" charset="-122"/>
                <a:cs typeface="+mn-cs"/>
              </a:rPr>
              <a:t>1 </a:t>
            </a:r>
            <a:r>
              <a:rPr lang="zh-CN" altLang="en-US" sz="1800" b="1" dirty="0">
                <a:latin typeface="仿宋" panose="02010609060101010101" pitchFamily="49" charset="-122"/>
                <a:ea typeface="仿宋" panose="02010609060101010101" pitchFamily="49" charset="-122"/>
                <a:cs typeface="+mn-cs"/>
              </a:rPr>
              <a:t>的课程成绩的最高分</a:t>
            </a:r>
          </a:p>
          <a:p>
            <a:pPr marL="457200" lvl="1" indent="0" eaLnBrk="1" hangingPunct="1">
              <a:buNone/>
            </a:pPr>
            <a:r>
              <a:rPr lang="zh-CN" altLang="en-US" sz="1800" b="1" dirty="0">
                <a:latin typeface="仿宋" panose="02010609060101010101" pitchFamily="49" charset="-122"/>
                <a:ea typeface="仿宋" panose="02010609060101010101" pitchFamily="49" charset="-122"/>
                <a:cs typeface="+mn-cs"/>
              </a:rPr>
              <a:t>和最低分</a:t>
            </a:r>
            <a:endParaRPr lang="en-US" altLang="zh-CN" sz="1800" b="1" dirty="0" smtClean="0">
              <a:latin typeface="仿宋" panose="02010609060101010101" pitchFamily="49" charset="-122"/>
              <a:ea typeface="仿宋" panose="02010609060101010101" pitchFamily="49" charset="-122"/>
              <a:cs typeface="+mn-cs"/>
            </a:endParaRPr>
          </a:p>
          <a:p>
            <a:pPr marL="457200" lvl="1" indent="0" eaLnBrk="1" hangingPunct="1">
              <a:buNone/>
            </a:pPr>
            <a:r>
              <a:rPr lang="zh-CN" altLang="en-US" sz="1800" b="1" dirty="0">
                <a:latin typeface="仿宋" panose="02010609060101010101" pitchFamily="49" charset="-122"/>
                <a:ea typeface="仿宋" panose="02010609060101010101" pitchFamily="49" charset="-122"/>
                <a:cs typeface="+mn-cs"/>
              </a:rPr>
              <a:t>（</a:t>
            </a:r>
            <a:r>
              <a:rPr lang="en-US" altLang="zh-CN" sz="1800" b="1" dirty="0">
                <a:latin typeface="仿宋" panose="02010609060101010101" pitchFamily="49" charset="-122"/>
                <a:ea typeface="仿宋" panose="02010609060101010101" pitchFamily="49" charset="-122"/>
                <a:cs typeface="+mn-cs"/>
              </a:rPr>
              <a:t>1</a:t>
            </a:r>
            <a:r>
              <a:rPr lang="zh-CN" altLang="en-US" sz="1800" b="1" dirty="0">
                <a:latin typeface="仿宋" panose="02010609060101010101" pitchFamily="49" charset="-122"/>
                <a:ea typeface="仿宋" panose="02010609060101010101" pitchFamily="49" charset="-122"/>
                <a:cs typeface="+mn-cs"/>
              </a:rPr>
              <a:t>）在查询编辑器中输入如下代码： </a:t>
            </a:r>
            <a:endParaRPr lang="en-US" altLang="zh-CN" sz="1800" b="1" dirty="0" smtClean="0">
              <a:latin typeface="仿宋" panose="02010609060101010101" pitchFamily="49" charset="-122"/>
              <a:ea typeface="仿宋" panose="02010609060101010101" pitchFamily="49" charset="-122"/>
              <a:cs typeface="+mn-cs"/>
            </a:endParaRPr>
          </a:p>
          <a:p>
            <a:pPr marL="457200" lvl="1" indent="0" eaLnBrk="1" hangingPunct="1">
              <a:buNone/>
            </a:pPr>
            <a:endParaRPr lang="en-US" altLang="zh-CN" sz="1800" b="1" dirty="0" smtClean="0">
              <a:latin typeface="仿宋" panose="02010609060101010101" pitchFamily="49" charset="-122"/>
              <a:ea typeface="仿宋" panose="02010609060101010101" pitchFamily="49" charset="-122"/>
              <a:cs typeface="+mn-cs"/>
            </a:endParaRPr>
          </a:p>
          <a:p>
            <a:pPr marL="457200" lvl="1" indent="0" eaLnBrk="1" hangingPunct="1">
              <a:buNone/>
            </a:pPr>
            <a:endParaRPr lang="en-US" altLang="zh-CN" sz="1800" b="1" dirty="0">
              <a:latin typeface="仿宋" panose="02010609060101010101" pitchFamily="49" charset="-122"/>
              <a:ea typeface="仿宋" panose="02010609060101010101" pitchFamily="49" charset="-122"/>
              <a:cs typeface="+mn-cs"/>
            </a:endParaRPr>
          </a:p>
          <a:p>
            <a:pPr marL="457200" lvl="1" indent="0" eaLnBrk="1" hangingPunct="1">
              <a:buNone/>
            </a:pPr>
            <a:r>
              <a:rPr lang="zh-CN" altLang="en-US" sz="1800" b="1" dirty="0" smtClean="0">
                <a:latin typeface="仿宋" panose="02010609060101010101" pitchFamily="49" charset="-122"/>
                <a:ea typeface="仿宋" panose="02010609060101010101" pitchFamily="49" charset="-122"/>
                <a:cs typeface="+mn-cs"/>
              </a:rPr>
              <a:t>（</a:t>
            </a:r>
            <a:r>
              <a:rPr lang="en-US" altLang="zh-CN" sz="1800" b="1" dirty="0">
                <a:latin typeface="仿宋" panose="02010609060101010101" pitchFamily="49" charset="-122"/>
                <a:ea typeface="仿宋" panose="02010609060101010101" pitchFamily="49" charset="-122"/>
                <a:cs typeface="+mn-cs"/>
              </a:rPr>
              <a:t>2</a:t>
            </a:r>
            <a:r>
              <a:rPr lang="zh-CN" altLang="en-US" sz="1800" b="1" dirty="0">
                <a:latin typeface="仿宋" panose="02010609060101010101" pitchFamily="49" charset="-122"/>
                <a:ea typeface="仿宋" panose="02010609060101010101" pitchFamily="49" charset="-122"/>
                <a:cs typeface="+mn-cs"/>
              </a:rPr>
              <a:t>）单击工具栏</a:t>
            </a:r>
            <a:r>
              <a:rPr lang="zh-CN" altLang="en-US" sz="1800" b="1" dirty="0" smtClean="0">
                <a:latin typeface="仿宋" panose="02010609060101010101" pitchFamily="49" charset="-122"/>
                <a:ea typeface="仿宋" panose="02010609060101010101" pitchFamily="49" charset="-122"/>
                <a:cs typeface="+mn-cs"/>
              </a:rPr>
              <a:t>的“执行”按钮</a:t>
            </a:r>
            <a:r>
              <a:rPr lang="zh-CN" altLang="en-US" sz="1800" b="1" dirty="0">
                <a:latin typeface="仿宋" panose="02010609060101010101" pitchFamily="49" charset="-122"/>
                <a:ea typeface="仿宋" panose="02010609060101010101" pitchFamily="49" charset="-122"/>
                <a:cs typeface="+mn-cs"/>
              </a:rPr>
              <a:t>或者按 </a:t>
            </a:r>
            <a:r>
              <a:rPr lang="en-US" altLang="zh-CN" sz="1800" b="1" dirty="0">
                <a:latin typeface="仿宋" panose="02010609060101010101" pitchFamily="49" charset="-122"/>
                <a:ea typeface="仿宋" panose="02010609060101010101" pitchFamily="49" charset="-122"/>
                <a:cs typeface="+mn-cs"/>
              </a:rPr>
              <a:t>F5</a:t>
            </a:r>
            <a:r>
              <a:rPr lang="zh-CN" altLang="en-US" sz="1800" b="1" dirty="0">
                <a:latin typeface="仿宋" panose="02010609060101010101" pitchFamily="49" charset="-122"/>
                <a:ea typeface="仿宋" panose="02010609060101010101" pitchFamily="49" charset="-122"/>
                <a:cs typeface="+mn-cs"/>
              </a:rPr>
              <a:t>键。</a:t>
            </a:r>
          </a:p>
          <a:p>
            <a:pPr marL="457200" lvl="1" indent="0" eaLnBrk="1" hangingPunct="1">
              <a:buNone/>
            </a:pPr>
            <a:r>
              <a:rPr lang="zh-CN" altLang="en-US" sz="1800" b="1" dirty="0">
                <a:latin typeface="仿宋" panose="02010609060101010101" pitchFamily="49" charset="-122"/>
                <a:ea typeface="仿宋" panose="02010609060101010101" pitchFamily="49" charset="-122"/>
                <a:cs typeface="+mn-cs"/>
              </a:rPr>
              <a:t>（</a:t>
            </a:r>
            <a:r>
              <a:rPr lang="en-US" altLang="zh-CN" sz="1800" b="1" dirty="0">
                <a:latin typeface="仿宋" panose="02010609060101010101" pitchFamily="49" charset="-122"/>
                <a:ea typeface="仿宋" panose="02010609060101010101" pitchFamily="49" charset="-122"/>
                <a:cs typeface="+mn-cs"/>
              </a:rPr>
              <a:t>3</a:t>
            </a:r>
            <a:r>
              <a:rPr lang="zh-CN" altLang="en-US" sz="1800" b="1" dirty="0" smtClean="0">
                <a:latin typeface="仿宋" panose="02010609060101010101" pitchFamily="49" charset="-122"/>
                <a:ea typeface="仿宋" panose="02010609060101010101" pitchFamily="49" charset="-122"/>
                <a:cs typeface="+mn-cs"/>
              </a:rPr>
              <a:t>）</a:t>
            </a:r>
            <a:r>
              <a:rPr lang="zh-CN" altLang="en-US" sz="1800" b="1" dirty="0">
                <a:latin typeface="仿宋" panose="02010609060101010101" pitchFamily="49" charset="-122"/>
                <a:ea typeface="仿宋" panose="02010609060101010101" pitchFamily="49" charset="-122"/>
                <a:cs typeface="+mn-cs"/>
              </a:rPr>
              <a:t>查看</a:t>
            </a:r>
            <a:r>
              <a:rPr lang="zh-CN" altLang="en-US" sz="1800" b="1" dirty="0" smtClean="0">
                <a:latin typeface="仿宋" panose="02010609060101010101" pitchFamily="49" charset="-122"/>
                <a:ea typeface="仿宋" panose="02010609060101010101" pitchFamily="49" charset="-122"/>
                <a:cs typeface="+mn-cs"/>
              </a:rPr>
              <a:t>结果。</a:t>
            </a:r>
            <a:endParaRPr lang="en-US" altLang="zh-CN" sz="1800" b="1" dirty="0" smtClean="0">
              <a:latin typeface="仿宋" panose="02010609060101010101" pitchFamily="49" charset="-122"/>
              <a:ea typeface="仿宋" panose="02010609060101010101" pitchFamily="49" charset="-122"/>
              <a:cs typeface="+mn-cs"/>
            </a:endParaRPr>
          </a:p>
          <a:p>
            <a:pPr marL="457200" lvl="1" indent="0" eaLnBrk="1" hangingPunct="1">
              <a:buNone/>
            </a:pPr>
            <a:r>
              <a:rPr lang="zh-CN" altLang="en-US" sz="1800" b="1" dirty="0">
                <a:latin typeface="仿宋" panose="02010609060101010101" pitchFamily="49" charset="-122"/>
                <a:ea typeface="仿宋" panose="02010609060101010101" pitchFamily="49" charset="-122"/>
              </a:rPr>
              <a:t>四、使用 </a:t>
            </a:r>
            <a:r>
              <a:rPr lang="en-US" altLang="zh-CN" sz="1800" b="1" dirty="0">
                <a:latin typeface="仿宋" panose="02010609060101010101" pitchFamily="49" charset="-122"/>
                <a:ea typeface="仿宋" panose="02010609060101010101" pitchFamily="49" charset="-122"/>
              </a:rPr>
              <a:t>COUNT </a:t>
            </a:r>
            <a:r>
              <a:rPr lang="zh-CN" altLang="en-US" sz="1800" b="1" dirty="0">
                <a:latin typeface="仿宋" panose="02010609060101010101" pitchFamily="49" charset="-122"/>
                <a:ea typeface="仿宋" panose="02010609060101010101" pitchFamily="49" charset="-122"/>
              </a:rPr>
              <a:t>函数统计 </a:t>
            </a:r>
            <a:r>
              <a:rPr lang="en-US" altLang="zh-CN" sz="1800" b="1" dirty="0" err="1">
                <a:latin typeface="仿宋" panose="02010609060101010101" pitchFamily="49" charset="-122"/>
                <a:ea typeface="仿宋" panose="02010609060101010101" pitchFamily="49" charset="-122"/>
              </a:rPr>
              <a:t>kcbh</a:t>
            </a:r>
            <a:r>
              <a:rPr lang="en-US" altLang="zh-CN" sz="1800" b="1" dirty="0">
                <a:latin typeface="仿宋" panose="02010609060101010101" pitchFamily="49" charset="-122"/>
                <a:ea typeface="仿宋" panose="02010609060101010101" pitchFamily="49" charset="-122"/>
              </a:rPr>
              <a:t>=1</a:t>
            </a:r>
            <a:r>
              <a:rPr lang="zh-CN" altLang="en-US" sz="1800" b="1" dirty="0">
                <a:latin typeface="仿宋" panose="02010609060101010101" pitchFamily="49" charset="-122"/>
                <a:ea typeface="仿宋" panose="02010609060101010101" pitchFamily="49" charset="-122"/>
              </a:rPr>
              <a:t>的及格人数</a:t>
            </a:r>
            <a:endParaRPr lang="en-US" altLang="zh-CN" sz="1800" b="1" dirty="0">
              <a:latin typeface="仿宋" panose="02010609060101010101" pitchFamily="49" charset="-122"/>
              <a:ea typeface="仿宋" panose="02010609060101010101" pitchFamily="49" charset="-122"/>
            </a:endParaRPr>
          </a:p>
          <a:p>
            <a:pPr marL="457200" lvl="1" indent="0" eaLnBrk="1" hangingPunct="1">
              <a:buNone/>
            </a:pPr>
            <a:r>
              <a:rPr lang="zh-CN" altLang="en-US" sz="1800" b="1" dirty="0">
                <a:latin typeface="仿宋" panose="02010609060101010101" pitchFamily="49" charset="-122"/>
                <a:ea typeface="仿宋" panose="02010609060101010101" pitchFamily="49" charset="-122"/>
              </a:rPr>
              <a:t>（</a:t>
            </a:r>
            <a:r>
              <a:rPr lang="en-US" altLang="zh-CN" sz="1800" b="1" dirty="0">
                <a:latin typeface="仿宋" panose="02010609060101010101" pitchFamily="49" charset="-122"/>
                <a:ea typeface="仿宋" panose="02010609060101010101" pitchFamily="49" charset="-122"/>
              </a:rPr>
              <a:t>1</a:t>
            </a:r>
            <a:r>
              <a:rPr lang="zh-CN" altLang="en-US" sz="1800" b="1" dirty="0">
                <a:latin typeface="仿宋" panose="02010609060101010101" pitchFamily="49" charset="-122"/>
                <a:ea typeface="仿宋" panose="02010609060101010101" pitchFamily="49" charset="-122"/>
              </a:rPr>
              <a:t>）在查询编辑器中输入如下代码： </a:t>
            </a:r>
            <a:endParaRPr lang="en-US" altLang="zh-CN" sz="1800" b="1" dirty="0">
              <a:latin typeface="仿宋" panose="02010609060101010101" pitchFamily="49" charset="-122"/>
              <a:ea typeface="仿宋" panose="02010609060101010101" pitchFamily="49" charset="-122"/>
            </a:endParaRPr>
          </a:p>
          <a:p>
            <a:pPr marL="457200" lvl="1" indent="0" eaLnBrk="1" hangingPunct="1">
              <a:buNone/>
            </a:pPr>
            <a:endParaRPr lang="en-US" altLang="zh-CN" sz="1800" b="1" dirty="0">
              <a:latin typeface="仿宋" panose="02010609060101010101" pitchFamily="49" charset="-122"/>
              <a:ea typeface="仿宋" panose="02010609060101010101" pitchFamily="49" charset="-122"/>
            </a:endParaRPr>
          </a:p>
          <a:p>
            <a:pPr marL="457200" lvl="1" indent="0" eaLnBrk="1" hangingPunct="1">
              <a:buNone/>
            </a:pPr>
            <a:endParaRPr lang="en-US" altLang="zh-CN" sz="1800" b="1" dirty="0">
              <a:latin typeface="仿宋" panose="02010609060101010101" pitchFamily="49" charset="-122"/>
              <a:ea typeface="仿宋" panose="02010609060101010101" pitchFamily="49" charset="-122"/>
            </a:endParaRPr>
          </a:p>
          <a:p>
            <a:pPr marL="457200" lvl="1" indent="0" eaLnBrk="1" hangingPunct="1">
              <a:buNone/>
            </a:pPr>
            <a:endParaRPr lang="en-US" altLang="zh-CN" sz="1800" b="1" dirty="0" smtClean="0">
              <a:latin typeface="仿宋" panose="02010609060101010101" pitchFamily="49" charset="-122"/>
              <a:ea typeface="仿宋" panose="02010609060101010101" pitchFamily="49" charset="-122"/>
            </a:endParaRPr>
          </a:p>
          <a:p>
            <a:pPr marL="457200" lvl="1" indent="0" eaLnBrk="1" hangingPunct="1">
              <a:buNone/>
            </a:pPr>
            <a:r>
              <a:rPr lang="zh-CN" altLang="en-US" sz="1800" b="1" dirty="0" smtClean="0">
                <a:latin typeface="仿宋" panose="02010609060101010101" pitchFamily="49" charset="-122"/>
                <a:ea typeface="仿宋" panose="02010609060101010101" pitchFamily="49" charset="-122"/>
              </a:rPr>
              <a:t>（</a:t>
            </a:r>
            <a:r>
              <a:rPr lang="en-US" altLang="zh-CN" sz="1800" b="1" dirty="0">
                <a:latin typeface="仿宋" panose="02010609060101010101" pitchFamily="49" charset="-122"/>
                <a:ea typeface="仿宋" panose="02010609060101010101" pitchFamily="49" charset="-122"/>
              </a:rPr>
              <a:t>2</a:t>
            </a:r>
            <a:r>
              <a:rPr lang="zh-CN" altLang="en-US" sz="1800" b="1" dirty="0">
                <a:latin typeface="仿宋" panose="02010609060101010101" pitchFamily="49" charset="-122"/>
                <a:ea typeface="仿宋" panose="02010609060101010101" pitchFamily="49" charset="-122"/>
              </a:rPr>
              <a:t>）单击工具栏的“执行”按钮或者按 </a:t>
            </a:r>
            <a:r>
              <a:rPr lang="en-US" altLang="zh-CN" sz="1800" b="1" dirty="0">
                <a:latin typeface="仿宋" panose="02010609060101010101" pitchFamily="49" charset="-122"/>
                <a:ea typeface="仿宋" panose="02010609060101010101" pitchFamily="49" charset="-122"/>
              </a:rPr>
              <a:t>F5</a:t>
            </a:r>
            <a:r>
              <a:rPr lang="zh-CN" altLang="en-US" sz="1800" b="1" dirty="0">
                <a:latin typeface="仿宋" panose="02010609060101010101" pitchFamily="49" charset="-122"/>
                <a:ea typeface="仿宋" panose="02010609060101010101" pitchFamily="49" charset="-122"/>
              </a:rPr>
              <a:t>键。</a:t>
            </a:r>
          </a:p>
          <a:p>
            <a:pPr marL="457200" lvl="1" indent="0" eaLnBrk="1" hangingPunct="1">
              <a:buNone/>
            </a:pPr>
            <a:r>
              <a:rPr lang="zh-CN" altLang="en-US" sz="1800" b="1" dirty="0">
                <a:latin typeface="仿宋" panose="02010609060101010101" pitchFamily="49" charset="-122"/>
                <a:ea typeface="仿宋" panose="02010609060101010101" pitchFamily="49" charset="-122"/>
              </a:rPr>
              <a:t>（</a:t>
            </a:r>
            <a:r>
              <a:rPr lang="en-US" altLang="zh-CN" sz="1800" b="1" dirty="0">
                <a:latin typeface="仿宋" panose="02010609060101010101" pitchFamily="49" charset="-122"/>
                <a:ea typeface="仿宋" panose="02010609060101010101" pitchFamily="49" charset="-122"/>
              </a:rPr>
              <a:t>3</a:t>
            </a:r>
            <a:r>
              <a:rPr lang="zh-CN" altLang="en-US" sz="1800" b="1" dirty="0">
                <a:latin typeface="仿宋" panose="02010609060101010101" pitchFamily="49" charset="-122"/>
                <a:ea typeface="仿宋" panose="02010609060101010101" pitchFamily="49" charset="-122"/>
              </a:rPr>
              <a:t>）查看结果</a:t>
            </a:r>
            <a:r>
              <a:rPr lang="zh-CN" altLang="en-US" sz="1800" b="1" dirty="0" smtClean="0">
                <a:latin typeface="仿宋" panose="02010609060101010101" pitchFamily="49" charset="-122"/>
                <a:ea typeface="仿宋" panose="02010609060101010101" pitchFamily="49" charset="-122"/>
              </a:rPr>
              <a:t>。</a:t>
            </a:r>
            <a:endParaRPr lang="en-US" altLang="zh-CN" sz="1800" b="1" dirty="0">
              <a:latin typeface="仿宋" panose="02010609060101010101" pitchFamily="49" charset="-122"/>
              <a:ea typeface="仿宋" panose="02010609060101010101" pitchFamily="49" charset="-122"/>
            </a:endParaRPr>
          </a:p>
        </p:txBody>
      </p:sp>
      <p:pic>
        <p:nvPicPr>
          <p:cNvPr id="2" name="图片 1"/>
          <p:cNvPicPr>
            <a:picLocks noChangeAspect="1"/>
          </p:cNvPicPr>
          <p:nvPr/>
        </p:nvPicPr>
        <p:blipFill>
          <a:blip r:embed="rId2"/>
          <a:stretch>
            <a:fillRect/>
          </a:stretch>
        </p:blipFill>
        <p:spPr>
          <a:xfrm>
            <a:off x="6876256" y="5517232"/>
            <a:ext cx="1316638" cy="684251"/>
          </a:xfrm>
          <a:prstGeom prst="rect">
            <a:avLst/>
          </a:prstGeom>
        </p:spPr>
      </p:pic>
      <p:pic>
        <p:nvPicPr>
          <p:cNvPr id="4" name="图片 3"/>
          <p:cNvPicPr>
            <a:picLocks noChangeAspect="1"/>
          </p:cNvPicPr>
          <p:nvPr/>
        </p:nvPicPr>
        <p:blipFill>
          <a:blip r:embed="rId3"/>
          <a:stretch>
            <a:fillRect/>
          </a:stretch>
        </p:blipFill>
        <p:spPr>
          <a:xfrm>
            <a:off x="2687389" y="1772816"/>
            <a:ext cx="3913237" cy="686420"/>
          </a:xfrm>
          <a:prstGeom prst="rect">
            <a:avLst/>
          </a:prstGeom>
        </p:spPr>
      </p:pic>
      <p:pic>
        <p:nvPicPr>
          <p:cNvPr id="5" name="图片 4"/>
          <p:cNvPicPr>
            <a:picLocks noChangeAspect="1"/>
          </p:cNvPicPr>
          <p:nvPr/>
        </p:nvPicPr>
        <p:blipFill>
          <a:blip r:embed="rId4"/>
          <a:stretch>
            <a:fillRect/>
          </a:stretch>
        </p:blipFill>
        <p:spPr>
          <a:xfrm>
            <a:off x="2643820" y="3789040"/>
            <a:ext cx="3182863" cy="697440"/>
          </a:xfrm>
          <a:prstGeom prst="rect">
            <a:avLst/>
          </a:prstGeom>
        </p:spPr>
      </p:pic>
    </p:spTree>
    <p:extLst>
      <p:ext uri="{BB962C8B-B14F-4D97-AF65-F5344CB8AC3E}">
        <p14:creationId xmlns:p14="http://schemas.microsoft.com/office/powerpoint/2010/main" val="1058018311"/>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3" name="Rectangle 2"/>
          <p:cNvSpPr>
            <a:spLocks noGrp="1" noChangeArrowheads="1"/>
          </p:cNvSpPr>
          <p:nvPr>
            <p:ph type="title"/>
          </p:nvPr>
        </p:nvSpPr>
        <p:spPr>
          <a:xfrm>
            <a:off x="611560" y="188640"/>
            <a:ext cx="7391400" cy="563563"/>
          </a:xfrm>
        </p:spPr>
        <p:txBody>
          <a:bodyPr/>
          <a:lstStyle/>
          <a:p>
            <a:pPr eaLnBrk="1" hangingPunct="1"/>
            <a:r>
              <a:rPr lang="zh-CN" altLang="en-US" dirty="0" smtClean="0"/>
              <a:t>学习</a:t>
            </a:r>
            <a:r>
              <a:rPr lang="zh-CN" altLang="en-US" dirty="0"/>
              <a:t>任务</a:t>
            </a:r>
            <a:r>
              <a:rPr lang="zh-CN" altLang="en-US" dirty="0" smtClean="0"/>
              <a:t>九     使用</a:t>
            </a:r>
            <a:r>
              <a:rPr lang="zh-CN" altLang="en-US" dirty="0"/>
              <a:t>分组查询和多表连接查询</a:t>
            </a:r>
            <a:endParaRPr lang="zh-CN" altLang="en-US" dirty="0" smtClean="0"/>
          </a:p>
        </p:txBody>
      </p:sp>
      <p:sp>
        <p:nvSpPr>
          <p:cNvPr id="5" name="Rectangle 3"/>
          <p:cNvSpPr>
            <a:spLocks noGrp="1" noChangeArrowheads="1"/>
          </p:cNvSpPr>
          <p:nvPr>
            <p:ph idx="1"/>
          </p:nvPr>
        </p:nvSpPr>
        <p:spPr>
          <a:xfrm>
            <a:off x="323528" y="692696"/>
            <a:ext cx="8229600" cy="5629125"/>
          </a:xfrm>
          <a:noFill/>
        </p:spPr>
        <p:txBody>
          <a:bodyPr/>
          <a:lstStyle/>
          <a:p>
            <a:pPr marL="533400" indent="-533400" eaLnBrk="1" hangingPunct="1"/>
            <a:r>
              <a:rPr lang="zh-CN" altLang="en-US" dirty="0" smtClean="0"/>
              <a:t>任务描述</a:t>
            </a:r>
          </a:p>
          <a:p>
            <a:pPr marL="539750" indent="0" eaLnBrk="1" hangingPunct="1">
              <a:buNone/>
            </a:pPr>
            <a:r>
              <a:rPr lang="zh-CN" altLang="en-US" sz="1600" b="1" dirty="0">
                <a:latin typeface="仿宋" panose="02010609060101010101" pitchFamily="49" charset="-122"/>
                <a:ea typeface="仿宋" panose="02010609060101010101" pitchFamily="49" charset="-122"/>
              </a:rPr>
              <a:t>在查询中还会经常遇到查询不同组别，如学生的成绩表（</a:t>
            </a:r>
            <a:r>
              <a:rPr lang="en-US" altLang="zh-CN" sz="1600" b="1" dirty="0" err="1">
                <a:latin typeface="仿宋" panose="02010609060101010101" pitchFamily="49" charset="-122"/>
                <a:ea typeface="仿宋" panose="02010609060101010101" pitchFamily="49" charset="-122"/>
              </a:rPr>
              <a:t>cjb</a:t>
            </a:r>
            <a:r>
              <a:rPr lang="zh-CN" altLang="en-US" sz="1600" b="1" dirty="0">
                <a:latin typeface="仿宋" panose="02010609060101010101" pitchFamily="49" charset="-122"/>
                <a:ea typeface="仿宋" panose="02010609060101010101" pitchFamily="49" charset="-122"/>
              </a:rPr>
              <a:t>）中存放了所有课程的</a:t>
            </a:r>
          </a:p>
          <a:p>
            <a:pPr marL="539750" indent="0" eaLnBrk="1" hangingPunct="1">
              <a:buNone/>
            </a:pPr>
            <a:r>
              <a:rPr lang="zh-CN" altLang="en-US" sz="1600" b="1" dirty="0">
                <a:latin typeface="仿宋" panose="02010609060101010101" pitchFamily="49" charset="-122"/>
                <a:ea typeface="仿宋" panose="02010609060101010101" pitchFamily="49" charset="-122"/>
              </a:rPr>
              <a:t>成绩，在这种情况下，经常需要统计不同课程的平均成绩、最高分和最低分等，这个</a:t>
            </a:r>
            <a:r>
              <a:rPr lang="zh-CN" altLang="en-US" sz="1600" b="1" dirty="0" smtClean="0">
                <a:latin typeface="仿宋" panose="02010609060101010101" pitchFamily="49" charset="-122"/>
                <a:ea typeface="仿宋" panose="02010609060101010101" pitchFamily="49" charset="-122"/>
              </a:rPr>
              <a:t>时候</a:t>
            </a:r>
            <a:r>
              <a:rPr lang="zh-CN" altLang="en-US" sz="1600" b="1" dirty="0">
                <a:latin typeface="仿宋" panose="02010609060101010101" pitchFamily="49" charset="-122"/>
                <a:ea typeface="仿宋" panose="02010609060101010101" pitchFamily="49" charset="-122"/>
              </a:rPr>
              <a:t>就需要通过分组统计来解决问题，即需要对不同的成绩首先按照课程来进行分组，</a:t>
            </a:r>
            <a:r>
              <a:rPr lang="zh-CN" altLang="en-US" sz="1600" b="1" dirty="0" smtClean="0">
                <a:latin typeface="仿宋" panose="02010609060101010101" pitchFamily="49" charset="-122"/>
                <a:ea typeface="仿宋" panose="02010609060101010101" pitchFamily="49" charset="-122"/>
              </a:rPr>
              <a:t>分组</a:t>
            </a:r>
            <a:r>
              <a:rPr lang="zh-CN" altLang="en-US" sz="1600" b="1" dirty="0">
                <a:latin typeface="仿宋" panose="02010609060101010101" pitchFamily="49" charset="-122"/>
                <a:ea typeface="仿宋" panose="02010609060101010101" pitchFamily="49" charset="-122"/>
              </a:rPr>
              <a:t>以后再进行聚合计算，得到累计信息。</a:t>
            </a:r>
          </a:p>
          <a:p>
            <a:pPr marL="539750" indent="0" eaLnBrk="1" hangingPunct="1">
              <a:buNone/>
            </a:pPr>
            <a:r>
              <a:rPr lang="zh-CN" altLang="en-US" sz="1600" b="1" dirty="0">
                <a:latin typeface="仿宋" panose="02010609060101010101" pitchFamily="49" charset="-122"/>
                <a:ea typeface="仿宋" panose="02010609060101010101" pitchFamily="49" charset="-122"/>
              </a:rPr>
              <a:t>要统计不同课程的平均分、最高分和最低分等数据，首先按相同的课程编号（</a:t>
            </a:r>
            <a:r>
              <a:rPr lang="en-US" altLang="zh-CN" sz="1600" b="1" dirty="0" err="1">
                <a:latin typeface="仿宋" panose="02010609060101010101" pitchFamily="49" charset="-122"/>
                <a:ea typeface="仿宋" panose="02010609060101010101" pitchFamily="49" charset="-122"/>
              </a:rPr>
              <a:t>kcbh</a:t>
            </a:r>
            <a:r>
              <a:rPr lang="zh-CN" altLang="en-US" sz="1600" b="1" dirty="0">
                <a:latin typeface="仿宋" panose="02010609060101010101" pitchFamily="49" charset="-122"/>
                <a:ea typeface="仿宋" panose="02010609060101010101" pitchFamily="49" charset="-122"/>
              </a:rPr>
              <a:t>）</a:t>
            </a:r>
          </a:p>
          <a:p>
            <a:pPr marL="539750" indent="0" eaLnBrk="1" hangingPunct="1">
              <a:buNone/>
            </a:pPr>
            <a:r>
              <a:rPr lang="zh-CN" altLang="en-US" sz="1600" b="1" dirty="0">
                <a:latin typeface="仿宋" panose="02010609060101010101" pitchFamily="49" charset="-122"/>
                <a:ea typeface="仿宋" panose="02010609060101010101" pitchFamily="49" charset="-122"/>
              </a:rPr>
              <a:t>分组，然后再对相同组对应的分数值使用前面的聚合函数去计算平均值（最大值、</a:t>
            </a:r>
            <a:r>
              <a:rPr lang="zh-CN" altLang="en-US" sz="1600" b="1" dirty="0" smtClean="0">
                <a:latin typeface="仿宋" panose="02010609060101010101" pitchFamily="49" charset="-122"/>
                <a:ea typeface="仿宋" panose="02010609060101010101" pitchFamily="49" charset="-122"/>
              </a:rPr>
              <a:t>最小值</a:t>
            </a:r>
            <a:r>
              <a:rPr lang="zh-CN" altLang="en-US" sz="1600" b="1" dirty="0">
                <a:latin typeface="仿宋" panose="02010609060101010101" pitchFamily="49" charset="-122"/>
                <a:ea typeface="仿宋" panose="02010609060101010101" pitchFamily="49" charset="-122"/>
              </a:rPr>
              <a:t>或者人数统计）。而要从多个表中提取数据，需要用到多表连接查询。 </a:t>
            </a:r>
            <a:endParaRPr lang="en-US" altLang="zh-CN" sz="1600" b="1" dirty="0" smtClean="0">
              <a:latin typeface="仿宋" panose="02010609060101010101" pitchFamily="49" charset="-122"/>
              <a:ea typeface="仿宋" panose="02010609060101010101" pitchFamily="49" charset="-122"/>
            </a:endParaRPr>
          </a:p>
          <a:p>
            <a:pPr marL="533400" indent="-533400" eaLnBrk="1" hangingPunct="1"/>
            <a:r>
              <a:rPr lang="zh-CN" altLang="en-US" dirty="0" smtClean="0"/>
              <a:t>任务目标</a:t>
            </a:r>
          </a:p>
          <a:p>
            <a:pPr marL="457200" lvl="1" indent="0" eaLnBrk="1" hangingPunct="1">
              <a:buNone/>
            </a:pPr>
            <a:r>
              <a:rPr lang="zh-CN" altLang="en-US" sz="1600" b="1" dirty="0">
                <a:latin typeface="仿宋" panose="02010609060101010101" pitchFamily="49" charset="-122"/>
                <a:ea typeface="仿宋" panose="02010609060101010101" pitchFamily="49" charset="-122"/>
                <a:cs typeface="+mn-cs"/>
              </a:rPr>
              <a:t>（</a:t>
            </a:r>
            <a:r>
              <a:rPr lang="en-US" altLang="zh-CN" sz="1600" b="1" dirty="0">
                <a:latin typeface="仿宋" panose="02010609060101010101" pitchFamily="49" charset="-122"/>
                <a:ea typeface="仿宋" panose="02010609060101010101" pitchFamily="49" charset="-122"/>
                <a:cs typeface="+mn-cs"/>
              </a:rPr>
              <a:t>1</a:t>
            </a:r>
            <a:r>
              <a:rPr lang="zh-CN" altLang="en-US" sz="1600" b="1" dirty="0">
                <a:latin typeface="仿宋" panose="02010609060101010101" pitchFamily="49" charset="-122"/>
                <a:ea typeface="仿宋" panose="02010609060101010101" pitchFamily="49" charset="-122"/>
                <a:cs typeface="+mn-cs"/>
              </a:rPr>
              <a:t>）能够进行分组查询。</a:t>
            </a:r>
          </a:p>
          <a:p>
            <a:pPr marL="457200" lvl="1" indent="0" eaLnBrk="1" hangingPunct="1">
              <a:buNone/>
            </a:pPr>
            <a:r>
              <a:rPr lang="zh-CN" altLang="en-US" sz="1600" b="1" dirty="0">
                <a:latin typeface="仿宋" panose="02010609060101010101" pitchFamily="49" charset="-122"/>
                <a:ea typeface="仿宋" panose="02010609060101010101" pitchFamily="49" charset="-122"/>
                <a:cs typeface="+mn-cs"/>
              </a:rPr>
              <a:t>（</a:t>
            </a:r>
            <a:r>
              <a:rPr lang="en-US" altLang="zh-CN" sz="1600" b="1" dirty="0">
                <a:latin typeface="仿宋" panose="02010609060101010101" pitchFamily="49" charset="-122"/>
                <a:ea typeface="仿宋" panose="02010609060101010101" pitchFamily="49" charset="-122"/>
                <a:cs typeface="+mn-cs"/>
              </a:rPr>
              <a:t>2</a:t>
            </a:r>
            <a:r>
              <a:rPr lang="zh-CN" altLang="en-US" sz="1600" b="1" dirty="0">
                <a:latin typeface="仿宋" panose="02010609060101010101" pitchFamily="49" charset="-122"/>
                <a:ea typeface="仿宋" panose="02010609060101010101" pitchFamily="49" charset="-122"/>
                <a:cs typeface="+mn-cs"/>
              </a:rPr>
              <a:t>）能够在分组查询中使用 </a:t>
            </a:r>
            <a:r>
              <a:rPr lang="en-US" altLang="zh-CN" sz="1600" b="1" dirty="0">
                <a:latin typeface="仿宋" panose="02010609060101010101" pitchFamily="49" charset="-122"/>
                <a:ea typeface="仿宋" panose="02010609060101010101" pitchFamily="49" charset="-122"/>
                <a:cs typeface="+mn-cs"/>
              </a:rPr>
              <a:t>HAVING </a:t>
            </a:r>
            <a:r>
              <a:rPr lang="zh-CN" altLang="en-US" sz="1600" b="1" dirty="0">
                <a:latin typeface="仿宋" panose="02010609060101010101" pitchFamily="49" charset="-122"/>
                <a:ea typeface="仿宋" panose="02010609060101010101" pitchFamily="49" charset="-122"/>
                <a:cs typeface="+mn-cs"/>
              </a:rPr>
              <a:t>子句进行筛选。</a:t>
            </a:r>
          </a:p>
          <a:p>
            <a:pPr marL="457200" lvl="1" indent="0" eaLnBrk="1" hangingPunct="1">
              <a:buNone/>
            </a:pPr>
            <a:r>
              <a:rPr lang="zh-CN" altLang="en-US" sz="1600" b="1" dirty="0">
                <a:latin typeface="仿宋" panose="02010609060101010101" pitchFamily="49" charset="-122"/>
                <a:ea typeface="仿宋" panose="02010609060101010101" pitchFamily="49" charset="-122"/>
                <a:cs typeface="+mn-cs"/>
              </a:rPr>
              <a:t>（</a:t>
            </a:r>
            <a:r>
              <a:rPr lang="en-US" altLang="zh-CN" sz="1600" b="1" dirty="0">
                <a:latin typeface="仿宋" panose="02010609060101010101" pitchFamily="49" charset="-122"/>
                <a:ea typeface="仿宋" panose="02010609060101010101" pitchFamily="49" charset="-122"/>
                <a:cs typeface="+mn-cs"/>
              </a:rPr>
              <a:t>3</a:t>
            </a:r>
            <a:r>
              <a:rPr lang="zh-CN" altLang="en-US" sz="1600" b="1" dirty="0">
                <a:latin typeface="仿宋" panose="02010609060101010101" pitchFamily="49" charset="-122"/>
                <a:ea typeface="仿宋" panose="02010609060101010101" pitchFamily="49" charset="-122"/>
                <a:cs typeface="+mn-cs"/>
              </a:rPr>
              <a:t>）能够进行多表连接查询。</a:t>
            </a:r>
          </a:p>
          <a:p>
            <a:pPr marL="457200" lvl="1" indent="0" eaLnBrk="1" hangingPunct="1">
              <a:buNone/>
            </a:pPr>
            <a:r>
              <a:rPr lang="zh-CN" altLang="en-US" sz="1600" b="1" dirty="0">
                <a:latin typeface="仿宋" panose="02010609060101010101" pitchFamily="49" charset="-122"/>
                <a:ea typeface="仿宋" panose="02010609060101010101" pitchFamily="49" charset="-122"/>
                <a:cs typeface="+mn-cs"/>
              </a:rPr>
              <a:t>（</a:t>
            </a:r>
            <a:r>
              <a:rPr lang="en-US" altLang="zh-CN" sz="1600" b="1" dirty="0">
                <a:latin typeface="仿宋" panose="02010609060101010101" pitchFamily="49" charset="-122"/>
                <a:ea typeface="仿宋" panose="02010609060101010101" pitchFamily="49" charset="-122"/>
                <a:cs typeface="+mn-cs"/>
              </a:rPr>
              <a:t>4</a:t>
            </a:r>
            <a:r>
              <a:rPr lang="zh-CN" altLang="en-US" sz="1600" b="1" dirty="0">
                <a:latin typeface="仿宋" panose="02010609060101010101" pitchFamily="49" charset="-122"/>
                <a:ea typeface="仿宋" panose="02010609060101010101" pitchFamily="49" charset="-122"/>
                <a:cs typeface="+mn-cs"/>
              </a:rPr>
              <a:t>）理解 </a:t>
            </a:r>
            <a:r>
              <a:rPr lang="en-US" altLang="zh-CN" sz="1600" b="1" dirty="0">
                <a:latin typeface="仿宋" panose="02010609060101010101" pitchFamily="49" charset="-122"/>
                <a:ea typeface="仿宋" panose="02010609060101010101" pitchFamily="49" charset="-122"/>
                <a:cs typeface="+mn-cs"/>
              </a:rPr>
              <a:t>WHERE</a:t>
            </a:r>
            <a:r>
              <a:rPr lang="zh-CN" altLang="en-US" sz="1600" b="1" dirty="0">
                <a:latin typeface="仿宋" panose="02010609060101010101" pitchFamily="49" charset="-122"/>
                <a:ea typeface="仿宋" panose="02010609060101010101" pitchFamily="49" charset="-122"/>
                <a:cs typeface="+mn-cs"/>
              </a:rPr>
              <a:t>、</a:t>
            </a:r>
            <a:r>
              <a:rPr lang="en-US" altLang="zh-CN" sz="1600" b="1" dirty="0">
                <a:latin typeface="仿宋" panose="02010609060101010101" pitchFamily="49" charset="-122"/>
                <a:ea typeface="仿宋" panose="02010609060101010101" pitchFamily="49" charset="-122"/>
                <a:cs typeface="+mn-cs"/>
              </a:rPr>
              <a:t>GROUP BY</a:t>
            </a:r>
            <a:r>
              <a:rPr lang="zh-CN" altLang="en-US" sz="1600" b="1" dirty="0">
                <a:latin typeface="仿宋" panose="02010609060101010101" pitchFamily="49" charset="-122"/>
                <a:ea typeface="仿宋" panose="02010609060101010101" pitchFamily="49" charset="-122"/>
                <a:cs typeface="+mn-cs"/>
              </a:rPr>
              <a:t>、</a:t>
            </a:r>
            <a:r>
              <a:rPr lang="en-US" altLang="zh-CN" sz="1600" b="1" dirty="0">
                <a:latin typeface="仿宋" panose="02010609060101010101" pitchFamily="49" charset="-122"/>
                <a:ea typeface="仿宋" panose="02010609060101010101" pitchFamily="49" charset="-122"/>
                <a:cs typeface="+mn-cs"/>
              </a:rPr>
              <a:t>HAVING </a:t>
            </a:r>
            <a:r>
              <a:rPr lang="zh-CN" altLang="en-US" sz="1600" b="1" dirty="0">
                <a:latin typeface="仿宋" panose="02010609060101010101" pitchFamily="49" charset="-122"/>
                <a:ea typeface="仿宋" panose="02010609060101010101" pitchFamily="49" charset="-122"/>
                <a:cs typeface="+mn-cs"/>
              </a:rPr>
              <a:t>的执行顺序。</a:t>
            </a:r>
          </a:p>
          <a:p>
            <a:pPr marL="457200" lvl="1" indent="0" eaLnBrk="1" hangingPunct="1">
              <a:buNone/>
            </a:pPr>
            <a:r>
              <a:rPr lang="zh-CN" altLang="en-US" sz="1600" b="1" dirty="0">
                <a:latin typeface="仿宋" panose="02010609060101010101" pitchFamily="49" charset="-122"/>
                <a:ea typeface="仿宋" panose="02010609060101010101" pitchFamily="49" charset="-122"/>
                <a:cs typeface="+mn-cs"/>
              </a:rPr>
              <a:t>（</a:t>
            </a:r>
            <a:r>
              <a:rPr lang="en-US" altLang="zh-CN" sz="1600" b="1" dirty="0">
                <a:latin typeface="仿宋" panose="02010609060101010101" pitchFamily="49" charset="-122"/>
                <a:ea typeface="仿宋" panose="02010609060101010101" pitchFamily="49" charset="-122"/>
                <a:cs typeface="+mn-cs"/>
              </a:rPr>
              <a:t>5</a:t>
            </a:r>
            <a:r>
              <a:rPr lang="zh-CN" altLang="en-US" sz="1600" b="1" dirty="0">
                <a:latin typeface="仿宋" panose="02010609060101010101" pitchFamily="49" charset="-122"/>
                <a:ea typeface="仿宋" panose="02010609060101010101" pitchFamily="49" charset="-122"/>
                <a:cs typeface="+mn-cs"/>
              </a:rPr>
              <a:t>）不要失去信心，只要坚忍不拔，就一定能取得成果，实现自己的人生目标。</a:t>
            </a:r>
            <a:endParaRPr lang="zh-CN" altLang="en-US" sz="1600" b="1" dirty="0" smtClean="0">
              <a:latin typeface="仿宋" panose="02010609060101010101" pitchFamily="49" charset="-122"/>
              <a:ea typeface="仿宋" panose="02010609060101010101" pitchFamily="49" charset="-122"/>
              <a:cs typeface="+mn-cs"/>
            </a:endParaRPr>
          </a:p>
          <a:p>
            <a:pPr marL="533400" indent="-533400" eaLnBrk="1" hangingPunct="1"/>
            <a:r>
              <a:rPr lang="zh-CN" altLang="en-US" dirty="0" smtClean="0"/>
              <a:t>任务分析</a:t>
            </a:r>
            <a:endParaRPr lang="en-US" altLang="zh-CN" dirty="0" smtClean="0"/>
          </a:p>
          <a:p>
            <a:pPr marL="457200" lvl="1" indent="0" eaLnBrk="1" hangingPunct="1">
              <a:buNone/>
            </a:pPr>
            <a:r>
              <a:rPr lang="zh-CN" altLang="en-US" sz="1600" b="1" dirty="0">
                <a:latin typeface="仿宋" panose="02010609060101010101" pitchFamily="49" charset="-122"/>
                <a:ea typeface="仿宋" panose="02010609060101010101" pitchFamily="49" charset="-122"/>
                <a:cs typeface="+mn-cs"/>
              </a:rPr>
              <a:t>要进行分组查询和多表连接查询，用户首先连接到</a:t>
            </a:r>
            <a:r>
              <a:rPr lang="en-US" altLang="zh-CN" sz="1600" b="1" dirty="0">
                <a:latin typeface="仿宋" panose="02010609060101010101" pitchFamily="49" charset="-122"/>
                <a:ea typeface="仿宋" panose="02010609060101010101" pitchFamily="49" charset="-122"/>
                <a:cs typeface="+mn-cs"/>
              </a:rPr>
              <a:t>SQL Server </a:t>
            </a:r>
            <a:r>
              <a:rPr lang="zh-CN" altLang="en-US" sz="1600" b="1" dirty="0">
                <a:latin typeface="仿宋" panose="02010609060101010101" pitchFamily="49" charset="-122"/>
                <a:ea typeface="仿宋" panose="02010609060101010101" pitchFamily="49" charset="-122"/>
                <a:cs typeface="+mn-cs"/>
              </a:rPr>
              <a:t>实例，然后单击工具</a:t>
            </a:r>
          </a:p>
          <a:p>
            <a:pPr marL="457200" lvl="1" indent="0" eaLnBrk="1" hangingPunct="1">
              <a:buNone/>
            </a:pPr>
            <a:r>
              <a:rPr lang="zh-CN" altLang="en-US" sz="1600" b="1" dirty="0">
                <a:latin typeface="仿宋" panose="02010609060101010101" pitchFamily="49" charset="-122"/>
                <a:ea typeface="仿宋" panose="02010609060101010101" pitchFamily="49" charset="-122"/>
                <a:cs typeface="+mn-cs"/>
              </a:rPr>
              <a:t>栏上的“新建查询（</a:t>
            </a:r>
            <a:r>
              <a:rPr lang="en-US" altLang="zh-CN" sz="1600" b="1" dirty="0">
                <a:latin typeface="仿宋" panose="02010609060101010101" pitchFamily="49" charset="-122"/>
                <a:ea typeface="仿宋" panose="02010609060101010101" pitchFamily="49" charset="-122"/>
                <a:cs typeface="+mn-cs"/>
              </a:rPr>
              <a:t>N</a:t>
            </a:r>
            <a:r>
              <a:rPr lang="zh-CN" altLang="en-US" sz="1600" b="1" dirty="0">
                <a:latin typeface="仿宋" panose="02010609060101010101" pitchFamily="49" charset="-122"/>
                <a:ea typeface="仿宋" panose="02010609060101010101" pitchFamily="49" charset="-122"/>
                <a:cs typeface="+mn-cs"/>
              </a:rPr>
              <a:t>）”，在查询编辑器窗口中输入相应语句进行查询。</a:t>
            </a:r>
            <a:endParaRPr lang="zh-CN" altLang="en-US" sz="2400" dirty="0" smtClean="0"/>
          </a:p>
        </p:txBody>
      </p:sp>
    </p:spTree>
    <p:extLst>
      <p:ext uri="{BB962C8B-B14F-4D97-AF65-F5344CB8AC3E}">
        <p14:creationId xmlns:p14="http://schemas.microsoft.com/office/powerpoint/2010/main" val="2518769730"/>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9" name="Rectangle 2"/>
          <p:cNvSpPr>
            <a:spLocks noGrp="1" noChangeArrowheads="1"/>
          </p:cNvSpPr>
          <p:nvPr>
            <p:ph type="title"/>
          </p:nvPr>
        </p:nvSpPr>
        <p:spPr>
          <a:xfrm>
            <a:off x="539552" y="188640"/>
            <a:ext cx="7391400" cy="563563"/>
          </a:xfrm>
        </p:spPr>
        <p:txBody>
          <a:bodyPr/>
          <a:lstStyle/>
          <a:p>
            <a:pPr eaLnBrk="1" hangingPunct="1"/>
            <a:r>
              <a:rPr lang="zh-CN" altLang="en-US" dirty="0"/>
              <a:t>学习任务九     使用分组查询和多表连接查询</a:t>
            </a:r>
            <a:br>
              <a:rPr lang="zh-CN" altLang="en-US" dirty="0"/>
            </a:br>
            <a:endParaRPr lang="zh-CN" altLang="en-US" dirty="0" smtClean="0"/>
          </a:p>
        </p:txBody>
      </p:sp>
      <p:sp>
        <p:nvSpPr>
          <p:cNvPr id="45060" name="Rectangle 3"/>
          <p:cNvSpPr>
            <a:spLocks noGrp="1" noChangeArrowheads="1"/>
          </p:cNvSpPr>
          <p:nvPr>
            <p:ph idx="1"/>
          </p:nvPr>
        </p:nvSpPr>
        <p:spPr>
          <a:xfrm>
            <a:off x="395536" y="692696"/>
            <a:ext cx="8496944" cy="5570040"/>
          </a:xfrm>
          <a:noFill/>
        </p:spPr>
        <p:txBody>
          <a:bodyPr/>
          <a:lstStyle/>
          <a:p>
            <a:pPr marL="533400" indent="-533400" eaLnBrk="1" hangingPunct="1"/>
            <a:r>
              <a:rPr lang="zh-CN" altLang="en-US" dirty="0" smtClean="0"/>
              <a:t>任务实施</a:t>
            </a:r>
          </a:p>
          <a:p>
            <a:pPr marL="457200" lvl="1" indent="0" eaLnBrk="1" hangingPunct="1">
              <a:buNone/>
            </a:pPr>
            <a:r>
              <a:rPr lang="zh-CN" altLang="en-US" sz="1800" b="1" dirty="0">
                <a:latin typeface="仿宋" panose="02010609060101010101" pitchFamily="49" charset="-122"/>
                <a:ea typeface="仿宋" panose="02010609060101010101" pitchFamily="49" charset="-122"/>
                <a:cs typeface="+mn-cs"/>
              </a:rPr>
              <a:t>一、在 </a:t>
            </a:r>
            <a:r>
              <a:rPr lang="en-US" altLang="zh-CN" sz="1800" b="1" dirty="0" err="1">
                <a:latin typeface="仿宋" panose="02010609060101010101" pitchFamily="49" charset="-122"/>
                <a:ea typeface="仿宋" panose="02010609060101010101" pitchFamily="49" charset="-122"/>
                <a:cs typeface="+mn-cs"/>
              </a:rPr>
              <a:t>cjb</a:t>
            </a:r>
            <a:r>
              <a:rPr lang="en-US" altLang="zh-CN" sz="1800" b="1" dirty="0">
                <a:latin typeface="仿宋" panose="02010609060101010101" pitchFamily="49" charset="-122"/>
                <a:ea typeface="仿宋" panose="02010609060101010101" pitchFamily="49" charset="-122"/>
                <a:cs typeface="+mn-cs"/>
              </a:rPr>
              <a:t> </a:t>
            </a:r>
            <a:r>
              <a:rPr lang="zh-CN" altLang="en-US" sz="1800" b="1" dirty="0">
                <a:latin typeface="仿宋" panose="02010609060101010101" pitchFamily="49" charset="-122"/>
                <a:ea typeface="仿宋" panose="02010609060101010101" pitchFamily="49" charset="-122"/>
                <a:cs typeface="+mn-cs"/>
              </a:rPr>
              <a:t>表中分组查询每门课的平均成绩</a:t>
            </a:r>
            <a:endParaRPr lang="en-US" altLang="zh-CN" sz="1800" b="1" dirty="0" smtClean="0">
              <a:latin typeface="仿宋" panose="02010609060101010101" pitchFamily="49" charset="-122"/>
              <a:ea typeface="仿宋" panose="02010609060101010101" pitchFamily="49" charset="-122"/>
              <a:cs typeface="+mn-cs"/>
            </a:endParaRPr>
          </a:p>
          <a:p>
            <a:pPr marL="457200" lvl="1" indent="0" eaLnBrk="1" hangingPunct="1">
              <a:buNone/>
            </a:pPr>
            <a:r>
              <a:rPr lang="zh-CN" altLang="en-US" sz="1800" b="1" dirty="0">
                <a:latin typeface="仿宋" panose="02010609060101010101" pitchFamily="49" charset="-122"/>
                <a:ea typeface="仿宋" panose="02010609060101010101" pitchFamily="49" charset="-122"/>
                <a:cs typeface="+mn-cs"/>
              </a:rPr>
              <a:t>（</a:t>
            </a:r>
            <a:r>
              <a:rPr lang="en-US" altLang="zh-CN" sz="1800" b="1" dirty="0">
                <a:latin typeface="仿宋" panose="02010609060101010101" pitchFamily="49" charset="-122"/>
                <a:ea typeface="仿宋" panose="02010609060101010101" pitchFamily="49" charset="-122"/>
                <a:cs typeface="+mn-cs"/>
              </a:rPr>
              <a:t>1</a:t>
            </a:r>
            <a:r>
              <a:rPr lang="zh-CN" altLang="en-US" sz="1800" b="1" dirty="0">
                <a:latin typeface="仿宋" panose="02010609060101010101" pitchFamily="49" charset="-122"/>
                <a:ea typeface="仿宋" panose="02010609060101010101" pitchFamily="49" charset="-122"/>
                <a:cs typeface="+mn-cs"/>
              </a:rPr>
              <a:t>）在查询编辑器中输入如下代码： </a:t>
            </a:r>
            <a:endParaRPr lang="en-US" altLang="zh-CN" sz="1800" b="1" dirty="0" smtClean="0">
              <a:latin typeface="仿宋" panose="02010609060101010101" pitchFamily="49" charset="-122"/>
              <a:ea typeface="仿宋" panose="02010609060101010101" pitchFamily="49" charset="-122"/>
              <a:cs typeface="+mn-cs"/>
            </a:endParaRPr>
          </a:p>
          <a:p>
            <a:pPr marL="457200" lvl="1" indent="0" eaLnBrk="1" hangingPunct="1">
              <a:buNone/>
            </a:pPr>
            <a:endParaRPr lang="en-US" altLang="zh-CN" sz="1800" b="1" dirty="0" smtClean="0">
              <a:latin typeface="仿宋" panose="02010609060101010101" pitchFamily="49" charset="-122"/>
              <a:ea typeface="仿宋" panose="02010609060101010101" pitchFamily="49" charset="-122"/>
              <a:cs typeface="+mn-cs"/>
            </a:endParaRPr>
          </a:p>
          <a:p>
            <a:pPr marL="457200" lvl="1" indent="0" eaLnBrk="1" hangingPunct="1">
              <a:buNone/>
            </a:pPr>
            <a:endParaRPr lang="en-US" altLang="zh-CN" sz="1800" b="1" dirty="0">
              <a:latin typeface="仿宋" panose="02010609060101010101" pitchFamily="49" charset="-122"/>
              <a:ea typeface="仿宋" panose="02010609060101010101" pitchFamily="49" charset="-122"/>
              <a:cs typeface="+mn-cs"/>
            </a:endParaRPr>
          </a:p>
          <a:p>
            <a:pPr marL="457200" lvl="1" indent="0" eaLnBrk="1" hangingPunct="1">
              <a:buNone/>
            </a:pPr>
            <a:endParaRPr lang="en-US" altLang="zh-CN" sz="1800" b="1" dirty="0" smtClean="0">
              <a:latin typeface="仿宋" panose="02010609060101010101" pitchFamily="49" charset="-122"/>
              <a:ea typeface="仿宋" panose="02010609060101010101" pitchFamily="49" charset="-122"/>
              <a:cs typeface="+mn-cs"/>
            </a:endParaRPr>
          </a:p>
          <a:p>
            <a:pPr marL="457200" lvl="1" indent="0" eaLnBrk="1" hangingPunct="1">
              <a:buNone/>
            </a:pPr>
            <a:r>
              <a:rPr lang="zh-CN" altLang="en-US" sz="1800" b="1" dirty="0" smtClean="0">
                <a:latin typeface="仿宋" panose="02010609060101010101" pitchFamily="49" charset="-122"/>
                <a:ea typeface="仿宋" panose="02010609060101010101" pitchFamily="49" charset="-122"/>
                <a:cs typeface="+mn-cs"/>
              </a:rPr>
              <a:t>（</a:t>
            </a:r>
            <a:r>
              <a:rPr lang="en-US" altLang="zh-CN" sz="1800" b="1" dirty="0">
                <a:latin typeface="仿宋" panose="02010609060101010101" pitchFamily="49" charset="-122"/>
                <a:ea typeface="仿宋" panose="02010609060101010101" pitchFamily="49" charset="-122"/>
                <a:cs typeface="+mn-cs"/>
              </a:rPr>
              <a:t>2</a:t>
            </a:r>
            <a:r>
              <a:rPr lang="zh-CN" altLang="en-US" sz="1800" b="1" dirty="0">
                <a:latin typeface="仿宋" panose="02010609060101010101" pitchFamily="49" charset="-122"/>
                <a:ea typeface="仿宋" panose="02010609060101010101" pitchFamily="49" charset="-122"/>
                <a:cs typeface="+mn-cs"/>
              </a:rPr>
              <a:t>）单击工具栏</a:t>
            </a:r>
            <a:r>
              <a:rPr lang="zh-CN" altLang="en-US" sz="1800" b="1" dirty="0" smtClean="0">
                <a:latin typeface="仿宋" panose="02010609060101010101" pitchFamily="49" charset="-122"/>
                <a:ea typeface="仿宋" panose="02010609060101010101" pitchFamily="49" charset="-122"/>
                <a:cs typeface="+mn-cs"/>
              </a:rPr>
              <a:t>的“执行”按钮</a:t>
            </a:r>
            <a:r>
              <a:rPr lang="zh-CN" altLang="en-US" sz="1800" b="1" dirty="0">
                <a:latin typeface="仿宋" panose="02010609060101010101" pitchFamily="49" charset="-122"/>
                <a:ea typeface="仿宋" panose="02010609060101010101" pitchFamily="49" charset="-122"/>
                <a:cs typeface="+mn-cs"/>
              </a:rPr>
              <a:t>或者按 </a:t>
            </a:r>
            <a:r>
              <a:rPr lang="en-US" altLang="zh-CN" sz="1800" b="1" dirty="0">
                <a:latin typeface="仿宋" panose="02010609060101010101" pitchFamily="49" charset="-122"/>
                <a:ea typeface="仿宋" panose="02010609060101010101" pitchFamily="49" charset="-122"/>
                <a:cs typeface="+mn-cs"/>
              </a:rPr>
              <a:t>F5</a:t>
            </a:r>
            <a:r>
              <a:rPr lang="zh-CN" altLang="en-US" sz="1800" b="1" dirty="0">
                <a:latin typeface="仿宋" panose="02010609060101010101" pitchFamily="49" charset="-122"/>
                <a:ea typeface="仿宋" panose="02010609060101010101" pitchFamily="49" charset="-122"/>
                <a:cs typeface="+mn-cs"/>
              </a:rPr>
              <a:t>键。</a:t>
            </a:r>
          </a:p>
          <a:p>
            <a:pPr marL="457200" lvl="1" indent="0" eaLnBrk="1" hangingPunct="1">
              <a:buNone/>
            </a:pPr>
            <a:r>
              <a:rPr lang="zh-CN" altLang="en-US" sz="1800" b="1" dirty="0">
                <a:latin typeface="仿宋" panose="02010609060101010101" pitchFamily="49" charset="-122"/>
                <a:ea typeface="仿宋" panose="02010609060101010101" pitchFamily="49" charset="-122"/>
                <a:cs typeface="+mn-cs"/>
              </a:rPr>
              <a:t>（</a:t>
            </a:r>
            <a:r>
              <a:rPr lang="en-US" altLang="zh-CN" sz="1800" b="1" dirty="0">
                <a:latin typeface="仿宋" panose="02010609060101010101" pitchFamily="49" charset="-122"/>
                <a:ea typeface="仿宋" panose="02010609060101010101" pitchFamily="49" charset="-122"/>
                <a:cs typeface="+mn-cs"/>
              </a:rPr>
              <a:t>3</a:t>
            </a:r>
            <a:r>
              <a:rPr lang="zh-CN" altLang="en-US" sz="1800" b="1" dirty="0" smtClean="0">
                <a:latin typeface="仿宋" panose="02010609060101010101" pitchFamily="49" charset="-122"/>
                <a:ea typeface="仿宋" panose="02010609060101010101" pitchFamily="49" charset="-122"/>
                <a:cs typeface="+mn-cs"/>
              </a:rPr>
              <a:t>）</a:t>
            </a:r>
            <a:r>
              <a:rPr lang="zh-CN" altLang="en-US" sz="1800" b="1" dirty="0">
                <a:latin typeface="仿宋" panose="02010609060101010101" pitchFamily="49" charset="-122"/>
                <a:ea typeface="仿宋" panose="02010609060101010101" pitchFamily="49" charset="-122"/>
                <a:cs typeface="+mn-cs"/>
              </a:rPr>
              <a:t>查看</a:t>
            </a:r>
            <a:r>
              <a:rPr lang="zh-CN" altLang="en-US" sz="1800" b="1" dirty="0" smtClean="0">
                <a:latin typeface="仿宋" panose="02010609060101010101" pitchFamily="49" charset="-122"/>
                <a:ea typeface="仿宋" panose="02010609060101010101" pitchFamily="49" charset="-122"/>
                <a:cs typeface="+mn-cs"/>
              </a:rPr>
              <a:t>结果。</a:t>
            </a:r>
            <a:endParaRPr lang="en-US" altLang="zh-CN" sz="1800" b="1" dirty="0" smtClean="0">
              <a:latin typeface="仿宋" panose="02010609060101010101" pitchFamily="49" charset="-122"/>
              <a:ea typeface="仿宋" panose="02010609060101010101" pitchFamily="49" charset="-122"/>
              <a:cs typeface="+mn-cs"/>
            </a:endParaRPr>
          </a:p>
          <a:p>
            <a:pPr marL="457200" lvl="1" indent="0" eaLnBrk="1" hangingPunct="1">
              <a:buNone/>
            </a:pPr>
            <a:r>
              <a:rPr lang="zh-CN" altLang="en-US" sz="1800" b="1" dirty="0">
                <a:latin typeface="仿宋" panose="02010609060101010101" pitchFamily="49" charset="-122"/>
                <a:ea typeface="仿宋" panose="02010609060101010101" pitchFamily="49" charset="-122"/>
                <a:cs typeface="+mn-cs"/>
              </a:rPr>
              <a:t>二、在 </a:t>
            </a:r>
            <a:r>
              <a:rPr lang="en-US" altLang="zh-CN" sz="1800" b="1" dirty="0" err="1">
                <a:latin typeface="仿宋" panose="02010609060101010101" pitchFamily="49" charset="-122"/>
                <a:ea typeface="仿宋" panose="02010609060101010101" pitchFamily="49" charset="-122"/>
                <a:cs typeface="+mn-cs"/>
              </a:rPr>
              <a:t>cjb</a:t>
            </a:r>
            <a:r>
              <a:rPr lang="en-US" altLang="zh-CN" sz="1800" b="1" dirty="0">
                <a:latin typeface="仿宋" panose="02010609060101010101" pitchFamily="49" charset="-122"/>
                <a:ea typeface="仿宋" panose="02010609060101010101" pitchFamily="49" charset="-122"/>
                <a:cs typeface="+mn-cs"/>
              </a:rPr>
              <a:t> </a:t>
            </a:r>
            <a:r>
              <a:rPr lang="zh-CN" altLang="en-US" sz="1800" b="1" dirty="0">
                <a:latin typeface="仿宋" panose="02010609060101010101" pitchFamily="49" charset="-122"/>
                <a:ea typeface="仿宋" panose="02010609060101010101" pitchFamily="49" charset="-122"/>
                <a:cs typeface="+mn-cs"/>
              </a:rPr>
              <a:t>表中使用 </a:t>
            </a:r>
            <a:r>
              <a:rPr lang="en-US" altLang="zh-CN" sz="1800" b="1" dirty="0">
                <a:latin typeface="仿宋" panose="02010609060101010101" pitchFamily="49" charset="-122"/>
                <a:ea typeface="仿宋" panose="02010609060101010101" pitchFamily="49" charset="-122"/>
                <a:cs typeface="+mn-cs"/>
              </a:rPr>
              <a:t>HAVING </a:t>
            </a:r>
            <a:r>
              <a:rPr lang="zh-CN" altLang="en-US" sz="1800" b="1" dirty="0">
                <a:latin typeface="仿宋" panose="02010609060101010101" pitchFamily="49" charset="-122"/>
                <a:ea typeface="仿宋" panose="02010609060101010101" pitchFamily="49" charset="-122"/>
                <a:cs typeface="+mn-cs"/>
              </a:rPr>
              <a:t>子句分组筛选出平均成绩在 </a:t>
            </a:r>
            <a:r>
              <a:rPr lang="en-US" altLang="zh-CN" sz="1800" b="1" dirty="0">
                <a:latin typeface="仿宋" panose="02010609060101010101" pitchFamily="49" charset="-122"/>
                <a:ea typeface="仿宋" panose="02010609060101010101" pitchFamily="49" charset="-122"/>
                <a:cs typeface="+mn-cs"/>
              </a:rPr>
              <a:t>70 </a:t>
            </a:r>
            <a:r>
              <a:rPr lang="zh-CN" altLang="en-US" sz="1800" b="1" dirty="0">
                <a:latin typeface="仿宋" panose="02010609060101010101" pitchFamily="49" charset="-122"/>
                <a:ea typeface="仿宋" panose="02010609060101010101" pitchFamily="49" charset="-122"/>
                <a:cs typeface="+mn-cs"/>
              </a:rPr>
              <a:t>分以上的所</a:t>
            </a:r>
          </a:p>
          <a:p>
            <a:pPr marL="457200" lvl="1" indent="0" eaLnBrk="1" hangingPunct="1">
              <a:buNone/>
            </a:pPr>
            <a:r>
              <a:rPr lang="zh-CN" altLang="en-US" sz="1800" b="1" dirty="0">
                <a:latin typeface="仿宋" panose="02010609060101010101" pitchFamily="49" charset="-122"/>
                <a:ea typeface="仿宋" panose="02010609060101010101" pitchFamily="49" charset="-122"/>
                <a:cs typeface="+mn-cs"/>
              </a:rPr>
              <a:t>有课程的课程编号及平均成绩</a:t>
            </a:r>
            <a:endParaRPr lang="en-US" altLang="zh-CN" sz="1800" b="1" dirty="0" smtClean="0">
              <a:latin typeface="仿宋" panose="02010609060101010101" pitchFamily="49" charset="-122"/>
              <a:ea typeface="仿宋" panose="02010609060101010101" pitchFamily="49" charset="-122"/>
              <a:cs typeface="+mn-cs"/>
            </a:endParaRPr>
          </a:p>
          <a:p>
            <a:pPr marL="457200" lvl="1" indent="0" eaLnBrk="1" hangingPunct="1">
              <a:buNone/>
            </a:pPr>
            <a:r>
              <a:rPr lang="zh-CN" altLang="en-US" sz="1800" b="1" dirty="0" smtClean="0">
                <a:latin typeface="仿宋" panose="02010609060101010101" pitchFamily="49" charset="-122"/>
                <a:ea typeface="仿宋" panose="02010609060101010101" pitchFamily="49" charset="-122"/>
                <a:cs typeface="+mn-cs"/>
              </a:rPr>
              <a:t>（</a:t>
            </a:r>
            <a:r>
              <a:rPr lang="en-US" altLang="zh-CN" sz="1800" b="1" dirty="0">
                <a:latin typeface="仿宋" panose="02010609060101010101" pitchFamily="49" charset="-122"/>
                <a:ea typeface="仿宋" panose="02010609060101010101" pitchFamily="49" charset="-122"/>
                <a:cs typeface="+mn-cs"/>
              </a:rPr>
              <a:t>1</a:t>
            </a:r>
            <a:r>
              <a:rPr lang="zh-CN" altLang="en-US" sz="1800" b="1" dirty="0">
                <a:latin typeface="仿宋" panose="02010609060101010101" pitchFamily="49" charset="-122"/>
                <a:ea typeface="仿宋" panose="02010609060101010101" pitchFamily="49" charset="-122"/>
                <a:cs typeface="+mn-cs"/>
              </a:rPr>
              <a:t>）在查询编辑器中输入如下代码： </a:t>
            </a:r>
            <a:endParaRPr lang="en-US" altLang="zh-CN" sz="1800" b="1" dirty="0" smtClean="0">
              <a:latin typeface="仿宋" panose="02010609060101010101" pitchFamily="49" charset="-122"/>
              <a:ea typeface="仿宋" panose="02010609060101010101" pitchFamily="49" charset="-122"/>
              <a:cs typeface="+mn-cs"/>
            </a:endParaRPr>
          </a:p>
          <a:p>
            <a:pPr marL="457200" lvl="1" indent="0" eaLnBrk="1" hangingPunct="1">
              <a:buNone/>
            </a:pPr>
            <a:endParaRPr lang="en-US" altLang="zh-CN" sz="1800" b="1" dirty="0">
              <a:latin typeface="仿宋" panose="02010609060101010101" pitchFamily="49" charset="-122"/>
              <a:ea typeface="仿宋" panose="02010609060101010101" pitchFamily="49" charset="-122"/>
              <a:cs typeface="+mn-cs"/>
            </a:endParaRPr>
          </a:p>
          <a:p>
            <a:pPr marL="457200" lvl="1" indent="0" eaLnBrk="1" hangingPunct="1">
              <a:buNone/>
            </a:pPr>
            <a:endParaRPr lang="en-US" altLang="zh-CN" sz="1800" b="1" dirty="0" smtClean="0">
              <a:latin typeface="仿宋" panose="02010609060101010101" pitchFamily="49" charset="-122"/>
              <a:ea typeface="仿宋" panose="02010609060101010101" pitchFamily="49" charset="-122"/>
              <a:cs typeface="+mn-cs"/>
            </a:endParaRPr>
          </a:p>
          <a:p>
            <a:pPr marL="457200" lvl="1" indent="0" eaLnBrk="1" hangingPunct="1">
              <a:buNone/>
            </a:pPr>
            <a:endParaRPr lang="en-US" altLang="zh-CN" sz="1800" b="1" dirty="0" smtClean="0">
              <a:latin typeface="仿宋" panose="02010609060101010101" pitchFamily="49" charset="-122"/>
              <a:ea typeface="仿宋" panose="02010609060101010101" pitchFamily="49" charset="-122"/>
              <a:cs typeface="+mn-cs"/>
            </a:endParaRPr>
          </a:p>
          <a:p>
            <a:pPr marL="457200" lvl="1" indent="0" eaLnBrk="1" hangingPunct="1">
              <a:buNone/>
            </a:pPr>
            <a:endParaRPr lang="en-US" altLang="zh-CN" sz="1800" b="1" dirty="0" smtClean="0">
              <a:latin typeface="仿宋" panose="02010609060101010101" pitchFamily="49" charset="-122"/>
              <a:ea typeface="仿宋" panose="02010609060101010101" pitchFamily="49" charset="-122"/>
              <a:cs typeface="+mn-cs"/>
            </a:endParaRPr>
          </a:p>
          <a:p>
            <a:pPr marL="457200" lvl="1" indent="0" eaLnBrk="1" hangingPunct="1">
              <a:buNone/>
            </a:pPr>
            <a:r>
              <a:rPr lang="zh-CN" altLang="en-US" sz="1800" b="1" dirty="0" smtClean="0">
                <a:latin typeface="仿宋" panose="02010609060101010101" pitchFamily="49" charset="-122"/>
                <a:ea typeface="仿宋" panose="02010609060101010101" pitchFamily="49" charset="-122"/>
                <a:cs typeface="+mn-cs"/>
              </a:rPr>
              <a:t>（</a:t>
            </a:r>
            <a:r>
              <a:rPr lang="en-US" altLang="zh-CN" sz="1800" b="1" dirty="0">
                <a:latin typeface="仿宋" panose="02010609060101010101" pitchFamily="49" charset="-122"/>
                <a:ea typeface="仿宋" panose="02010609060101010101" pitchFamily="49" charset="-122"/>
                <a:cs typeface="+mn-cs"/>
              </a:rPr>
              <a:t>2</a:t>
            </a:r>
            <a:r>
              <a:rPr lang="zh-CN" altLang="en-US" sz="1800" b="1" dirty="0">
                <a:latin typeface="仿宋" panose="02010609060101010101" pitchFamily="49" charset="-122"/>
                <a:ea typeface="仿宋" panose="02010609060101010101" pitchFamily="49" charset="-122"/>
                <a:cs typeface="+mn-cs"/>
              </a:rPr>
              <a:t>）单击工具栏</a:t>
            </a:r>
            <a:r>
              <a:rPr lang="zh-CN" altLang="en-US" sz="1800" b="1" dirty="0" smtClean="0">
                <a:latin typeface="仿宋" panose="02010609060101010101" pitchFamily="49" charset="-122"/>
                <a:ea typeface="仿宋" panose="02010609060101010101" pitchFamily="49" charset="-122"/>
                <a:cs typeface="+mn-cs"/>
              </a:rPr>
              <a:t>的“执行”按钮</a:t>
            </a:r>
            <a:r>
              <a:rPr lang="zh-CN" altLang="en-US" sz="1800" b="1" dirty="0">
                <a:latin typeface="仿宋" panose="02010609060101010101" pitchFamily="49" charset="-122"/>
                <a:ea typeface="仿宋" panose="02010609060101010101" pitchFamily="49" charset="-122"/>
                <a:cs typeface="+mn-cs"/>
              </a:rPr>
              <a:t>或者按 </a:t>
            </a:r>
            <a:r>
              <a:rPr lang="en-US" altLang="zh-CN" sz="1800" b="1" dirty="0">
                <a:latin typeface="仿宋" panose="02010609060101010101" pitchFamily="49" charset="-122"/>
                <a:ea typeface="仿宋" panose="02010609060101010101" pitchFamily="49" charset="-122"/>
                <a:cs typeface="+mn-cs"/>
              </a:rPr>
              <a:t>F5</a:t>
            </a:r>
            <a:r>
              <a:rPr lang="zh-CN" altLang="en-US" sz="1800" b="1" dirty="0">
                <a:latin typeface="仿宋" panose="02010609060101010101" pitchFamily="49" charset="-122"/>
                <a:ea typeface="仿宋" panose="02010609060101010101" pitchFamily="49" charset="-122"/>
                <a:cs typeface="+mn-cs"/>
              </a:rPr>
              <a:t>键。</a:t>
            </a:r>
          </a:p>
          <a:p>
            <a:pPr marL="457200" lvl="1" indent="0" eaLnBrk="1" hangingPunct="1">
              <a:buNone/>
            </a:pPr>
            <a:r>
              <a:rPr lang="zh-CN" altLang="en-US" sz="1800" b="1" dirty="0">
                <a:latin typeface="仿宋" panose="02010609060101010101" pitchFamily="49" charset="-122"/>
                <a:ea typeface="仿宋" panose="02010609060101010101" pitchFamily="49" charset="-122"/>
                <a:cs typeface="+mn-cs"/>
              </a:rPr>
              <a:t>（</a:t>
            </a:r>
            <a:r>
              <a:rPr lang="en-US" altLang="zh-CN" sz="1800" b="1" dirty="0">
                <a:latin typeface="仿宋" panose="02010609060101010101" pitchFamily="49" charset="-122"/>
                <a:ea typeface="仿宋" panose="02010609060101010101" pitchFamily="49" charset="-122"/>
                <a:cs typeface="+mn-cs"/>
              </a:rPr>
              <a:t>3</a:t>
            </a:r>
            <a:r>
              <a:rPr lang="zh-CN" altLang="en-US" sz="1800" b="1" dirty="0" smtClean="0">
                <a:latin typeface="仿宋" panose="02010609060101010101" pitchFamily="49" charset="-122"/>
                <a:ea typeface="仿宋" panose="02010609060101010101" pitchFamily="49" charset="-122"/>
                <a:cs typeface="+mn-cs"/>
              </a:rPr>
              <a:t>）</a:t>
            </a:r>
            <a:r>
              <a:rPr lang="zh-CN" altLang="en-US" sz="1800" b="1" dirty="0">
                <a:latin typeface="仿宋" panose="02010609060101010101" pitchFamily="49" charset="-122"/>
                <a:ea typeface="仿宋" panose="02010609060101010101" pitchFamily="49" charset="-122"/>
                <a:cs typeface="+mn-cs"/>
              </a:rPr>
              <a:t>查看</a:t>
            </a:r>
            <a:r>
              <a:rPr lang="zh-CN" altLang="en-US" sz="1800" b="1" dirty="0" smtClean="0">
                <a:latin typeface="仿宋" panose="02010609060101010101" pitchFamily="49" charset="-122"/>
                <a:ea typeface="仿宋" panose="02010609060101010101" pitchFamily="49" charset="-122"/>
                <a:cs typeface="+mn-cs"/>
              </a:rPr>
              <a:t>结果。</a:t>
            </a:r>
            <a:endParaRPr lang="en-US" altLang="zh-CN" sz="1800" b="1" dirty="0" smtClean="0">
              <a:latin typeface="仿宋" panose="02010609060101010101" pitchFamily="49" charset="-122"/>
              <a:ea typeface="仿宋" panose="02010609060101010101" pitchFamily="49" charset="-122"/>
              <a:cs typeface="+mn-cs"/>
            </a:endParaRPr>
          </a:p>
        </p:txBody>
      </p:sp>
      <p:pic>
        <p:nvPicPr>
          <p:cNvPr id="2" name="图片 1"/>
          <p:cNvPicPr>
            <a:picLocks noChangeAspect="1"/>
          </p:cNvPicPr>
          <p:nvPr/>
        </p:nvPicPr>
        <p:blipFill>
          <a:blip r:embed="rId2"/>
          <a:stretch>
            <a:fillRect/>
          </a:stretch>
        </p:blipFill>
        <p:spPr>
          <a:xfrm>
            <a:off x="6614314" y="5453672"/>
            <a:ext cx="1316638" cy="684251"/>
          </a:xfrm>
          <a:prstGeom prst="rect">
            <a:avLst/>
          </a:prstGeom>
        </p:spPr>
      </p:pic>
      <p:pic>
        <p:nvPicPr>
          <p:cNvPr id="3" name="图片 2"/>
          <p:cNvPicPr>
            <a:picLocks noChangeAspect="1"/>
          </p:cNvPicPr>
          <p:nvPr/>
        </p:nvPicPr>
        <p:blipFill>
          <a:blip r:embed="rId3"/>
          <a:stretch>
            <a:fillRect/>
          </a:stretch>
        </p:blipFill>
        <p:spPr>
          <a:xfrm>
            <a:off x="2483768" y="2060848"/>
            <a:ext cx="3952697" cy="799881"/>
          </a:xfrm>
          <a:prstGeom prst="rect">
            <a:avLst/>
          </a:prstGeom>
        </p:spPr>
      </p:pic>
      <p:pic>
        <p:nvPicPr>
          <p:cNvPr id="4" name="图片 3"/>
          <p:cNvPicPr>
            <a:picLocks noChangeAspect="1"/>
          </p:cNvPicPr>
          <p:nvPr/>
        </p:nvPicPr>
        <p:blipFill>
          <a:blip r:embed="rId4"/>
          <a:stretch>
            <a:fillRect/>
          </a:stretch>
        </p:blipFill>
        <p:spPr>
          <a:xfrm>
            <a:off x="1979712" y="4653136"/>
            <a:ext cx="2664296" cy="1142662"/>
          </a:xfrm>
          <a:prstGeom prst="rect">
            <a:avLst/>
          </a:prstGeom>
        </p:spPr>
      </p:pic>
    </p:spTree>
    <p:extLst>
      <p:ext uri="{BB962C8B-B14F-4D97-AF65-F5344CB8AC3E}">
        <p14:creationId xmlns:p14="http://schemas.microsoft.com/office/powerpoint/2010/main" val="1728034334"/>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9" name="Rectangle 2"/>
          <p:cNvSpPr>
            <a:spLocks noGrp="1" noChangeArrowheads="1"/>
          </p:cNvSpPr>
          <p:nvPr>
            <p:ph type="title"/>
          </p:nvPr>
        </p:nvSpPr>
        <p:spPr>
          <a:xfrm>
            <a:off x="539552" y="188640"/>
            <a:ext cx="7391400" cy="563563"/>
          </a:xfrm>
        </p:spPr>
        <p:txBody>
          <a:bodyPr/>
          <a:lstStyle/>
          <a:p>
            <a:pPr eaLnBrk="1" hangingPunct="1"/>
            <a:r>
              <a:rPr lang="zh-CN" altLang="en-US" dirty="0"/>
              <a:t>学习任务九     使用分组查询和多表连接查询</a:t>
            </a:r>
            <a:br>
              <a:rPr lang="zh-CN" altLang="en-US" dirty="0"/>
            </a:br>
            <a:endParaRPr lang="zh-CN" altLang="en-US" dirty="0" smtClean="0"/>
          </a:p>
        </p:txBody>
      </p:sp>
      <p:sp>
        <p:nvSpPr>
          <p:cNvPr id="45060" name="Rectangle 3"/>
          <p:cNvSpPr>
            <a:spLocks noGrp="1" noChangeArrowheads="1"/>
          </p:cNvSpPr>
          <p:nvPr>
            <p:ph idx="1"/>
          </p:nvPr>
        </p:nvSpPr>
        <p:spPr>
          <a:xfrm>
            <a:off x="395536" y="752203"/>
            <a:ext cx="8496944" cy="5570040"/>
          </a:xfrm>
          <a:noFill/>
        </p:spPr>
        <p:txBody>
          <a:bodyPr/>
          <a:lstStyle/>
          <a:p>
            <a:pPr marL="457200" lvl="1" indent="0" eaLnBrk="1" hangingPunct="1">
              <a:buNone/>
            </a:pPr>
            <a:r>
              <a:rPr lang="zh-CN" altLang="en-US" sz="1800" b="1" dirty="0">
                <a:latin typeface="仿宋" panose="02010609060101010101" pitchFamily="49" charset="-122"/>
                <a:ea typeface="仿宋" panose="02010609060101010101" pitchFamily="49" charset="-122"/>
                <a:cs typeface="+mn-cs"/>
              </a:rPr>
              <a:t>三、在 </a:t>
            </a:r>
            <a:r>
              <a:rPr lang="en-US" altLang="zh-CN" sz="1800" b="1" dirty="0" err="1">
                <a:latin typeface="仿宋" panose="02010609060101010101" pitchFamily="49" charset="-122"/>
                <a:ea typeface="仿宋" panose="02010609060101010101" pitchFamily="49" charset="-122"/>
                <a:cs typeface="+mn-cs"/>
              </a:rPr>
              <a:t>cjb</a:t>
            </a:r>
            <a:r>
              <a:rPr lang="en-US" altLang="zh-CN" sz="1800" b="1" dirty="0">
                <a:latin typeface="仿宋" panose="02010609060101010101" pitchFamily="49" charset="-122"/>
                <a:ea typeface="仿宋" panose="02010609060101010101" pitchFamily="49" charset="-122"/>
                <a:cs typeface="+mn-cs"/>
              </a:rPr>
              <a:t> </a:t>
            </a:r>
            <a:r>
              <a:rPr lang="zh-CN" altLang="en-US" sz="1800" b="1" dirty="0">
                <a:latin typeface="仿宋" panose="02010609060101010101" pitchFamily="49" charset="-122"/>
                <a:ea typeface="仿宋" panose="02010609060101010101" pitchFamily="49" charset="-122"/>
                <a:cs typeface="+mn-cs"/>
              </a:rPr>
              <a:t>表中，先按照课程编号分组统计，再查询“有考试不及格学生</a:t>
            </a:r>
          </a:p>
          <a:p>
            <a:pPr marL="457200" lvl="1" indent="0" eaLnBrk="1" hangingPunct="1">
              <a:buNone/>
            </a:pPr>
            <a:r>
              <a:rPr lang="zh-CN" altLang="en-US" sz="1800" b="1" dirty="0">
                <a:latin typeface="仿宋" panose="02010609060101010101" pitchFamily="49" charset="-122"/>
                <a:ea typeface="仿宋" panose="02010609060101010101" pitchFamily="49" charset="-122"/>
                <a:cs typeface="+mn-cs"/>
              </a:rPr>
              <a:t>的科目及不及格的人数”</a:t>
            </a:r>
            <a:endParaRPr lang="en-US" altLang="zh-CN" sz="1800" b="1" dirty="0" smtClean="0">
              <a:latin typeface="仿宋" panose="02010609060101010101" pitchFamily="49" charset="-122"/>
              <a:ea typeface="仿宋" panose="02010609060101010101" pitchFamily="49" charset="-122"/>
              <a:cs typeface="+mn-cs"/>
            </a:endParaRPr>
          </a:p>
          <a:p>
            <a:pPr marL="457200" lvl="1" indent="0" eaLnBrk="1" hangingPunct="1">
              <a:buNone/>
            </a:pPr>
            <a:r>
              <a:rPr lang="zh-CN" altLang="en-US" sz="1800" b="1" dirty="0">
                <a:latin typeface="仿宋" panose="02010609060101010101" pitchFamily="49" charset="-122"/>
                <a:ea typeface="仿宋" panose="02010609060101010101" pitchFamily="49" charset="-122"/>
                <a:cs typeface="+mn-cs"/>
              </a:rPr>
              <a:t>（</a:t>
            </a:r>
            <a:r>
              <a:rPr lang="en-US" altLang="zh-CN" sz="1800" b="1" dirty="0">
                <a:latin typeface="仿宋" panose="02010609060101010101" pitchFamily="49" charset="-122"/>
                <a:ea typeface="仿宋" panose="02010609060101010101" pitchFamily="49" charset="-122"/>
                <a:cs typeface="+mn-cs"/>
              </a:rPr>
              <a:t>1</a:t>
            </a:r>
            <a:r>
              <a:rPr lang="zh-CN" altLang="en-US" sz="1800" b="1" dirty="0">
                <a:latin typeface="仿宋" panose="02010609060101010101" pitchFamily="49" charset="-122"/>
                <a:ea typeface="仿宋" panose="02010609060101010101" pitchFamily="49" charset="-122"/>
                <a:cs typeface="+mn-cs"/>
              </a:rPr>
              <a:t>）在查询编辑器中输入如下代码： </a:t>
            </a:r>
            <a:endParaRPr lang="en-US" altLang="zh-CN" sz="1800" b="1" dirty="0" smtClean="0">
              <a:latin typeface="仿宋" panose="02010609060101010101" pitchFamily="49" charset="-122"/>
              <a:ea typeface="仿宋" panose="02010609060101010101" pitchFamily="49" charset="-122"/>
              <a:cs typeface="+mn-cs"/>
            </a:endParaRPr>
          </a:p>
          <a:p>
            <a:pPr marL="457200" lvl="1" indent="0" eaLnBrk="1" hangingPunct="1">
              <a:buNone/>
            </a:pPr>
            <a:endParaRPr lang="en-US" altLang="zh-CN" sz="1800" b="1" dirty="0" smtClean="0">
              <a:latin typeface="仿宋" panose="02010609060101010101" pitchFamily="49" charset="-122"/>
              <a:ea typeface="仿宋" panose="02010609060101010101" pitchFamily="49" charset="-122"/>
              <a:cs typeface="+mn-cs"/>
            </a:endParaRPr>
          </a:p>
          <a:p>
            <a:pPr marL="457200" lvl="1" indent="0" eaLnBrk="1" hangingPunct="1">
              <a:buNone/>
            </a:pPr>
            <a:endParaRPr lang="en-US" altLang="zh-CN" sz="1800" b="1" dirty="0" smtClean="0">
              <a:latin typeface="仿宋" panose="02010609060101010101" pitchFamily="49" charset="-122"/>
              <a:ea typeface="仿宋" panose="02010609060101010101" pitchFamily="49" charset="-122"/>
              <a:cs typeface="+mn-cs"/>
            </a:endParaRPr>
          </a:p>
          <a:p>
            <a:pPr marL="457200" lvl="1" indent="0" eaLnBrk="1" hangingPunct="1">
              <a:buNone/>
            </a:pPr>
            <a:endParaRPr lang="en-US" altLang="zh-CN" sz="1800" b="1" dirty="0">
              <a:latin typeface="仿宋" panose="02010609060101010101" pitchFamily="49" charset="-122"/>
              <a:ea typeface="仿宋" panose="02010609060101010101" pitchFamily="49" charset="-122"/>
              <a:cs typeface="+mn-cs"/>
            </a:endParaRPr>
          </a:p>
          <a:p>
            <a:pPr marL="457200" lvl="1" indent="0" eaLnBrk="1" hangingPunct="1">
              <a:buNone/>
            </a:pPr>
            <a:endParaRPr lang="en-US" altLang="zh-CN" sz="1800" b="1" dirty="0">
              <a:latin typeface="仿宋" panose="02010609060101010101" pitchFamily="49" charset="-122"/>
              <a:ea typeface="仿宋" panose="02010609060101010101" pitchFamily="49" charset="-122"/>
              <a:cs typeface="+mn-cs"/>
            </a:endParaRPr>
          </a:p>
          <a:p>
            <a:pPr marL="457200" lvl="1" indent="0" eaLnBrk="1" hangingPunct="1">
              <a:buNone/>
            </a:pPr>
            <a:r>
              <a:rPr lang="zh-CN" altLang="en-US" sz="1800" b="1" dirty="0" smtClean="0">
                <a:latin typeface="仿宋" panose="02010609060101010101" pitchFamily="49" charset="-122"/>
                <a:ea typeface="仿宋" panose="02010609060101010101" pitchFamily="49" charset="-122"/>
                <a:cs typeface="+mn-cs"/>
              </a:rPr>
              <a:t>（</a:t>
            </a:r>
            <a:r>
              <a:rPr lang="en-US" altLang="zh-CN" sz="1800" b="1" dirty="0">
                <a:latin typeface="仿宋" panose="02010609060101010101" pitchFamily="49" charset="-122"/>
                <a:ea typeface="仿宋" panose="02010609060101010101" pitchFamily="49" charset="-122"/>
                <a:cs typeface="+mn-cs"/>
              </a:rPr>
              <a:t>2</a:t>
            </a:r>
            <a:r>
              <a:rPr lang="zh-CN" altLang="en-US" sz="1800" b="1" dirty="0">
                <a:latin typeface="仿宋" panose="02010609060101010101" pitchFamily="49" charset="-122"/>
                <a:ea typeface="仿宋" panose="02010609060101010101" pitchFamily="49" charset="-122"/>
                <a:cs typeface="+mn-cs"/>
              </a:rPr>
              <a:t>）单击工具栏</a:t>
            </a:r>
            <a:r>
              <a:rPr lang="zh-CN" altLang="en-US" sz="1800" b="1" dirty="0" smtClean="0">
                <a:latin typeface="仿宋" panose="02010609060101010101" pitchFamily="49" charset="-122"/>
                <a:ea typeface="仿宋" panose="02010609060101010101" pitchFamily="49" charset="-122"/>
                <a:cs typeface="+mn-cs"/>
              </a:rPr>
              <a:t>的“执行”按钮</a:t>
            </a:r>
            <a:r>
              <a:rPr lang="zh-CN" altLang="en-US" sz="1800" b="1" dirty="0">
                <a:latin typeface="仿宋" panose="02010609060101010101" pitchFamily="49" charset="-122"/>
                <a:ea typeface="仿宋" panose="02010609060101010101" pitchFamily="49" charset="-122"/>
                <a:cs typeface="+mn-cs"/>
              </a:rPr>
              <a:t>或者按 </a:t>
            </a:r>
            <a:r>
              <a:rPr lang="en-US" altLang="zh-CN" sz="1800" b="1" dirty="0">
                <a:latin typeface="仿宋" panose="02010609060101010101" pitchFamily="49" charset="-122"/>
                <a:ea typeface="仿宋" panose="02010609060101010101" pitchFamily="49" charset="-122"/>
                <a:cs typeface="+mn-cs"/>
              </a:rPr>
              <a:t>F5</a:t>
            </a:r>
            <a:r>
              <a:rPr lang="zh-CN" altLang="en-US" sz="1800" b="1" dirty="0">
                <a:latin typeface="仿宋" panose="02010609060101010101" pitchFamily="49" charset="-122"/>
                <a:ea typeface="仿宋" panose="02010609060101010101" pitchFamily="49" charset="-122"/>
                <a:cs typeface="+mn-cs"/>
              </a:rPr>
              <a:t>键。</a:t>
            </a:r>
          </a:p>
          <a:p>
            <a:pPr marL="457200" lvl="1" indent="0" eaLnBrk="1" hangingPunct="1">
              <a:buNone/>
            </a:pPr>
            <a:r>
              <a:rPr lang="zh-CN" altLang="en-US" sz="1800" b="1" dirty="0">
                <a:latin typeface="仿宋" panose="02010609060101010101" pitchFamily="49" charset="-122"/>
                <a:ea typeface="仿宋" panose="02010609060101010101" pitchFamily="49" charset="-122"/>
                <a:cs typeface="+mn-cs"/>
              </a:rPr>
              <a:t>（</a:t>
            </a:r>
            <a:r>
              <a:rPr lang="en-US" altLang="zh-CN" sz="1800" b="1" dirty="0">
                <a:latin typeface="仿宋" panose="02010609060101010101" pitchFamily="49" charset="-122"/>
                <a:ea typeface="仿宋" panose="02010609060101010101" pitchFamily="49" charset="-122"/>
                <a:cs typeface="+mn-cs"/>
              </a:rPr>
              <a:t>3</a:t>
            </a:r>
            <a:r>
              <a:rPr lang="zh-CN" altLang="en-US" sz="1800" b="1" dirty="0" smtClean="0">
                <a:latin typeface="仿宋" panose="02010609060101010101" pitchFamily="49" charset="-122"/>
                <a:ea typeface="仿宋" panose="02010609060101010101" pitchFamily="49" charset="-122"/>
                <a:cs typeface="+mn-cs"/>
              </a:rPr>
              <a:t>）</a:t>
            </a:r>
            <a:r>
              <a:rPr lang="zh-CN" altLang="en-US" sz="1800" b="1" dirty="0">
                <a:latin typeface="仿宋" panose="02010609060101010101" pitchFamily="49" charset="-122"/>
                <a:ea typeface="仿宋" panose="02010609060101010101" pitchFamily="49" charset="-122"/>
                <a:cs typeface="+mn-cs"/>
              </a:rPr>
              <a:t>查看</a:t>
            </a:r>
            <a:r>
              <a:rPr lang="zh-CN" altLang="en-US" sz="1800" b="1" dirty="0" smtClean="0">
                <a:latin typeface="仿宋" panose="02010609060101010101" pitchFamily="49" charset="-122"/>
                <a:ea typeface="仿宋" panose="02010609060101010101" pitchFamily="49" charset="-122"/>
                <a:cs typeface="+mn-cs"/>
              </a:rPr>
              <a:t>结果。</a:t>
            </a:r>
            <a:endParaRPr lang="en-US" altLang="zh-CN" sz="1800" b="1" dirty="0" smtClean="0">
              <a:latin typeface="仿宋" panose="02010609060101010101" pitchFamily="49" charset="-122"/>
              <a:ea typeface="仿宋" panose="02010609060101010101" pitchFamily="49" charset="-122"/>
              <a:cs typeface="+mn-cs"/>
            </a:endParaRPr>
          </a:p>
          <a:p>
            <a:pPr marL="457200" lvl="1" indent="0" eaLnBrk="1" hangingPunct="1">
              <a:buNone/>
            </a:pPr>
            <a:r>
              <a:rPr lang="zh-CN" altLang="en-US" sz="1800" b="1" dirty="0">
                <a:latin typeface="仿宋" panose="02010609060101010101" pitchFamily="49" charset="-122"/>
                <a:ea typeface="仿宋" panose="02010609060101010101" pitchFamily="49" charset="-122"/>
              </a:rPr>
              <a:t>四、查询学生姓名和对应成绩</a:t>
            </a:r>
            <a:endParaRPr lang="en-US" altLang="zh-CN" sz="1800" b="1" dirty="0" smtClean="0">
              <a:latin typeface="仿宋" panose="02010609060101010101" pitchFamily="49" charset="-122"/>
              <a:ea typeface="仿宋" panose="02010609060101010101" pitchFamily="49" charset="-122"/>
            </a:endParaRPr>
          </a:p>
          <a:p>
            <a:pPr marL="457200" lvl="1" indent="0" eaLnBrk="1" hangingPunct="1">
              <a:buNone/>
            </a:pPr>
            <a:r>
              <a:rPr lang="zh-CN" altLang="en-US" sz="1800" b="1" dirty="0" smtClean="0">
                <a:latin typeface="仿宋" panose="02010609060101010101" pitchFamily="49" charset="-122"/>
                <a:ea typeface="仿宋" panose="02010609060101010101" pitchFamily="49" charset="-122"/>
              </a:rPr>
              <a:t>（</a:t>
            </a:r>
            <a:r>
              <a:rPr lang="en-US" altLang="zh-CN" sz="1800" b="1" dirty="0">
                <a:latin typeface="仿宋" panose="02010609060101010101" pitchFamily="49" charset="-122"/>
                <a:ea typeface="仿宋" panose="02010609060101010101" pitchFamily="49" charset="-122"/>
              </a:rPr>
              <a:t>1</a:t>
            </a:r>
            <a:r>
              <a:rPr lang="zh-CN" altLang="en-US" sz="1800" b="1" dirty="0">
                <a:latin typeface="仿宋" panose="02010609060101010101" pitchFamily="49" charset="-122"/>
                <a:ea typeface="仿宋" panose="02010609060101010101" pitchFamily="49" charset="-122"/>
              </a:rPr>
              <a:t>）在查询编辑器中输入如下代码： </a:t>
            </a:r>
            <a:endParaRPr lang="en-US" altLang="zh-CN" sz="1800" b="1" dirty="0">
              <a:latin typeface="仿宋" panose="02010609060101010101" pitchFamily="49" charset="-122"/>
              <a:ea typeface="仿宋" panose="02010609060101010101" pitchFamily="49" charset="-122"/>
            </a:endParaRPr>
          </a:p>
          <a:p>
            <a:pPr marL="457200" lvl="1" indent="0" eaLnBrk="1" hangingPunct="1">
              <a:buNone/>
            </a:pPr>
            <a:endParaRPr lang="en-US" altLang="zh-CN" sz="1800" b="1" dirty="0">
              <a:latin typeface="仿宋" panose="02010609060101010101" pitchFamily="49" charset="-122"/>
              <a:ea typeface="仿宋" panose="02010609060101010101" pitchFamily="49" charset="-122"/>
            </a:endParaRPr>
          </a:p>
          <a:p>
            <a:pPr marL="457200" lvl="1" indent="0" eaLnBrk="1" hangingPunct="1">
              <a:buNone/>
            </a:pPr>
            <a:endParaRPr lang="en-US" altLang="zh-CN" sz="1800" b="1" dirty="0">
              <a:latin typeface="仿宋" panose="02010609060101010101" pitchFamily="49" charset="-122"/>
              <a:ea typeface="仿宋" panose="02010609060101010101" pitchFamily="49" charset="-122"/>
            </a:endParaRPr>
          </a:p>
          <a:p>
            <a:pPr marL="457200" lvl="1" indent="0" eaLnBrk="1" hangingPunct="1">
              <a:buNone/>
            </a:pPr>
            <a:endParaRPr lang="en-US" altLang="zh-CN" sz="1800" b="1" dirty="0" smtClean="0">
              <a:latin typeface="仿宋" panose="02010609060101010101" pitchFamily="49" charset="-122"/>
              <a:ea typeface="仿宋" panose="02010609060101010101" pitchFamily="49" charset="-122"/>
            </a:endParaRPr>
          </a:p>
          <a:p>
            <a:pPr marL="457200" lvl="1" indent="0" eaLnBrk="1" hangingPunct="1">
              <a:buNone/>
            </a:pPr>
            <a:r>
              <a:rPr lang="zh-CN" altLang="en-US" sz="1800" b="1" dirty="0" smtClean="0">
                <a:latin typeface="仿宋" panose="02010609060101010101" pitchFamily="49" charset="-122"/>
                <a:ea typeface="仿宋" panose="02010609060101010101" pitchFamily="49" charset="-122"/>
              </a:rPr>
              <a:t>（</a:t>
            </a:r>
            <a:r>
              <a:rPr lang="en-US" altLang="zh-CN" sz="1800" b="1" dirty="0">
                <a:latin typeface="仿宋" panose="02010609060101010101" pitchFamily="49" charset="-122"/>
                <a:ea typeface="仿宋" panose="02010609060101010101" pitchFamily="49" charset="-122"/>
              </a:rPr>
              <a:t>2</a:t>
            </a:r>
            <a:r>
              <a:rPr lang="zh-CN" altLang="en-US" sz="1800" b="1" dirty="0">
                <a:latin typeface="仿宋" panose="02010609060101010101" pitchFamily="49" charset="-122"/>
                <a:ea typeface="仿宋" panose="02010609060101010101" pitchFamily="49" charset="-122"/>
              </a:rPr>
              <a:t>）单击工具栏的“执行”按钮或者按 </a:t>
            </a:r>
            <a:r>
              <a:rPr lang="en-US" altLang="zh-CN" sz="1800" b="1" dirty="0">
                <a:latin typeface="仿宋" panose="02010609060101010101" pitchFamily="49" charset="-122"/>
                <a:ea typeface="仿宋" panose="02010609060101010101" pitchFamily="49" charset="-122"/>
              </a:rPr>
              <a:t>F5</a:t>
            </a:r>
            <a:r>
              <a:rPr lang="zh-CN" altLang="en-US" sz="1800" b="1" dirty="0">
                <a:latin typeface="仿宋" panose="02010609060101010101" pitchFamily="49" charset="-122"/>
                <a:ea typeface="仿宋" panose="02010609060101010101" pitchFamily="49" charset="-122"/>
              </a:rPr>
              <a:t>键。</a:t>
            </a:r>
          </a:p>
          <a:p>
            <a:pPr marL="457200" lvl="1" indent="0" eaLnBrk="1" hangingPunct="1">
              <a:buNone/>
            </a:pPr>
            <a:r>
              <a:rPr lang="zh-CN" altLang="en-US" sz="1800" b="1" dirty="0">
                <a:latin typeface="仿宋" panose="02010609060101010101" pitchFamily="49" charset="-122"/>
                <a:ea typeface="仿宋" panose="02010609060101010101" pitchFamily="49" charset="-122"/>
              </a:rPr>
              <a:t>（</a:t>
            </a:r>
            <a:r>
              <a:rPr lang="en-US" altLang="zh-CN" sz="1800" b="1" dirty="0">
                <a:latin typeface="仿宋" panose="02010609060101010101" pitchFamily="49" charset="-122"/>
                <a:ea typeface="仿宋" panose="02010609060101010101" pitchFamily="49" charset="-122"/>
              </a:rPr>
              <a:t>3</a:t>
            </a:r>
            <a:r>
              <a:rPr lang="zh-CN" altLang="en-US" sz="1800" b="1" dirty="0">
                <a:latin typeface="仿宋" panose="02010609060101010101" pitchFamily="49" charset="-122"/>
                <a:ea typeface="仿宋" panose="02010609060101010101" pitchFamily="49" charset="-122"/>
              </a:rPr>
              <a:t>）查看结果</a:t>
            </a:r>
            <a:r>
              <a:rPr lang="zh-CN" altLang="en-US" sz="1800" b="1" dirty="0" smtClean="0">
                <a:latin typeface="仿宋" panose="02010609060101010101" pitchFamily="49" charset="-122"/>
                <a:ea typeface="仿宋" panose="02010609060101010101" pitchFamily="49" charset="-122"/>
              </a:rPr>
              <a:t>。</a:t>
            </a:r>
            <a:endParaRPr lang="en-US" altLang="zh-CN" sz="1800" b="1" dirty="0">
              <a:latin typeface="仿宋" panose="02010609060101010101" pitchFamily="49" charset="-122"/>
              <a:ea typeface="仿宋" panose="02010609060101010101" pitchFamily="49" charset="-122"/>
            </a:endParaRPr>
          </a:p>
        </p:txBody>
      </p:sp>
      <p:pic>
        <p:nvPicPr>
          <p:cNvPr id="2" name="图片 1"/>
          <p:cNvPicPr>
            <a:picLocks noChangeAspect="1"/>
          </p:cNvPicPr>
          <p:nvPr/>
        </p:nvPicPr>
        <p:blipFill>
          <a:blip r:embed="rId2"/>
          <a:stretch>
            <a:fillRect/>
          </a:stretch>
        </p:blipFill>
        <p:spPr>
          <a:xfrm>
            <a:off x="6876256" y="5517232"/>
            <a:ext cx="1316638" cy="684251"/>
          </a:xfrm>
          <a:prstGeom prst="rect">
            <a:avLst/>
          </a:prstGeom>
        </p:spPr>
      </p:pic>
      <p:grpSp>
        <p:nvGrpSpPr>
          <p:cNvPr id="7" name="组合 6"/>
          <p:cNvGrpSpPr/>
          <p:nvPr/>
        </p:nvGrpSpPr>
        <p:grpSpPr>
          <a:xfrm>
            <a:off x="2483768" y="1826569"/>
            <a:ext cx="3180504" cy="1140436"/>
            <a:chOff x="2541711" y="1772816"/>
            <a:chExt cx="3180504" cy="1140436"/>
          </a:xfrm>
        </p:grpSpPr>
        <p:pic>
          <p:nvPicPr>
            <p:cNvPr id="3" name="图片 2"/>
            <p:cNvPicPr>
              <a:picLocks noChangeAspect="1"/>
            </p:cNvPicPr>
            <p:nvPr/>
          </p:nvPicPr>
          <p:blipFill>
            <a:blip r:embed="rId3"/>
            <a:stretch>
              <a:fillRect/>
            </a:stretch>
          </p:blipFill>
          <p:spPr>
            <a:xfrm>
              <a:off x="2556278" y="1772816"/>
              <a:ext cx="3121739" cy="390217"/>
            </a:xfrm>
            <a:prstGeom prst="rect">
              <a:avLst/>
            </a:prstGeom>
          </p:spPr>
        </p:pic>
        <p:pic>
          <p:nvPicPr>
            <p:cNvPr id="6" name="图片 5"/>
            <p:cNvPicPr>
              <a:picLocks noChangeAspect="1"/>
            </p:cNvPicPr>
            <p:nvPr/>
          </p:nvPicPr>
          <p:blipFill>
            <a:blip r:embed="rId4"/>
            <a:stretch>
              <a:fillRect/>
            </a:stretch>
          </p:blipFill>
          <p:spPr>
            <a:xfrm>
              <a:off x="2541711" y="2163033"/>
              <a:ext cx="3180504" cy="750219"/>
            </a:xfrm>
            <a:prstGeom prst="rect">
              <a:avLst/>
            </a:prstGeom>
          </p:spPr>
        </p:pic>
      </p:grpSp>
      <p:pic>
        <p:nvPicPr>
          <p:cNvPr id="8" name="图片 7"/>
          <p:cNvPicPr>
            <a:picLocks noChangeAspect="1"/>
          </p:cNvPicPr>
          <p:nvPr/>
        </p:nvPicPr>
        <p:blipFill>
          <a:blip r:embed="rId5"/>
          <a:stretch>
            <a:fillRect/>
          </a:stretch>
        </p:blipFill>
        <p:spPr>
          <a:xfrm>
            <a:off x="2483768" y="4509120"/>
            <a:ext cx="4640774" cy="735393"/>
          </a:xfrm>
          <a:prstGeom prst="rect">
            <a:avLst/>
          </a:prstGeom>
        </p:spPr>
      </p:pic>
    </p:spTree>
    <p:extLst>
      <p:ext uri="{BB962C8B-B14F-4D97-AF65-F5344CB8AC3E}">
        <p14:creationId xmlns:p14="http://schemas.microsoft.com/office/powerpoint/2010/main" val="1500739705"/>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9" name="Rectangle 2"/>
          <p:cNvSpPr>
            <a:spLocks noGrp="1" noChangeArrowheads="1"/>
          </p:cNvSpPr>
          <p:nvPr>
            <p:ph type="title"/>
          </p:nvPr>
        </p:nvSpPr>
        <p:spPr>
          <a:xfrm>
            <a:off x="539552" y="188640"/>
            <a:ext cx="7391400" cy="563563"/>
          </a:xfrm>
        </p:spPr>
        <p:txBody>
          <a:bodyPr/>
          <a:lstStyle/>
          <a:p>
            <a:pPr eaLnBrk="1" hangingPunct="1"/>
            <a:r>
              <a:rPr lang="zh-CN" altLang="en-US" dirty="0"/>
              <a:t>学习任务九     使用分组查询和多表连接查询</a:t>
            </a:r>
            <a:br>
              <a:rPr lang="zh-CN" altLang="en-US" dirty="0"/>
            </a:br>
            <a:endParaRPr lang="zh-CN" altLang="en-US" dirty="0" smtClean="0"/>
          </a:p>
        </p:txBody>
      </p:sp>
      <p:sp>
        <p:nvSpPr>
          <p:cNvPr id="45060" name="Rectangle 3"/>
          <p:cNvSpPr>
            <a:spLocks noGrp="1" noChangeArrowheads="1"/>
          </p:cNvSpPr>
          <p:nvPr>
            <p:ph idx="1"/>
          </p:nvPr>
        </p:nvSpPr>
        <p:spPr>
          <a:xfrm>
            <a:off x="395536" y="752203"/>
            <a:ext cx="8496944" cy="5570040"/>
          </a:xfrm>
          <a:noFill/>
        </p:spPr>
        <p:txBody>
          <a:bodyPr/>
          <a:lstStyle/>
          <a:p>
            <a:pPr marL="457200" lvl="1" indent="0" eaLnBrk="1" hangingPunct="1">
              <a:buNone/>
            </a:pPr>
            <a:r>
              <a:rPr lang="zh-CN" altLang="en-US" sz="1800" b="1" dirty="0">
                <a:latin typeface="仿宋" panose="02010609060101010101" pitchFamily="49" charset="-122"/>
                <a:ea typeface="仿宋" panose="02010609060101010101" pitchFamily="49" charset="-122"/>
                <a:cs typeface="+mn-cs"/>
              </a:rPr>
              <a:t>五、查询学生姓名、课程名称和成绩（三表连接查询）</a:t>
            </a:r>
            <a:endParaRPr lang="en-US" altLang="zh-CN" sz="1800" b="1" dirty="0" smtClean="0">
              <a:latin typeface="仿宋" panose="02010609060101010101" pitchFamily="49" charset="-122"/>
              <a:ea typeface="仿宋" panose="02010609060101010101" pitchFamily="49" charset="-122"/>
              <a:cs typeface="+mn-cs"/>
            </a:endParaRPr>
          </a:p>
          <a:p>
            <a:pPr marL="457200" lvl="1" indent="0" eaLnBrk="1" hangingPunct="1">
              <a:buNone/>
            </a:pPr>
            <a:r>
              <a:rPr lang="zh-CN" altLang="en-US" sz="1800" b="1" dirty="0">
                <a:latin typeface="仿宋" panose="02010609060101010101" pitchFamily="49" charset="-122"/>
                <a:ea typeface="仿宋" panose="02010609060101010101" pitchFamily="49" charset="-122"/>
                <a:cs typeface="+mn-cs"/>
              </a:rPr>
              <a:t>（</a:t>
            </a:r>
            <a:r>
              <a:rPr lang="en-US" altLang="zh-CN" sz="1800" b="1" dirty="0">
                <a:latin typeface="仿宋" panose="02010609060101010101" pitchFamily="49" charset="-122"/>
                <a:ea typeface="仿宋" panose="02010609060101010101" pitchFamily="49" charset="-122"/>
                <a:cs typeface="+mn-cs"/>
              </a:rPr>
              <a:t>1</a:t>
            </a:r>
            <a:r>
              <a:rPr lang="zh-CN" altLang="en-US" sz="1800" b="1" dirty="0">
                <a:latin typeface="仿宋" panose="02010609060101010101" pitchFamily="49" charset="-122"/>
                <a:ea typeface="仿宋" panose="02010609060101010101" pitchFamily="49" charset="-122"/>
                <a:cs typeface="+mn-cs"/>
              </a:rPr>
              <a:t>）在查询编辑器中输入如下代码： </a:t>
            </a:r>
            <a:endParaRPr lang="en-US" altLang="zh-CN" sz="1800" b="1" dirty="0" smtClean="0">
              <a:latin typeface="仿宋" panose="02010609060101010101" pitchFamily="49" charset="-122"/>
              <a:ea typeface="仿宋" panose="02010609060101010101" pitchFamily="49" charset="-122"/>
              <a:cs typeface="+mn-cs"/>
            </a:endParaRPr>
          </a:p>
          <a:p>
            <a:pPr marL="457200" lvl="1" indent="0" eaLnBrk="1" hangingPunct="1">
              <a:buNone/>
            </a:pPr>
            <a:endParaRPr lang="en-US" altLang="zh-CN" sz="1800" b="1" dirty="0" smtClean="0">
              <a:latin typeface="仿宋" panose="02010609060101010101" pitchFamily="49" charset="-122"/>
              <a:ea typeface="仿宋" panose="02010609060101010101" pitchFamily="49" charset="-122"/>
              <a:cs typeface="+mn-cs"/>
            </a:endParaRPr>
          </a:p>
          <a:p>
            <a:pPr marL="457200" lvl="1" indent="0" eaLnBrk="1" hangingPunct="1">
              <a:buNone/>
            </a:pPr>
            <a:endParaRPr lang="en-US" altLang="zh-CN" sz="1800" b="1" dirty="0" smtClean="0">
              <a:latin typeface="仿宋" panose="02010609060101010101" pitchFamily="49" charset="-122"/>
              <a:ea typeface="仿宋" panose="02010609060101010101" pitchFamily="49" charset="-122"/>
              <a:cs typeface="+mn-cs"/>
            </a:endParaRPr>
          </a:p>
          <a:p>
            <a:pPr marL="457200" lvl="1" indent="0" eaLnBrk="1" hangingPunct="1">
              <a:buNone/>
            </a:pPr>
            <a:endParaRPr lang="en-US" altLang="zh-CN" sz="1800" b="1" dirty="0">
              <a:latin typeface="仿宋" panose="02010609060101010101" pitchFamily="49" charset="-122"/>
              <a:ea typeface="仿宋" panose="02010609060101010101" pitchFamily="49" charset="-122"/>
              <a:cs typeface="+mn-cs"/>
            </a:endParaRPr>
          </a:p>
          <a:p>
            <a:pPr marL="457200" lvl="1" indent="0" eaLnBrk="1" hangingPunct="1">
              <a:buNone/>
            </a:pPr>
            <a:endParaRPr lang="en-US" altLang="zh-CN" sz="1800" b="1" dirty="0">
              <a:latin typeface="仿宋" panose="02010609060101010101" pitchFamily="49" charset="-122"/>
              <a:ea typeface="仿宋" panose="02010609060101010101" pitchFamily="49" charset="-122"/>
              <a:cs typeface="+mn-cs"/>
            </a:endParaRPr>
          </a:p>
          <a:p>
            <a:pPr marL="457200" lvl="1" indent="0" eaLnBrk="1" hangingPunct="1">
              <a:buNone/>
            </a:pPr>
            <a:r>
              <a:rPr lang="zh-CN" altLang="en-US" sz="1800" b="1" dirty="0" smtClean="0">
                <a:latin typeface="仿宋" panose="02010609060101010101" pitchFamily="49" charset="-122"/>
                <a:ea typeface="仿宋" panose="02010609060101010101" pitchFamily="49" charset="-122"/>
                <a:cs typeface="+mn-cs"/>
              </a:rPr>
              <a:t>（</a:t>
            </a:r>
            <a:r>
              <a:rPr lang="en-US" altLang="zh-CN" sz="1800" b="1" dirty="0">
                <a:latin typeface="仿宋" panose="02010609060101010101" pitchFamily="49" charset="-122"/>
                <a:ea typeface="仿宋" panose="02010609060101010101" pitchFamily="49" charset="-122"/>
                <a:cs typeface="+mn-cs"/>
              </a:rPr>
              <a:t>2</a:t>
            </a:r>
            <a:r>
              <a:rPr lang="zh-CN" altLang="en-US" sz="1800" b="1" dirty="0">
                <a:latin typeface="仿宋" panose="02010609060101010101" pitchFamily="49" charset="-122"/>
                <a:ea typeface="仿宋" panose="02010609060101010101" pitchFamily="49" charset="-122"/>
                <a:cs typeface="+mn-cs"/>
              </a:rPr>
              <a:t>）单击工具栏</a:t>
            </a:r>
            <a:r>
              <a:rPr lang="zh-CN" altLang="en-US" sz="1800" b="1" dirty="0" smtClean="0">
                <a:latin typeface="仿宋" panose="02010609060101010101" pitchFamily="49" charset="-122"/>
                <a:ea typeface="仿宋" panose="02010609060101010101" pitchFamily="49" charset="-122"/>
                <a:cs typeface="+mn-cs"/>
              </a:rPr>
              <a:t>的“执行”按钮</a:t>
            </a:r>
            <a:r>
              <a:rPr lang="zh-CN" altLang="en-US" sz="1800" b="1" dirty="0">
                <a:latin typeface="仿宋" panose="02010609060101010101" pitchFamily="49" charset="-122"/>
                <a:ea typeface="仿宋" panose="02010609060101010101" pitchFamily="49" charset="-122"/>
                <a:cs typeface="+mn-cs"/>
              </a:rPr>
              <a:t>或者按 </a:t>
            </a:r>
            <a:r>
              <a:rPr lang="en-US" altLang="zh-CN" sz="1800" b="1" dirty="0">
                <a:latin typeface="仿宋" panose="02010609060101010101" pitchFamily="49" charset="-122"/>
                <a:ea typeface="仿宋" panose="02010609060101010101" pitchFamily="49" charset="-122"/>
                <a:cs typeface="+mn-cs"/>
              </a:rPr>
              <a:t>F5</a:t>
            </a:r>
            <a:r>
              <a:rPr lang="zh-CN" altLang="en-US" sz="1800" b="1" dirty="0">
                <a:latin typeface="仿宋" panose="02010609060101010101" pitchFamily="49" charset="-122"/>
                <a:ea typeface="仿宋" panose="02010609060101010101" pitchFamily="49" charset="-122"/>
                <a:cs typeface="+mn-cs"/>
              </a:rPr>
              <a:t>键。</a:t>
            </a:r>
          </a:p>
          <a:p>
            <a:pPr marL="457200" lvl="1" indent="0" eaLnBrk="1" hangingPunct="1">
              <a:buNone/>
            </a:pPr>
            <a:r>
              <a:rPr lang="zh-CN" altLang="en-US" sz="1800" b="1" dirty="0">
                <a:latin typeface="仿宋" panose="02010609060101010101" pitchFamily="49" charset="-122"/>
                <a:ea typeface="仿宋" panose="02010609060101010101" pitchFamily="49" charset="-122"/>
                <a:cs typeface="+mn-cs"/>
              </a:rPr>
              <a:t>（</a:t>
            </a:r>
            <a:r>
              <a:rPr lang="en-US" altLang="zh-CN" sz="1800" b="1" dirty="0">
                <a:latin typeface="仿宋" panose="02010609060101010101" pitchFamily="49" charset="-122"/>
                <a:ea typeface="仿宋" panose="02010609060101010101" pitchFamily="49" charset="-122"/>
                <a:cs typeface="+mn-cs"/>
              </a:rPr>
              <a:t>3</a:t>
            </a:r>
            <a:r>
              <a:rPr lang="zh-CN" altLang="en-US" sz="1800" b="1" dirty="0" smtClean="0">
                <a:latin typeface="仿宋" panose="02010609060101010101" pitchFamily="49" charset="-122"/>
                <a:ea typeface="仿宋" panose="02010609060101010101" pitchFamily="49" charset="-122"/>
                <a:cs typeface="+mn-cs"/>
              </a:rPr>
              <a:t>）</a:t>
            </a:r>
            <a:r>
              <a:rPr lang="zh-CN" altLang="en-US" sz="1800" b="1" dirty="0">
                <a:latin typeface="仿宋" panose="02010609060101010101" pitchFamily="49" charset="-122"/>
                <a:ea typeface="仿宋" panose="02010609060101010101" pitchFamily="49" charset="-122"/>
                <a:cs typeface="+mn-cs"/>
              </a:rPr>
              <a:t>查看</a:t>
            </a:r>
            <a:r>
              <a:rPr lang="zh-CN" altLang="en-US" sz="1800" b="1" dirty="0" smtClean="0">
                <a:latin typeface="仿宋" panose="02010609060101010101" pitchFamily="49" charset="-122"/>
                <a:ea typeface="仿宋" panose="02010609060101010101" pitchFamily="49" charset="-122"/>
                <a:cs typeface="+mn-cs"/>
              </a:rPr>
              <a:t>结果。</a:t>
            </a:r>
            <a:endParaRPr lang="en-US" altLang="zh-CN" sz="1800" b="1" dirty="0" smtClean="0">
              <a:latin typeface="仿宋" panose="02010609060101010101" pitchFamily="49" charset="-122"/>
              <a:ea typeface="仿宋" panose="02010609060101010101" pitchFamily="49" charset="-122"/>
              <a:cs typeface="+mn-cs"/>
            </a:endParaRPr>
          </a:p>
          <a:p>
            <a:pPr marL="457200" lvl="1" indent="0" eaLnBrk="1" hangingPunct="1">
              <a:buNone/>
            </a:pPr>
            <a:r>
              <a:rPr lang="zh-CN" altLang="en-US" sz="1800" b="1" dirty="0">
                <a:latin typeface="仿宋" panose="02010609060101010101" pitchFamily="49" charset="-122"/>
                <a:ea typeface="仿宋" panose="02010609060101010101" pitchFamily="49" charset="-122"/>
                <a:cs typeface="+mn-cs"/>
              </a:rPr>
              <a:t>该 </a:t>
            </a:r>
            <a:r>
              <a:rPr lang="en-US" altLang="zh-CN" sz="1800" b="1" dirty="0">
                <a:latin typeface="仿宋" panose="02010609060101010101" pitchFamily="49" charset="-122"/>
                <a:ea typeface="仿宋" panose="02010609060101010101" pitchFamily="49" charset="-122"/>
                <a:cs typeface="+mn-cs"/>
              </a:rPr>
              <a:t>SQL </a:t>
            </a:r>
            <a:r>
              <a:rPr lang="zh-CN" altLang="en-US" sz="1800" b="1" dirty="0">
                <a:latin typeface="仿宋" panose="02010609060101010101" pitchFamily="49" charset="-122"/>
                <a:ea typeface="仿宋" panose="02010609060101010101" pitchFamily="49" charset="-122"/>
                <a:cs typeface="+mn-cs"/>
              </a:rPr>
              <a:t>语句也可以改为：</a:t>
            </a:r>
            <a:endParaRPr lang="en-US" altLang="zh-CN" sz="1800" b="1" dirty="0" smtClean="0">
              <a:latin typeface="仿宋" panose="02010609060101010101" pitchFamily="49" charset="-122"/>
              <a:ea typeface="仿宋" panose="02010609060101010101" pitchFamily="49" charset="-122"/>
              <a:cs typeface="+mn-cs"/>
            </a:endParaRPr>
          </a:p>
        </p:txBody>
      </p:sp>
      <p:pic>
        <p:nvPicPr>
          <p:cNvPr id="2" name="图片 1"/>
          <p:cNvPicPr>
            <a:picLocks noChangeAspect="1"/>
          </p:cNvPicPr>
          <p:nvPr/>
        </p:nvPicPr>
        <p:blipFill>
          <a:blip r:embed="rId2"/>
          <a:stretch>
            <a:fillRect/>
          </a:stretch>
        </p:blipFill>
        <p:spPr>
          <a:xfrm>
            <a:off x="6876256" y="5517232"/>
            <a:ext cx="1316638" cy="684251"/>
          </a:xfrm>
          <a:prstGeom prst="rect">
            <a:avLst/>
          </a:prstGeom>
        </p:spPr>
      </p:pic>
      <p:pic>
        <p:nvPicPr>
          <p:cNvPr id="4" name="图片 3"/>
          <p:cNvPicPr>
            <a:picLocks noChangeAspect="1"/>
          </p:cNvPicPr>
          <p:nvPr/>
        </p:nvPicPr>
        <p:blipFill>
          <a:blip r:embed="rId3"/>
          <a:stretch>
            <a:fillRect/>
          </a:stretch>
        </p:blipFill>
        <p:spPr>
          <a:xfrm>
            <a:off x="2123728" y="1484784"/>
            <a:ext cx="4588569" cy="1051865"/>
          </a:xfrm>
          <a:prstGeom prst="rect">
            <a:avLst/>
          </a:prstGeom>
        </p:spPr>
      </p:pic>
      <p:pic>
        <p:nvPicPr>
          <p:cNvPr id="9" name="图片 8"/>
          <p:cNvPicPr>
            <a:picLocks noChangeAspect="1"/>
          </p:cNvPicPr>
          <p:nvPr/>
        </p:nvPicPr>
        <p:blipFill>
          <a:blip r:embed="rId4"/>
          <a:stretch>
            <a:fillRect/>
          </a:stretch>
        </p:blipFill>
        <p:spPr>
          <a:xfrm>
            <a:off x="1475656" y="4005064"/>
            <a:ext cx="3790751" cy="1111954"/>
          </a:xfrm>
          <a:prstGeom prst="rect">
            <a:avLst/>
          </a:prstGeom>
        </p:spPr>
      </p:pic>
    </p:spTree>
    <p:extLst>
      <p:ext uri="{BB962C8B-B14F-4D97-AF65-F5344CB8AC3E}">
        <p14:creationId xmlns:p14="http://schemas.microsoft.com/office/powerpoint/2010/main" val="1127320117"/>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9" name="Rectangle 2"/>
          <p:cNvSpPr>
            <a:spLocks noGrp="1" noChangeArrowheads="1"/>
          </p:cNvSpPr>
          <p:nvPr>
            <p:ph type="title"/>
          </p:nvPr>
        </p:nvSpPr>
        <p:spPr>
          <a:xfrm>
            <a:off x="539552" y="188640"/>
            <a:ext cx="7391400" cy="563563"/>
          </a:xfrm>
        </p:spPr>
        <p:txBody>
          <a:bodyPr/>
          <a:lstStyle/>
          <a:p>
            <a:pPr eaLnBrk="1" hangingPunct="1"/>
            <a:r>
              <a:rPr lang="zh-CN" altLang="en-US" dirty="0"/>
              <a:t>学习任务九     使用分组查询和多表连接查询</a:t>
            </a:r>
            <a:br>
              <a:rPr lang="zh-CN" altLang="en-US" dirty="0"/>
            </a:br>
            <a:endParaRPr lang="zh-CN" altLang="en-US" dirty="0" smtClean="0"/>
          </a:p>
        </p:txBody>
      </p:sp>
      <p:sp>
        <p:nvSpPr>
          <p:cNvPr id="45060" name="Rectangle 3"/>
          <p:cNvSpPr>
            <a:spLocks noGrp="1" noChangeArrowheads="1"/>
          </p:cNvSpPr>
          <p:nvPr>
            <p:ph idx="1"/>
          </p:nvPr>
        </p:nvSpPr>
        <p:spPr>
          <a:xfrm>
            <a:off x="395536" y="752203"/>
            <a:ext cx="8496944" cy="5570040"/>
          </a:xfrm>
          <a:noFill/>
        </p:spPr>
        <p:txBody>
          <a:bodyPr/>
          <a:lstStyle/>
          <a:p>
            <a:pPr marL="457200" lvl="1" indent="0" eaLnBrk="1" hangingPunct="1">
              <a:buNone/>
            </a:pPr>
            <a:r>
              <a:rPr lang="zh-CN" altLang="en-US" sz="1800" b="1" dirty="0">
                <a:latin typeface="仿宋" panose="02010609060101010101" pitchFamily="49" charset="-122"/>
                <a:ea typeface="仿宋" panose="02010609060101010101" pitchFamily="49" charset="-122"/>
                <a:cs typeface="+mn-cs"/>
              </a:rPr>
              <a:t>六、左外连接查询的应用</a:t>
            </a:r>
            <a:endParaRPr lang="en-US" altLang="zh-CN" sz="1800" b="1" dirty="0" smtClean="0">
              <a:latin typeface="仿宋" panose="02010609060101010101" pitchFamily="49" charset="-122"/>
              <a:ea typeface="仿宋" panose="02010609060101010101" pitchFamily="49" charset="-122"/>
              <a:cs typeface="+mn-cs"/>
            </a:endParaRPr>
          </a:p>
          <a:p>
            <a:pPr marL="457200" lvl="1" indent="0" eaLnBrk="1" hangingPunct="1">
              <a:buNone/>
            </a:pPr>
            <a:r>
              <a:rPr lang="zh-CN" altLang="en-US" sz="1800" b="1" dirty="0">
                <a:latin typeface="仿宋" panose="02010609060101010101" pitchFamily="49" charset="-122"/>
                <a:ea typeface="仿宋" panose="02010609060101010101" pitchFamily="49" charset="-122"/>
                <a:cs typeface="+mn-cs"/>
              </a:rPr>
              <a:t>要求：统计所有学生的考试情况，要求显示所有参加考试学生的每次考试分数，</a:t>
            </a:r>
            <a:r>
              <a:rPr lang="zh-CN" altLang="en-US" sz="1800" b="1" dirty="0" smtClean="0">
                <a:latin typeface="仿宋" panose="02010609060101010101" pitchFamily="49" charset="-122"/>
                <a:ea typeface="仿宋" panose="02010609060101010101" pitchFamily="49" charset="-122"/>
                <a:cs typeface="+mn-cs"/>
              </a:rPr>
              <a:t>没有</a:t>
            </a:r>
            <a:r>
              <a:rPr lang="zh-CN" altLang="en-US" sz="1800" b="1" dirty="0">
                <a:latin typeface="仿宋" panose="02010609060101010101" pitchFamily="49" charset="-122"/>
                <a:ea typeface="仿宋" panose="02010609060101010101" pitchFamily="49" charset="-122"/>
                <a:cs typeface="+mn-cs"/>
              </a:rPr>
              <a:t>参加考试的学生也要显示</a:t>
            </a:r>
            <a:r>
              <a:rPr lang="zh-CN" altLang="en-US" sz="1800" b="1" dirty="0" smtClean="0">
                <a:latin typeface="仿宋" panose="02010609060101010101" pitchFamily="49" charset="-122"/>
                <a:ea typeface="仿宋" panose="02010609060101010101" pitchFamily="49" charset="-122"/>
                <a:cs typeface="+mn-cs"/>
              </a:rPr>
              <a:t>出来。</a:t>
            </a:r>
            <a:endParaRPr lang="en-US" altLang="zh-CN" sz="1800" b="1" dirty="0" smtClean="0">
              <a:latin typeface="仿宋" panose="02010609060101010101" pitchFamily="49" charset="-122"/>
              <a:ea typeface="仿宋" panose="02010609060101010101" pitchFamily="49" charset="-122"/>
              <a:cs typeface="+mn-cs"/>
            </a:endParaRPr>
          </a:p>
          <a:p>
            <a:pPr marL="457200" lvl="1" indent="0" eaLnBrk="1" hangingPunct="1">
              <a:buNone/>
            </a:pPr>
            <a:r>
              <a:rPr lang="zh-CN" altLang="en-US" sz="1800" b="1" dirty="0" smtClean="0">
                <a:latin typeface="仿宋" panose="02010609060101010101" pitchFamily="49" charset="-122"/>
                <a:ea typeface="仿宋" panose="02010609060101010101" pitchFamily="49" charset="-122"/>
                <a:cs typeface="+mn-cs"/>
              </a:rPr>
              <a:t>（</a:t>
            </a:r>
            <a:r>
              <a:rPr lang="en-US" altLang="zh-CN" sz="1800" b="1" dirty="0">
                <a:latin typeface="仿宋" panose="02010609060101010101" pitchFamily="49" charset="-122"/>
                <a:ea typeface="仿宋" panose="02010609060101010101" pitchFamily="49" charset="-122"/>
                <a:cs typeface="+mn-cs"/>
              </a:rPr>
              <a:t>1</a:t>
            </a:r>
            <a:r>
              <a:rPr lang="zh-CN" altLang="en-US" sz="1800" b="1" dirty="0">
                <a:latin typeface="仿宋" panose="02010609060101010101" pitchFamily="49" charset="-122"/>
                <a:ea typeface="仿宋" panose="02010609060101010101" pitchFamily="49" charset="-122"/>
                <a:cs typeface="+mn-cs"/>
              </a:rPr>
              <a:t>）在查询编辑器中输入如下代码： </a:t>
            </a:r>
            <a:endParaRPr lang="en-US" altLang="zh-CN" sz="1800" b="1" dirty="0" smtClean="0">
              <a:latin typeface="仿宋" panose="02010609060101010101" pitchFamily="49" charset="-122"/>
              <a:ea typeface="仿宋" panose="02010609060101010101" pitchFamily="49" charset="-122"/>
              <a:cs typeface="+mn-cs"/>
            </a:endParaRPr>
          </a:p>
          <a:p>
            <a:pPr marL="457200" lvl="1" indent="0" eaLnBrk="1" hangingPunct="1">
              <a:buNone/>
            </a:pPr>
            <a:endParaRPr lang="en-US" altLang="zh-CN" sz="1800" b="1" dirty="0" smtClean="0">
              <a:latin typeface="仿宋" panose="02010609060101010101" pitchFamily="49" charset="-122"/>
              <a:ea typeface="仿宋" panose="02010609060101010101" pitchFamily="49" charset="-122"/>
              <a:cs typeface="+mn-cs"/>
            </a:endParaRPr>
          </a:p>
          <a:p>
            <a:pPr marL="457200" lvl="1" indent="0" eaLnBrk="1" hangingPunct="1">
              <a:buNone/>
            </a:pPr>
            <a:endParaRPr lang="en-US" altLang="zh-CN" sz="1800" b="1" dirty="0" smtClean="0">
              <a:latin typeface="仿宋" panose="02010609060101010101" pitchFamily="49" charset="-122"/>
              <a:ea typeface="仿宋" panose="02010609060101010101" pitchFamily="49" charset="-122"/>
              <a:cs typeface="+mn-cs"/>
            </a:endParaRPr>
          </a:p>
          <a:p>
            <a:pPr marL="457200" lvl="1" indent="0" eaLnBrk="1" hangingPunct="1">
              <a:buNone/>
            </a:pPr>
            <a:r>
              <a:rPr lang="zh-CN" altLang="en-US" sz="1800" b="1" dirty="0" smtClean="0">
                <a:latin typeface="仿宋" panose="02010609060101010101" pitchFamily="49" charset="-122"/>
                <a:ea typeface="仿宋" panose="02010609060101010101" pitchFamily="49" charset="-122"/>
                <a:cs typeface="+mn-cs"/>
              </a:rPr>
              <a:t>（</a:t>
            </a:r>
            <a:r>
              <a:rPr lang="en-US" altLang="zh-CN" sz="1800" b="1" dirty="0">
                <a:latin typeface="仿宋" panose="02010609060101010101" pitchFamily="49" charset="-122"/>
                <a:ea typeface="仿宋" panose="02010609060101010101" pitchFamily="49" charset="-122"/>
                <a:cs typeface="+mn-cs"/>
              </a:rPr>
              <a:t>2</a:t>
            </a:r>
            <a:r>
              <a:rPr lang="zh-CN" altLang="en-US" sz="1800" b="1" dirty="0">
                <a:latin typeface="仿宋" panose="02010609060101010101" pitchFamily="49" charset="-122"/>
                <a:ea typeface="仿宋" panose="02010609060101010101" pitchFamily="49" charset="-122"/>
                <a:cs typeface="+mn-cs"/>
              </a:rPr>
              <a:t>）单击工具栏</a:t>
            </a:r>
            <a:r>
              <a:rPr lang="zh-CN" altLang="en-US" sz="1800" b="1" dirty="0" smtClean="0">
                <a:latin typeface="仿宋" panose="02010609060101010101" pitchFamily="49" charset="-122"/>
                <a:ea typeface="仿宋" panose="02010609060101010101" pitchFamily="49" charset="-122"/>
                <a:cs typeface="+mn-cs"/>
              </a:rPr>
              <a:t>的“执行”按钮</a:t>
            </a:r>
            <a:r>
              <a:rPr lang="zh-CN" altLang="en-US" sz="1800" b="1" dirty="0">
                <a:latin typeface="仿宋" panose="02010609060101010101" pitchFamily="49" charset="-122"/>
                <a:ea typeface="仿宋" panose="02010609060101010101" pitchFamily="49" charset="-122"/>
                <a:cs typeface="+mn-cs"/>
              </a:rPr>
              <a:t>或者按 </a:t>
            </a:r>
            <a:r>
              <a:rPr lang="en-US" altLang="zh-CN" sz="1800" b="1" dirty="0">
                <a:latin typeface="仿宋" panose="02010609060101010101" pitchFamily="49" charset="-122"/>
                <a:ea typeface="仿宋" panose="02010609060101010101" pitchFamily="49" charset="-122"/>
                <a:cs typeface="+mn-cs"/>
              </a:rPr>
              <a:t>F5</a:t>
            </a:r>
            <a:r>
              <a:rPr lang="zh-CN" altLang="en-US" sz="1800" b="1" dirty="0">
                <a:latin typeface="仿宋" panose="02010609060101010101" pitchFamily="49" charset="-122"/>
                <a:ea typeface="仿宋" panose="02010609060101010101" pitchFamily="49" charset="-122"/>
                <a:cs typeface="+mn-cs"/>
              </a:rPr>
              <a:t>键。</a:t>
            </a:r>
          </a:p>
          <a:p>
            <a:pPr marL="457200" lvl="1" indent="0" eaLnBrk="1" hangingPunct="1">
              <a:buNone/>
            </a:pPr>
            <a:r>
              <a:rPr lang="zh-CN" altLang="en-US" sz="1800" b="1" dirty="0">
                <a:latin typeface="仿宋" panose="02010609060101010101" pitchFamily="49" charset="-122"/>
                <a:ea typeface="仿宋" panose="02010609060101010101" pitchFamily="49" charset="-122"/>
                <a:cs typeface="+mn-cs"/>
              </a:rPr>
              <a:t>（</a:t>
            </a:r>
            <a:r>
              <a:rPr lang="en-US" altLang="zh-CN" sz="1800" b="1" dirty="0">
                <a:latin typeface="仿宋" panose="02010609060101010101" pitchFamily="49" charset="-122"/>
                <a:ea typeface="仿宋" panose="02010609060101010101" pitchFamily="49" charset="-122"/>
                <a:cs typeface="+mn-cs"/>
              </a:rPr>
              <a:t>3</a:t>
            </a:r>
            <a:r>
              <a:rPr lang="zh-CN" altLang="en-US" sz="1800" b="1" dirty="0" smtClean="0">
                <a:latin typeface="仿宋" panose="02010609060101010101" pitchFamily="49" charset="-122"/>
                <a:ea typeface="仿宋" panose="02010609060101010101" pitchFamily="49" charset="-122"/>
                <a:cs typeface="+mn-cs"/>
              </a:rPr>
              <a:t>）</a:t>
            </a:r>
            <a:r>
              <a:rPr lang="zh-CN" altLang="en-US" sz="1800" b="1" dirty="0">
                <a:latin typeface="仿宋" panose="02010609060101010101" pitchFamily="49" charset="-122"/>
                <a:ea typeface="仿宋" panose="02010609060101010101" pitchFamily="49" charset="-122"/>
                <a:cs typeface="+mn-cs"/>
              </a:rPr>
              <a:t>查看</a:t>
            </a:r>
            <a:r>
              <a:rPr lang="zh-CN" altLang="en-US" sz="1800" b="1" dirty="0" smtClean="0">
                <a:latin typeface="仿宋" panose="02010609060101010101" pitchFamily="49" charset="-122"/>
                <a:ea typeface="仿宋" panose="02010609060101010101" pitchFamily="49" charset="-122"/>
                <a:cs typeface="+mn-cs"/>
              </a:rPr>
              <a:t>结果。</a:t>
            </a:r>
            <a:endParaRPr lang="en-US" altLang="zh-CN" sz="1800" b="1" dirty="0" smtClean="0">
              <a:latin typeface="仿宋" panose="02010609060101010101" pitchFamily="49" charset="-122"/>
              <a:ea typeface="仿宋" panose="02010609060101010101" pitchFamily="49" charset="-122"/>
              <a:cs typeface="+mn-cs"/>
            </a:endParaRPr>
          </a:p>
          <a:p>
            <a:pPr marL="457200" lvl="1" indent="0" eaLnBrk="1" hangingPunct="1">
              <a:buNone/>
            </a:pPr>
            <a:r>
              <a:rPr lang="zh-CN" altLang="en-US" sz="1800" b="1" dirty="0">
                <a:latin typeface="仿宋" panose="02010609060101010101" pitchFamily="49" charset="-122"/>
                <a:ea typeface="仿宋" panose="02010609060101010101" pitchFamily="49" charset="-122"/>
              </a:rPr>
              <a:t>七、右外连接查询的应用</a:t>
            </a:r>
            <a:endParaRPr lang="en-US" altLang="zh-CN" sz="1800" b="1" dirty="0" smtClean="0">
              <a:latin typeface="仿宋" panose="02010609060101010101" pitchFamily="49" charset="-122"/>
              <a:ea typeface="仿宋" panose="02010609060101010101" pitchFamily="49" charset="-122"/>
            </a:endParaRPr>
          </a:p>
          <a:p>
            <a:pPr marL="457200" lvl="1" indent="0" eaLnBrk="1" hangingPunct="1">
              <a:buNone/>
            </a:pPr>
            <a:r>
              <a:rPr lang="zh-CN" altLang="en-US" sz="1800" b="1" dirty="0" smtClean="0">
                <a:latin typeface="仿宋" panose="02010609060101010101" pitchFamily="49" charset="-122"/>
                <a:ea typeface="仿宋" panose="02010609060101010101" pitchFamily="49" charset="-122"/>
              </a:rPr>
              <a:t>（</a:t>
            </a:r>
            <a:r>
              <a:rPr lang="en-US" altLang="zh-CN" sz="1800" b="1" dirty="0">
                <a:latin typeface="仿宋" panose="02010609060101010101" pitchFamily="49" charset="-122"/>
                <a:ea typeface="仿宋" panose="02010609060101010101" pitchFamily="49" charset="-122"/>
              </a:rPr>
              <a:t>1</a:t>
            </a:r>
            <a:r>
              <a:rPr lang="zh-CN" altLang="en-US" sz="1800" b="1" dirty="0">
                <a:latin typeface="仿宋" panose="02010609060101010101" pitchFamily="49" charset="-122"/>
                <a:ea typeface="仿宋" panose="02010609060101010101" pitchFamily="49" charset="-122"/>
              </a:rPr>
              <a:t>）在查询编辑器中输入如下代码： </a:t>
            </a:r>
            <a:endParaRPr lang="en-US" altLang="zh-CN" sz="1800" b="1" dirty="0">
              <a:latin typeface="仿宋" panose="02010609060101010101" pitchFamily="49" charset="-122"/>
              <a:ea typeface="仿宋" panose="02010609060101010101" pitchFamily="49" charset="-122"/>
            </a:endParaRPr>
          </a:p>
          <a:p>
            <a:pPr marL="457200" lvl="1" indent="0" eaLnBrk="1" hangingPunct="1">
              <a:buNone/>
            </a:pPr>
            <a:endParaRPr lang="en-US" altLang="zh-CN" sz="1800" b="1" dirty="0">
              <a:latin typeface="仿宋" panose="02010609060101010101" pitchFamily="49" charset="-122"/>
              <a:ea typeface="仿宋" panose="02010609060101010101" pitchFamily="49" charset="-122"/>
            </a:endParaRPr>
          </a:p>
          <a:p>
            <a:pPr marL="457200" lvl="1" indent="0" eaLnBrk="1" hangingPunct="1">
              <a:buNone/>
            </a:pPr>
            <a:endParaRPr lang="en-US" altLang="zh-CN" sz="1800" b="1" dirty="0">
              <a:latin typeface="仿宋" panose="02010609060101010101" pitchFamily="49" charset="-122"/>
              <a:ea typeface="仿宋" panose="02010609060101010101" pitchFamily="49" charset="-122"/>
            </a:endParaRPr>
          </a:p>
          <a:p>
            <a:pPr marL="457200" lvl="1" indent="0" eaLnBrk="1" hangingPunct="1">
              <a:buNone/>
            </a:pPr>
            <a:endParaRPr lang="en-US" altLang="zh-CN" sz="1800" b="1" dirty="0" smtClean="0">
              <a:latin typeface="仿宋" panose="02010609060101010101" pitchFamily="49" charset="-122"/>
              <a:ea typeface="仿宋" panose="02010609060101010101" pitchFamily="49" charset="-122"/>
            </a:endParaRPr>
          </a:p>
          <a:p>
            <a:pPr marL="457200" lvl="1" indent="0" eaLnBrk="1" hangingPunct="1">
              <a:buNone/>
            </a:pPr>
            <a:r>
              <a:rPr lang="zh-CN" altLang="en-US" sz="1800" b="1" dirty="0" smtClean="0">
                <a:latin typeface="仿宋" panose="02010609060101010101" pitchFamily="49" charset="-122"/>
                <a:ea typeface="仿宋" panose="02010609060101010101" pitchFamily="49" charset="-122"/>
              </a:rPr>
              <a:t>（</a:t>
            </a:r>
            <a:r>
              <a:rPr lang="en-US" altLang="zh-CN" sz="1800" b="1" dirty="0">
                <a:latin typeface="仿宋" panose="02010609060101010101" pitchFamily="49" charset="-122"/>
                <a:ea typeface="仿宋" panose="02010609060101010101" pitchFamily="49" charset="-122"/>
              </a:rPr>
              <a:t>2</a:t>
            </a:r>
            <a:r>
              <a:rPr lang="zh-CN" altLang="en-US" sz="1800" b="1" dirty="0">
                <a:latin typeface="仿宋" panose="02010609060101010101" pitchFamily="49" charset="-122"/>
                <a:ea typeface="仿宋" panose="02010609060101010101" pitchFamily="49" charset="-122"/>
              </a:rPr>
              <a:t>）单击工具栏的“执行”按钮或者按 </a:t>
            </a:r>
            <a:r>
              <a:rPr lang="en-US" altLang="zh-CN" sz="1800" b="1" dirty="0">
                <a:latin typeface="仿宋" panose="02010609060101010101" pitchFamily="49" charset="-122"/>
                <a:ea typeface="仿宋" panose="02010609060101010101" pitchFamily="49" charset="-122"/>
              </a:rPr>
              <a:t>F5</a:t>
            </a:r>
            <a:r>
              <a:rPr lang="zh-CN" altLang="en-US" sz="1800" b="1" dirty="0">
                <a:latin typeface="仿宋" panose="02010609060101010101" pitchFamily="49" charset="-122"/>
                <a:ea typeface="仿宋" panose="02010609060101010101" pitchFamily="49" charset="-122"/>
              </a:rPr>
              <a:t>键。</a:t>
            </a:r>
          </a:p>
          <a:p>
            <a:pPr marL="457200" lvl="1" indent="0" eaLnBrk="1" hangingPunct="1">
              <a:buNone/>
            </a:pPr>
            <a:r>
              <a:rPr lang="zh-CN" altLang="en-US" sz="1800" b="1" dirty="0">
                <a:latin typeface="仿宋" panose="02010609060101010101" pitchFamily="49" charset="-122"/>
                <a:ea typeface="仿宋" panose="02010609060101010101" pitchFamily="49" charset="-122"/>
              </a:rPr>
              <a:t>（</a:t>
            </a:r>
            <a:r>
              <a:rPr lang="en-US" altLang="zh-CN" sz="1800" b="1" dirty="0">
                <a:latin typeface="仿宋" panose="02010609060101010101" pitchFamily="49" charset="-122"/>
                <a:ea typeface="仿宋" panose="02010609060101010101" pitchFamily="49" charset="-122"/>
              </a:rPr>
              <a:t>3</a:t>
            </a:r>
            <a:r>
              <a:rPr lang="zh-CN" altLang="en-US" sz="1800" b="1" dirty="0">
                <a:latin typeface="仿宋" panose="02010609060101010101" pitchFamily="49" charset="-122"/>
                <a:ea typeface="仿宋" panose="02010609060101010101" pitchFamily="49" charset="-122"/>
              </a:rPr>
              <a:t>）查看结果</a:t>
            </a:r>
            <a:r>
              <a:rPr lang="zh-CN" altLang="en-US" sz="1800" b="1" dirty="0" smtClean="0">
                <a:latin typeface="仿宋" panose="02010609060101010101" pitchFamily="49" charset="-122"/>
                <a:ea typeface="仿宋" panose="02010609060101010101" pitchFamily="49" charset="-122"/>
              </a:rPr>
              <a:t>。</a:t>
            </a:r>
            <a:endParaRPr lang="en-US" altLang="zh-CN" sz="1800" b="1" dirty="0">
              <a:latin typeface="仿宋" panose="02010609060101010101" pitchFamily="49" charset="-122"/>
              <a:ea typeface="仿宋" panose="02010609060101010101" pitchFamily="49" charset="-122"/>
            </a:endParaRPr>
          </a:p>
        </p:txBody>
      </p:sp>
      <p:pic>
        <p:nvPicPr>
          <p:cNvPr id="2" name="图片 1"/>
          <p:cNvPicPr>
            <a:picLocks noChangeAspect="1"/>
          </p:cNvPicPr>
          <p:nvPr/>
        </p:nvPicPr>
        <p:blipFill>
          <a:blip r:embed="rId2"/>
          <a:stretch>
            <a:fillRect/>
          </a:stretch>
        </p:blipFill>
        <p:spPr>
          <a:xfrm>
            <a:off x="6876256" y="5517232"/>
            <a:ext cx="1316638" cy="684251"/>
          </a:xfrm>
          <a:prstGeom prst="rect">
            <a:avLst/>
          </a:prstGeom>
        </p:spPr>
      </p:pic>
      <p:pic>
        <p:nvPicPr>
          <p:cNvPr id="4" name="图片 3"/>
          <p:cNvPicPr>
            <a:picLocks noChangeAspect="1"/>
          </p:cNvPicPr>
          <p:nvPr/>
        </p:nvPicPr>
        <p:blipFill>
          <a:blip r:embed="rId3"/>
          <a:stretch>
            <a:fillRect/>
          </a:stretch>
        </p:blipFill>
        <p:spPr>
          <a:xfrm>
            <a:off x="2267744" y="2072549"/>
            <a:ext cx="4421882" cy="708112"/>
          </a:xfrm>
          <a:prstGeom prst="rect">
            <a:avLst/>
          </a:prstGeom>
        </p:spPr>
      </p:pic>
      <p:pic>
        <p:nvPicPr>
          <p:cNvPr id="5" name="图片 4"/>
          <p:cNvPicPr>
            <a:picLocks noChangeAspect="1"/>
          </p:cNvPicPr>
          <p:nvPr/>
        </p:nvPicPr>
        <p:blipFill>
          <a:blip r:embed="rId4"/>
          <a:stretch>
            <a:fillRect/>
          </a:stretch>
        </p:blipFill>
        <p:spPr>
          <a:xfrm>
            <a:off x="2365163" y="4160729"/>
            <a:ext cx="4330824" cy="691729"/>
          </a:xfrm>
          <a:prstGeom prst="rect">
            <a:avLst/>
          </a:prstGeom>
        </p:spPr>
      </p:pic>
    </p:spTree>
    <p:extLst>
      <p:ext uri="{BB962C8B-B14F-4D97-AF65-F5344CB8AC3E}">
        <p14:creationId xmlns:p14="http://schemas.microsoft.com/office/powerpoint/2010/main" val="334169076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Rectangle 2"/>
          <p:cNvSpPr>
            <a:spLocks noGrp="1" noChangeArrowheads="1"/>
          </p:cNvSpPr>
          <p:nvPr>
            <p:ph type="title"/>
          </p:nvPr>
        </p:nvSpPr>
        <p:spPr>
          <a:xfrm>
            <a:off x="539552" y="188640"/>
            <a:ext cx="7391400" cy="563563"/>
          </a:xfrm>
        </p:spPr>
        <p:txBody>
          <a:bodyPr/>
          <a:lstStyle/>
          <a:p>
            <a:pPr eaLnBrk="1" hangingPunct="1"/>
            <a:r>
              <a:rPr lang="zh-CN" altLang="en-US" smtClean="0"/>
              <a:t>知识重点</a:t>
            </a:r>
          </a:p>
        </p:txBody>
      </p:sp>
      <p:sp>
        <p:nvSpPr>
          <p:cNvPr id="424963" name="Rectangle 3"/>
          <p:cNvSpPr>
            <a:spLocks noGrp="1" noChangeArrowheads="1"/>
          </p:cNvSpPr>
          <p:nvPr>
            <p:ph idx="1"/>
          </p:nvPr>
        </p:nvSpPr>
        <p:spPr>
          <a:xfrm>
            <a:off x="468313" y="1700213"/>
            <a:ext cx="7920037" cy="4176712"/>
          </a:xfrm>
        </p:spPr>
        <p:txBody>
          <a:bodyPr/>
          <a:lstStyle/>
          <a:p>
            <a:pPr marL="0" lvl="0" indent="0">
              <a:buNone/>
            </a:pPr>
            <a:r>
              <a:rPr lang="en-US" altLang="zh-CN" sz="2400" dirty="0"/>
              <a:t>»  </a:t>
            </a:r>
            <a:r>
              <a:rPr lang="zh-CN" altLang="en-US" sz="2400" dirty="0"/>
              <a:t>对数据表的添加、修改、删除和基本查询操作</a:t>
            </a:r>
          </a:p>
          <a:p>
            <a:pPr marL="0" lvl="0" indent="0">
              <a:buNone/>
            </a:pPr>
            <a:r>
              <a:rPr lang="en-US" altLang="zh-CN" sz="2400" dirty="0"/>
              <a:t>»  </a:t>
            </a:r>
            <a:r>
              <a:rPr lang="zh-CN" altLang="en-US" sz="2400" dirty="0"/>
              <a:t>多表联合查询及子查询的应用</a:t>
            </a:r>
            <a:endParaRPr lang="zh-CN" altLang="zh-CN" sz="2400" dirty="0" smtClean="0"/>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3" name="Rectangle 2"/>
          <p:cNvSpPr>
            <a:spLocks noGrp="1" noChangeArrowheads="1"/>
          </p:cNvSpPr>
          <p:nvPr>
            <p:ph type="title"/>
          </p:nvPr>
        </p:nvSpPr>
        <p:spPr>
          <a:xfrm>
            <a:off x="611560" y="188640"/>
            <a:ext cx="7391400" cy="563563"/>
          </a:xfrm>
        </p:spPr>
        <p:txBody>
          <a:bodyPr/>
          <a:lstStyle/>
          <a:p>
            <a:pPr eaLnBrk="1" hangingPunct="1"/>
            <a:r>
              <a:rPr lang="zh-CN" altLang="en-US" dirty="0"/>
              <a:t>学习任务十     使用简单子查询</a:t>
            </a:r>
            <a:endParaRPr lang="zh-CN" altLang="en-US" dirty="0" smtClean="0"/>
          </a:p>
        </p:txBody>
      </p:sp>
      <p:sp>
        <p:nvSpPr>
          <p:cNvPr id="5" name="Rectangle 3"/>
          <p:cNvSpPr>
            <a:spLocks noGrp="1" noChangeArrowheads="1"/>
          </p:cNvSpPr>
          <p:nvPr>
            <p:ph idx="1"/>
          </p:nvPr>
        </p:nvSpPr>
        <p:spPr>
          <a:xfrm>
            <a:off x="323528" y="797824"/>
            <a:ext cx="8229600" cy="5629125"/>
          </a:xfrm>
          <a:noFill/>
        </p:spPr>
        <p:txBody>
          <a:bodyPr/>
          <a:lstStyle/>
          <a:p>
            <a:pPr marL="533400" indent="-533400" eaLnBrk="1" hangingPunct="1"/>
            <a:r>
              <a:rPr lang="zh-CN" altLang="en-US" dirty="0" smtClean="0"/>
              <a:t>任务描述</a:t>
            </a:r>
          </a:p>
          <a:p>
            <a:pPr marL="539750" indent="0" eaLnBrk="1" hangingPunct="1">
              <a:buNone/>
            </a:pPr>
            <a:r>
              <a:rPr lang="zh-CN" altLang="en-US" sz="1600" b="1" dirty="0">
                <a:latin typeface="仿宋" panose="02010609060101010101" pitchFamily="49" charset="-122"/>
                <a:ea typeface="仿宋" panose="02010609060101010101" pitchFamily="49" charset="-122"/>
              </a:rPr>
              <a:t>在对多个数据表对象进行数据查询时，除了使用多表连接查询外，也经常使用</a:t>
            </a:r>
            <a:r>
              <a:rPr lang="zh-CN" altLang="en-US" sz="1600" b="1" dirty="0" smtClean="0">
                <a:latin typeface="仿宋" panose="02010609060101010101" pitchFamily="49" charset="-122"/>
                <a:ea typeface="仿宋" panose="02010609060101010101" pitchFamily="49" charset="-122"/>
              </a:rPr>
              <a:t>子查询</a:t>
            </a:r>
            <a:r>
              <a:rPr lang="zh-CN" altLang="en-US" sz="1600" b="1" dirty="0">
                <a:latin typeface="仿宋" panose="02010609060101010101" pitchFamily="49" charset="-122"/>
                <a:ea typeface="仿宋" panose="02010609060101010101" pitchFamily="49" charset="-122"/>
              </a:rPr>
              <a:t>来完成，大部分使用多表连接查询到的数据，用子查询也能实现，而且更直观，</a:t>
            </a:r>
            <a:r>
              <a:rPr lang="zh-CN" altLang="en-US" sz="1600" b="1" dirty="0" smtClean="0">
                <a:latin typeface="仿宋" panose="02010609060101010101" pitchFamily="49" charset="-122"/>
                <a:ea typeface="仿宋" panose="02010609060101010101" pitchFamily="49" charset="-122"/>
              </a:rPr>
              <a:t>效率</a:t>
            </a:r>
            <a:r>
              <a:rPr lang="zh-CN" altLang="en-US" sz="1600" b="1" dirty="0">
                <a:latin typeface="仿宋" panose="02010609060101010101" pitchFamily="49" charset="-122"/>
                <a:ea typeface="仿宋" panose="02010609060101010101" pitchFamily="49" charset="-122"/>
              </a:rPr>
              <a:t>更高。由于子查询作为 </a:t>
            </a:r>
            <a:r>
              <a:rPr lang="en-US" altLang="zh-CN" sz="1600" b="1" dirty="0">
                <a:latin typeface="仿宋" panose="02010609060101010101" pitchFamily="49" charset="-122"/>
                <a:ea typeface="仿宋" panose="02010609060101010101" pitchFamily="49" charset="-122"/>
              </a:rPr>
              <a:t>WHERE </a:t>
            </a:r>
            <a:r>
              <a:rPr lang="zh-CN" altLang="en-US" sz="1600" b="1" dirty="0">
                <a:latin typeface="仿宋" panose="02010609060101010101" pitchFamily="49" charset="-122"/>
                <a:ea typeface="仿宋" panose="02010609060101010101" pitchFamily="49" charset="-122"/>
              </a:rPr>
              <a:t>条件的一部分，所以还可以和 </a:t>
            </a:r>
            <a:r>
              <a:rPr lang="en-US" altLang="zh-CN" sz="1600" b="1" dirty="0">
                <a:latin typeface="仿宋" panose="02010609060101010101" pitchFamily="49" charset="-122"/>
                <a:ea typeface="仿宋" panose="02010609060101010101" pitchFamily="49" charset="-122"/>
              </a:rPr>
              <a:t>UPDATE</a:t>
            </a:r>
            <a:r>
              <a:rPr lang="zh-CN" altLang="en-US" sz="1600" b="1" dirty="0">
                <a:latin typeface="仿宋" panose="02010609060101010101" pitchFamily="49" charset="-122"/>
                <a:ea typeface="仿宋" panose="02010609060101010101" pitchFamily="49" charset="-122"/>
              </a:rPr>
              <a:t>、</a:t>
            </a:r>
            <a:r>
              <a:rPr lang="en-US" altLang="zh-CN" sz="1600" b="1" dirty="0">
                <a:latin typeface="仿宋" panose="02010609060101010101" pitchFamily="49" charset="-122"/>
                <a:ea typeface="仿宋" panose="02010609060101010101" pitchFamily="49" charset="-122"/>
              </a:rPr>
              <a:t>INSERT</a:t>
            </a:r>
            <a:r>
              <a:rPr lang="zh-CN" altLang="en-US" sz="1600" b="1" dirty="0">
                <a:latin typeface="仿宋" panose="02010609060101010101" pitchFamily="49" charset="-122"/>
                <a:ea typeface="仿宋" panose="02010609060101010101" pitchFamily="49" charset="-122"/>
              </a:rPr>
              <a:t>、</a:t>
            </a:r>
          </a:p>
          <a:p>
            <a:pPr marL="539750" indent="0" eaLnBrk="1" hangingPunct="1">
              <a:buNone/>
            </a:pPr>
            <a:r>
              <a:rPr lang="en-US" altLang="zh-CN" sz="1600" b="1" dirty="0">
                <a:latin typeface="仿宋" panose="02010609060101010101" pitchFamily="49" charset="-122"/>
                <a:ea typeface="仿宋" panose="02010609060101010101" pitchFamily="49" charset="-122"/>
              </a:rPr>
              <a:t>SELECT </a:t>
            </a:r>
            <a:r>
              <a:rPr lang="zh-CN" altLang="en-US" sz="1600" b="1" dirty="0">
                <a:latin typeface="仿宋" panose="02010609060101010101" pitchFamily="49" charset="-122"/>
                <a:ea typeface="仿宋" panose="02010609060101010101" pitchFamily="49" charset="-122"/>
              </a:rPr>
              <a:t>一起使用。 </a:t>
            </a:r>
            <a:endParaRPr lang="en-US" altLang="zh-CN" sz="1600" b="1" dirty="0" smtClean="0">
              <a:latin typeface="仿宋" panose="02010609060101010101" pitchFamily="49" charset="-122"/>
              <a:ea typeface="仿宋" panose="02010609060101010101" pitchFamily="49" charset="-122"/>
            </a:endParaRPr>
          </a:p>
          <a:p>
            <a:pPr marL="533400" indent="-533400" eaLnBrk="1" hangingPunct="1"/>
            <a:r>
              <a:rPr lang="zh-CN" altLang="en-US" dirty="0" smtClean="0"/>
              <a:t>任务目标</a:t>
            </a:r>
          </a:p>
          <a:p>
            <a:pPr marL="457200" lvl="1" indent="0" eaLnBrk="1" hangingPunct="1">
              <a:buNone/>
            </a:pPr>
            <a:r>
              <a:rPr lang="zh-CN" altLang="en-US" sz="1600" b="1" dirty="0" smtClean="0">
                <a:latin typeface="仿宋" panose="02010609060101010101" pitchFamily="49" charset="-122"/>
                <a:ea typeface="仿宋" panose="02010609060101010101" pitchFamily="49" charset="-122"/>
                <a:cs typeface="+mn-cs"/>
              </a:rPr>
              <a:t>（</a:t>
            </a:r>
            <a:r>
              <a:rPr lang="en-US" altLang="zh-CN" sz="1600" b="1" dirty="0">
                <a:latin typeface="仿宋" panose="02010609060101010101" pitchFamily="49" charset="-122"/>
                <a:ea typeface="仿宋" panose="02010609060101010101" pitchFamily="49" charset="-122"/>
                <a:cs typeface="+mn-cs"/>
              </a:rPr>
              <a:t>1</a:t>
            </a:r>
            <a:r>
              <a:rPr lang="zh-CN" altLang="en-US" sz="1600" b="1" dirty="0">
                <a:latin typeface="仿宋" panose="02010609060101010101" pitchFamily="49" charset="-122"/>
                <a:ea typeface="仿宋" panose="02010609060101010101" pitchFamily="49" charset="-122"/>
                <a:cs typeface="+mn-cs"/>
              </a:rPr>
              <a:t>）能够应用简单子查询。</a:t>
            </a:r>
          </a:p>
          <a:p>
            <a:pPr marL="457200" lvl="1" indent="0" eaLnBrk="1" hangingPunct="1">
              <a:buNone/>
            </a:pPr>
            <a:r>
              <a:rPr lang="zh-CN" altLang="en-US" sz="1600" b="1" dirty="0">
                <a:latin typeface="仿宋" panose="02010609060101010101" pitchFamily="49" charset="-122"/>
                <a:ea typeface="仿宋" panose="02010609060101010101" pitchFamily="49" charset="-122"/>
                <a:cs typeface="+mn-cs"/>
              </a:rPr>
              <a:t>（</a:t>
            </a:r>
            <a:r>
              <a:rPr lang="en-US" altLang="zh-CN" sz="1600" b="1" dirty="0">
                <a:latin typeface="仿宋" panose="02010609060101010101" pitchFamily="49" charset="-122"/>
                <a:ea typeface="仿宋" panose="02010609060101010101" pitchFamily="49" charset="-122"/>
                <a:cs typeface="+mn-cs"/>
              </a:rPr>
              <a:t>2</a:t>
            </a:r>
            <a:r>
              <a:rPr lang="zh-CN" altLang="en-US" sz="1600" b="1" dirty="0">
                <a:latin typeface="仿宋" panose="02010609060101010101" pitchFamily="49" charset="-122"/>
                <a:ea typeface="仿宋" panose="02010609060101010101" pitchFamily="49" charset="-122"/>
                <a:cs typeface="+mn-cs"/>
              </a:rPr>
              <a:t>）能够使用 </a:t>
            </a:r>
            <a:r>
              <a:rPr lang="en-US" altLang="zh-CN" sz="1600" b="1" dirty="0">
                <a:latin typeface="仿宋" panose="02010609060101010101" pitchFamily="49" charset="-122"/>
                <a:ea typeface="仿宋" panose="02010609060101010101" pitchFamily="49" charset="-122"/>
                <a:cs typeface="+mn-cs"/>
              </a:rPr>
              <a:t>EXISTS</a:t>
            </a:r>
            <a:r>
              <a:rPr lang="zh-CN" altLang="en-US" sz="1600" b="1" dirty="0">
                <a:latin typeface="仿宋" panose="02010609060101010101" pitchFamily="49" charset="-122"/>
                <a:ea typeface="仿宋" panose="02010609060101010101" pitchFamily="49" charset="-122"/>
                <a:cs typeface="+mn-cs"/>
              </a:rPr>
              <a:t>子查询</a:t>
            </a:r>
            <a:r>
              <a:rPr lang="zh-CN" altLang="en-US" sz="1600" b="1" dirty="0" smtClean="0">
                <a:latin typeface="仿宋" panose="02010609060101010101" pitchFamily="49" charset="-122"/>
                <a:ea typeface="仿宋" panose="02010609060101010101" pitchFamily="49" charset="-122"/>
                <a:cs typeface="+mn-cs"/>
              </a:rPr>
              <a:t>。</a:t>
            </a:r>
            <a:endParaRPr lang="en-US" altLang="zh-CN" sz="1600" b="1" dirty="0" smtClean="0">
              <a:latin typeface="仿宋" panose="02010609060101010101" pitchFamily="49" charset="-122"/>
              <a:ea typeface="仿宋" panose="02010609060101010101" pitchFamily="49" charset="-122"/>
              <a:cs typeface="+mn-cs"/>
            </a:endParaRPr>
          </a:p>
          <a:p>
            <a:pPr marL="457200" lvl="1" indent="0" eaLnBrk="1" hangingPunct="1">
              <a:buNone/>
            </a:pPr>
            <a:r>
              <a:rPr lang="zh-CN" altLang="en-US" sz="1600" b="1" dirty="0">
                <a:latin typeface="仿宋" panose="02010609060101010101" pitchFamily="49" charset="-122"/>
                <a:ea typeface="仿宋" panose="02010609060101010101" pitchFamily="49" charset="-122"/>
                <a:cs typeface="+mn-cs"/>
              </a:rPr>
              <a:t>（</a:t>
            </a:r>
            <a:r>
              <a:rPr lang="en-US" altLang="zh-CN" sz="1600" b="1" dirty="0">
                <a:latin typeface="仿宋" panose="02010609060101010101" pitchFamily="49" charset="-122"/>
                <a:ea typeface="仿宋" panose="02010609060101010101" pitchFamily="49" charset="-122"/>
                <a:cs typeface="+mn-cs"/>
              </a:rPr>
              <a:t>3</a:t>
            </a:r>
            <a:r>
              <a:rPr lang="zh-CN" altLang="en-US" sz="1600" b="1" dirty="0">
                <a:latin typeface="仿宋" panose="02010609060101010101" pitchFamily="49" charset="-122"/>
                <a:ea typeface="仿宋" panose="02010609060101010101" pitchFamily="49" charset="-122"/>
                <a:cs typeface="+mn-cs"/>
              </a:rPr>
              <a:t>）理解子查询和父查询之间的关系。</a:t>
            </a:r>
          </a:p>
          <a:p>
            <a:pPr marL="457200" lvl="1" indent="0" eaLnBrk="1" hangingPunct="1">
              <a:buNone/>
            </a:pPr>
            <a:r>
              <a:rPr lang="zh-CN" altLang="en-US" sz="1600" b="1" dirty="0">
                <a:latin typeface="仿宋" panose="02010609060101010101" pitchFamily="49" charset="-122"/>
                <a:ea typeface="仿宋" panose="02010609060101010101" pitchFamily="49" charset="-122"/>
                <a:cs typeface="+mn-cs"/>
              </a:rPr>
              <a:t>（</a:t>
            </a:r>
            <a:r>
              <a:rPr lang="en-US" altLang="zh-CN" sz="1600" b="1" dirty="0">
                <a:latin typeface="仿宋" panose="02010609060101010101" pitchFamily="49" charset="-122"/>
                <a:ea typeface="仿宋" panose="02010609060101010101" pitchFamily="49" charset="-122"/>
                <a:cs typeface="+mn-cs"/>
              </a:rPr>
              <a:t>4</a:t>
            </a:r>
            <a:r>
              <a:rPr lang="zh-CN" altLang="en-US" sz="1600" b="1" dirty="0">
                <a:latin typeface="仿宋" panose="02010609060101010101" pitchFamily="49" charset="-122"/>
                <a:ea typeface="仿宋" panose="02010609060101010101" pitchFamily="49" charset="-122"/>
                <a:cs typeface="+mn-cs"/>
              </a:rPr>
              <a:t>）理解在子查询中</a:t>
            </a:r>
            <a:r>
              <a:rPr lang="en-US" altLang="zh-CN" sz="1600" b="1" dirty="0">
                <a:latin typeface="仿宋" panose="02010609060101010101" pitchFamily="49" charset="-122"/>
                <a:ea typeface="仿宋" panose="02010609060101010101" pitchFamily="49" charset="-122"/>
                <a:cs typeface="+mn-cs"/>
              </a:rPr>
              <a:t>IN</a:t>
            </a:r>
            <a:r>
              <a:rPr lang="zh-CN" altLang="en-US" sz="1600" b="1" dirty="0">
                <a:latin typeface="仿宋" panose="02010609060101010101" pitchFamily="49" charset="-122"/>
                <a:ea typeface="仿宋" panose="02010609060101010101" pitchFamily="49" charset="-122"/>
                <a:cs typeface="+mn-cs"/>
              </a:rPr>
              <a:t>关键字的使用场合。</a:t>
            </a:r>
          </a:p>
          <a:p>
            <a:pPr marL="457200" lvl="1" indent="0" eaLnBrk="1" hangingPunct="1">
              <a:buNone/>
            </a:pPr>
            <a:r>
              <a:rPr lang="zh-CN" altLang="en-US" sz="1600" b="1" dirty="0">
                <a:latin typeface="仿宋" panose="02010609060101010101" pitchFamily="49" charset="-122"/>
                <a:ea typeface="仿宋" panose="02010609060101010101" pitchFamily="49" charset="-122"/>
                <a:cs typeface="+mn-cs"/>
              </a:rPr>
              <a:t>（</a:t>
            </a:r>
            <a:r>
              <a:rPr lang="en-US" altLang="zh-CN" sz="1600" b="1" dirty="0">
                <a:latin typeface="仿宋" panose="02010609060101010101" pitchFamily="49" charset="-122"/>
                <a:ea typeface="仿宋" panose="02010609060101010101" pitchFamily="49" charset="-122"/>
                <a:cs typeface="+mn-cs"/>
              </a:rPr>
              <a:t>5</a:t>
            </a:r>
            <a:r>
              <a:rPr lang="zh-CN" altLang="en-US" sz="1600" b="1" dirty="0">
                <a:latin typeface="仿宋" panose="02010609060101010101" pitchFamily="49" charset="-122"/>
                <a:ea typeface="仿宋" panose="02010609060101010101" pitchFamily="49" charset="-122"/>
                <a:cs typeface="+mn-cs"/>
              </a:rPr>
              <a:t>）成功的道路上没有捷径，只有坚持不懈努力，才能做一个对社会有担当、有</a:t>
            </a:r>
          </a:p>
          <a:p>
            <a:pPr marL="457200" lvl="1" indent="0" eaLnBrk="1" hangingPunct="1">
              <a:buNone/>
            </a:pPr>
            <a:r>
              <a:rPr lang="zh-CN" altLang="en-US" sz="1600" b="1" dirty="0">
                <a:latin typeface="仿宋" panose="02010609060101010101" pitchFamily="49" charset="-122"/>
                <a:ea typeface="仿宋" panose="02010609060101010101" pitchFamily="49" charset="-122"/>
                <a:cs typeface="+mn-cs"/>
              </a:rPr>
              <a:t>贡献的人。</a:t>
            </a:r>
            <a:endParaRPr lang="zh-CN" altLang="en-US" sz="1600" b="1" dirty="0" smtClean="0">
              <a:latin typeface="仿宋" panose="02010609060101010101" pitchFamily="49" charset="-122"/>
              <a:ea typeface="仿宋" panose="02010609060101010101" pitchFamily="49" charset="-122"/>
              <a:cs typeface="+mn-cs"/>
            </a:endParaRPr>
          </a:p>
          <a:p>
            <a:pPr marL="533400" indent="-533400" eaLnBrk="1" hangingPunct="1"/>
            <a:r>
              <a:rPr lang="zh-CN" altLang="en-US" dirty="0" smtClean="0"/>
              <a:t>任务分析</a:t>
            </a:r>
            <a:endParaRPr lang="en-US" altLang="zh-CN" dirty="0" smtClean="0"/>
          </a:p>
          <a:p>
            <a:pPr marL="457200" lvl="1" indent="0" eaLnBrk="1" hangingPunct="1">
              <a:buNone/>
            </a:pPr>
            <a:r>
              <a:rPr lang="zh-CN" altLang="en-US" sz="1600" b="1" dirty="0">
                <a:latin typeface="仿宋" panose="02010609060101010101" pitchFamily="49" charset="-122"/>
                <a:ea typeface="仿宋" panose="02010609060101010101" pitchFamily="49" charset="-122"/>
                <a:cs typeface="+mn-cs"/>
              </a:rPr>
              <a:t>要进行简单子查询，用户首先连接到</a:t>
            </a:r>
            <a:r>
              <a:rPr lang="en-US" altLang="zh-CN" sz="1600" b="1" dirty="0">
                <a:latin typeface="仿宋" panose="02010609060101010101" pitchFamily="49" charset="-122"/>
                <a:ea typeface="仿宋" panose="02010609060101010101" pitchFamily="49" charset="-122"/>
                <a:cs typeface="+mn-cs"/>
              </a:rPr>
              <a:t>SQL Server </a:t>
            </a:r>
            <a:r>
              <a:rPr lang="zh-CN" altLang="en-US" sz="1600" b="1" dirty="0">
                <a:latin typeface="仿宋" panose="02010609060101010101" pitchFamily="49" charset="-122"/>
                <a:ea typeface="仿宋" panose="02010609060101010101" pitchFamily="49" charset="-122"/>
                <a:cs typeface="+mn-cs"/>
              </a:rPr>
              <a:t>实例，然后单击工具栏上的“新建</a:t>
            </a:r>
          </a:p>
          <a:p>
            <a:pPr marL="457200" lvl="1" indent="0" eaLnBrk="1" hangingPunct="1">
              <a:buNone/>
            </a:pPr>
            <a:r>
              <a:rPr lang="zh-CN" altLang="en-US" sz="1600" b="1" dirty="0">
                <a:latin typeface="仿宋" panose="02010609060101010101" pitchFamily="49" charset="-122"/>
                <a:ea typeface="仿宋" panose="02010609060101010101" pitchFamily="49" charset="-122"/>
                <a:cs typeface="+mn-cs"/>
              </a:rPr>
              <a:t>查询（</a:t>
            </a:r>
            <a:r>
              <a:rPr lang="en-US" altLang="zh-CN" sz="1600" b="1" dirty="0">
                <a:latin typeface="仿宋" panose="02010609060101010101" pitchFamily="49" charset="-122"/>
                <a:ea typeface="仿宋" panose="02010609060101010101" pitchFamily="49" charset="-122"/>
                <a:cs typeface="+mn-cs"/>
              </a:rPr>
              <a:t>N</a:t>
            </a:r>
            <a:r>
              <a:rPr lang="zh-CN" altLang="en-US" sz="1600" b="1" dirty="0">
                <a:latin typeface="仿宋" panose="02010609060101010101" pitchFamily="49" charset="-122"/>
                <a:ea typeface="仿宋" panose="02010609060101010101" pitchFamily="49" charset="-122"/>
                <a:cs typeface="+mn-cs"/>
              </a:rPr>
              <a:t>）”，在查询编辑器窗口中根据需要输入相应语句进行简单子查询。</a:t>
            </a:r>
            <a:endParaRPr lang="zh-CN" altLang="en-US" sz="2400" dirty="0" smtClean="0"/>
          </a:p>
        </p:txBody>
      </p:sp>
    </p:spTree>
    <p:extLst>
      <p:ext uri="{BB962C8B-B14F-4D97-AF65-F5344CB8AC3E}">
        <p14:creationId xmlns:p14="http://schemas.microsoft.com/office/powerpoint/2010/main" val="1423389210"/>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9" name="Rectangle 2"/>
          <p:cNvSpPr>
            <a:spLocks noGrp="1" noChangeArrowheads="1"/>
          </p:cNvSpPr>
          <p:nvPr>
            <p:ph type="title"/>
          </p:nvPr>
        </p:nvSpPr>
        <p:spPr>
          <a:xfrm>
            <a:off x="539552" y="188640"/>
            <a:ext cx="7391400" cy="563563"/>
          </a:xfrm>
        </p:spPr>
        <p:txBody>
          <a:bodyPr/>
          <a:lstStyle/>
          <a:p>
            <a:pPr eaLnBrk="1" hangingPunct="1"/>
            <a:r>
              <a:rPr lang="zh-CN" altLang="en-US" dirty="0"/>
              <a:t>学习任务</a:t>
            </a:r>
            <a:r>
              <a:rPr lang="zh-CN" altLang="en-US" dirty="0" smtClean="0"/>
              <a:t>十     使用</a:t>
            </a:r>
            <a:r>
              <a:rPr lang="zh-CN" altLang="en-US" dirty="0"/>
              <a:t>简单子查询</a:t>
            </a:r>
            <a:br>
              <a:rPr lang="zh-CN" altLang="en-US" dirty="0"/>
            </a:br>
            <a:endParaRPr lang="zh-CN" altLang="en-US" dirty="0" smtClean="0"/>
          </a:p>
        </p:txBody>
      </p:sp>
      <p:sp>
        <p:nvSpPr>
          <p:cNvPr id="45060" name="Rectangle 3"/>
          <p:cNvSpPr>
            <a:spLocks noGrp="1" noChangeArrowheads="1"/>
          </p:cNvSpPr>
          <p:nvPr>
            <p:ph idx="1"/>
          </p:nvPr>
        </p:nvSpPr>
        <p:spPr>
          <a:xfrm>
            <a:off x="395536" y="692696"/>
            <a:ext cx="8496944" cy="5570040"/>
          </a:xfrm>
          <a:noFill/>
        </p:spPr>
        <p:txBody>
          <a:bodyPr/>
          <a:lstStyle/>
          <a:p>
            <a:pPr marL="533400" indent="-533400" eaLnBrk="1" hangingPunct="1"/>
            <a:r>
              <a:rPr lang="zh-CN" altLang="en-US" dirty="0" smtClean="0"/>
              <a:t>任务实施</a:t>
            </a:r>
          </a:p>
          <a:p>
            <a:pPr marL="457200" lvl="1" indent="0" eaLnBrk="1" hangingPunct="1">
              <a:buNone/>
            </a:pPr>
            <a:r>
              <a:rPr lang="zh-CN" altLang="en-US" sz="1800" b="1" dirty="0">
                <a:latin typeface="仿宋" panose="02010609060101010101" pitchFamily="49" charset="-122"/>
                <a:ea typeface="仿宋" panose="02010609060101010101" pitchFamily="49" charset="-122"/>
                <a:cs typeface="+mn-cs"/>
              </a:rPr>
              <a:t>一、在 </a:t>
            </a:r>
            <a:r>
              <a:rPr lang="en-US" altLang="zh-CN" sz="1800" b="1" dirty="0" err="1">
                <a:latin typeface="仿宋" panose="02010609060101010101" pitchFamily="49" charset="-122"/>
                <a:ea typeface="仿宋" panose="02010609060101010101" pitchFamily="49" charset="-122"/>
                <a:cs typeface="+mn-cs"/>
              </a:rPr>
              <a:t>xsxxb</a:t>
            </a:r>
            <a:r>
              <a:rPr lang="en-US" altLang="zh-CN" sz="1800" b="1" dirty="0">
                <a:latin typeface="仿宋" panose="02010609060101010101" pitchFamily="49" charset="-122"/>
                <a:ea typeface="仿宋" panose="02010609060101010101" pitchFamily="49" charset="-122"/>
                <a:cs typeface="+mn-cs"/>
              </a:rPr>
              <a:t> </a:t>
            </a:r>
            <a:r>
              <a:rPr lang="zh-CN" altLang="en-US" sz="1800" b="1" dirty="0">
                <a:latin typeface="仿宋" panose="02010609060101010101" pitchFamily="49" charset="-122"/>
                <a:ea typeface="仿宋" panose="02010609060101010101" pitchFamily="49" charset="-122"/>
                <a:cs typeface="+mn-cs"/>
              </a:rPr>
              <a:t>表中查找 </a:t>
            </a:r>
            <a:r>
              <a:rPr lang="en-US" altLang="zh-CN" sz="1800" b="1" dirty="0" err="1">
                <a:latin typeface="仿宋" panose="02010609060101010101" pitchFamily="49" charset="-122"/>
                <a:ea typeface="仿宋" panose="02010609060101010101" pitchFamily="49" charset="-122"/>
                <a:cs typeface="+mn-cs"/>
              </a:rPr>
              <a:t>jtdz</a:t>
            </a:r>
            <a:r>
              <a:rPr lang="zh-CN" altLang="en-US" sz="1800" b="1" dirty="0">
                <a:latin typeface="仿宋" panose="02010609060101010101" pitchFamily="49" charset="-122"/>
                <a:ea typeface="仿宋" panose="02010609060101010101" pitchFamily="49" charset="-122"/>
                <a:cs typeface="+mn-cs"/>
              </a:rPr>
              <a:t>（家庭地址）与“张三丰”一样的学生</a:t>
            </a:r>
            <a:r>
              <a:rPr lang="zh-CN" altLang="en-US" sz="1800" b="1" dirty="0" smtClean="0">
                <a:latin typeface="仿宋" panose="02010609060101010101" pitchFamily="49" charset="-122"/>
                <a:ea typeface="仿宋" panose="02010609060101010101" pitchFamily="49" charset="-122"/>
                <a:cs typeface="+mn-cs"/>
              </a:rPr>
              <a:t>信息</a:t>
            </a:r>
            <a:endParaRPr lang="en-US" altLang="zh-CN" sz="1800" b="1" dirty="0" smtClean="0">
              <a:latin typeface="仿宋" panose="02010609060101010101" pitchFamily="49" charset="-122"/>
              <a:ea typeface="仿宋" panose="02010609060101010101" pitchFamily="49" charset="-122"/>
              <a:cs typeface="+mn-cs"/>
            </a:endParaRPr>
          </a:p>
          <a:p>
            <a:pPr marL="457200" lvl="1" indent="0" eaLnBrk="1" hangingPunct="1">
              <a:buNone/>
            </a:pPr>
            <a:r>
              <a:rPr lang="zh-CN" altLang="en-US" sz="1800" b="1" dirty="0">
                <a:latin typeface="仿宋" panose="02010609060101010101" pitchFamily="49" charset="-122"/>
                <a:ea typeface="仿宋" panose="02010609060101010101" pitchFamily="49" charset="-122"/>
                <a:cs typeface="+mn-cs"/>
              </a:rPr>
              <a:t>实现方法</a:t>
            </a:r>
            <a:r>
              <a:rPr lang="en-US" altLang="zh-CN" sz="1800" b="1" dirty="0">
                <a:latin typeface="仿宋" panose="02010609060101010101" pitchFamily="49" charset="-122"/>
                <a:ea typeface="仿宋" panose="02010609060101010101" pitchFamily="49" charset="-122"/>
                <a:cs typeface="+mn-cs"/>
              </a:rPr>
              <a:t>1</a:t>
            </a:r>
            <a:r>
              <a:rPr lang="zh-CN" altLang="en-US" sz="1800" b="1" dirty="0">
                <a:latin typeface="仿宋" panose="02010609060101010101" pitchFamily="49" charset="-122"/>
                <a:ea typeface="仿宋" panose="02010609060101010101" pitchFamily="49" charset="-122"/>
                <a:cs typeface="+mn-cs"/>
              </a:rPr>
              <a:t>：分步骤</a:t>
            </a:r>
            <a:r>
              <a:rPr lang="zh-CN" altLang="en-US" sz="1800" b="1" dirty="0" smtClean="0">
                <a:latin typeface="仿宋" panose="02010609060101010101" pitchFamily="49" charset="-122"/>
                <a:ea typeface="仿宋" panose="02010609060101010101" pitchFamily="49" charset="-122"/>
                <a:cs typeface="+mn-cs"/>
              </a:rPr>
              <a:t>实现</a:t>
            </a:r>
            <a:r>
              <a:rPr lang="zh-CN" altLang="en-US" sz="1800" b="1" dirty="0">
                <a:latin typeface="仿宋" panose="02010609060101010101" pitchFamily="49" charset="-122"/>
                <a:ea typeface="仿宋" panose="02010609060101010101" pitchFamily="49" charset="-122"/>
                <a:cs typeface="+mn-cs"/>
              </a:rPr>
              <a:t>。</a:t>
            </a:r>
            <a:endParaRPr lang="en-US" altLang="zh-CN" sz="1800" b="1" dirty="0" smtClean="0">
              <a:latin typeface="仿宋" panose="02010609060101010101" pitchFamily="49" charset="-122"/>
              <a:ea typeface="仿宋" panose="02010609060101010101" pitchFamily="49" charset="-122"/>
              <a:cs typeface="+mn-cs"/>
            </a:endParaRPr>
          </a:p>
          <a:p>
            <a:pPr marL="457200" lvl="1" indent="0" eaLnBrk="1" hangingPunct="1">
              <a:buNone/>
            </a:pPr>
            <a:r>
              <a:rPr lang="zh-CN" altLang="en-US" sz="1800" b="1" dirty="0">
                <a:latin typeface="仿宋" panose="02010609060101010101" pitchFamily="49" charset="-122"/>
                <a:ea typeface="仿宋" panose="02010609060101010101" pitchFamily="49" charset="-122"/>
                <a:cs typeface="+mn-cs"/>
              </a:rPr>
              <a:t>（</a:t>
            </a:r>
            <a:r>
              <a:rPr lang="en-US" altLang="zh-CN" sz="1800" b="1" dirty="0">
                <a:latin typeface="仿宋" panose="02010609060101010101" pitchFamily="49" charset="-122"/>
                <a:ea typeface="仿宋" panose="02010609060101010101" pitchFamily="49" charset="-122"/>
                <a:cs typeface="+mn-cs"/>
              </a:rPr>
              <a:t>1</a:t>
            </a:r>
            <a:r>
              <a:rPr lang="zh-CN" altLang="en-US" sz="1800" b="1" dirty="0">
                <a:latin typeface="仿宋" panose="02010609060101010101" pitchFamily="49" charset="-122"/>
                <a:ea typeface="仿宋" panose="02010609060101010101" pitchFamily="49" charset="-122"/>
                <a:cs typeface="+mn-cs"/>
              </a:rPr>
              <a:t>）在查询编辑器中输入如下代码： </a:t>
            </a:r>
            <a:endParaRPr lang="en-US" altLang="zh-CN" sz="1800" b="1" dirty="0" smtClean="0">
              <a:latin typeface="仿宋" panose="02010609060101010101" pitchFamily="49" charset="-122"/>
              <a:ea typeface="仿宋" panose="02010609060101010101" pitchFamily="49" charset="-122"/>
              <a:cs typeface="+mn-cs"/>
            </a:endParaRPr>
          </a:p>
          <a:p>
            <a:pPr marL="457200" lvl="1" indent="0" eaLnBrk="1" hangingPunct="1">
              <a:buNone/>
            </a:pPr>
            <a:endParaRPr lang="en-US" altLang="zh-CN" sz="1800" b="1" dirty="0" smtClean="0">
              <a:latin typeface="仿宋" panose="02010609060101010101" pitchFamily="49" charset="-122"/>
              <a:ea typeface="仿宋" panose="02010609060101010101" pitchFamily="49" charset="-122"/>
              <a:cs typeface="+mn-cs"/>
            </a:endParaRPr>
          </a:p>
          <a:p>
            <a:pPr marL="457200" lvl="1" indent="0" eaLnBrk="1" hangingPunct="1">
              <a:buNone/>
            </a:pPr>
            <a:endParaRPr lang="en-US" altLang="zh-CN" sz="1800" b="1" dirty="0">
              <a:latin typeface="仿宋" panose="02010609060101010101" pitchFamily="49" charset="-122"/>
              <a:ea typeface="仿宋" panose="02010609060101010101" pitchFamily="49" charset="-122"/>
              <a:cs typeface="+mn-cs"/>
            </a:endParaRPr>
          </a:p>
          <a:p>
            <a:pPr marL="457200" lvl="1" indent="0" eaLnBrk="1" hangingPunct="1">
              <a:buNone/>
            </a:pPr>
            <a:endParaRPr lang="en-US" altLang="zh-CN" sz="1800" b="1" dirty="0" smtClean="0">
              <a:latin typeface="仿宋" panose="02010609060101010101" pitchFamily="49" charset="-122"/>
              <a:ea typeface="仿宋" panose="02010609060101010101" pitchFamily="49" charset="-122"/>
              <a:cs typeface="+mn-cs"/>
            </a:endParaRPr>
          </a:p>
          <a:p>
            <a:pPr marL="457200" lvl="1" indent="0" eaLnBrk="1" hangingPunct="1">
              <a:buNone/>
            </a:pPr>
            <a:r>
              <a:rPr lang="zh-CN" altLang="en-US" sz="1800" b="1" dirty="0" smtClean="0">
                <a:latin typeface="仿宋" panose="02010609060101010101" pitchFamily="49" charset="-122"/>
                <a:ea typeface="仿宋" panose="02010609060101010101" pitchFamily="49" charset="-122"/>
                <a:cs typeface="+mn-cs"/>
              </a:rPr>
              <a:t>（</a:t>
            </a:r>
            <a:r>
              <a:rPr lang="en-US" altLang="zh-CN" sz="1800" b="1" dirty="0">
                <a:latin typeface="仿宋" panose="02010609060101010101" pitchFamily="49" charset="-122"/>
                <a:ea typeface="仿宋" panose="02010609060101010101" pitchFamily="49" charset="-122"/>
                <a:cs typeface="+mn-cs"/>
              </a:rPr>
              <a:t>2</a:t>
            </a:r>
            <a:r>
              <a:rPr lang="zh-CN" altLang="en-US" sz="1800" b="1" dirty="0">
                <a:latin typeface="仿宋" panose="02010609060101010101" pitchFamily="49" charset="-122"/>
                <a:ea typeface="仿宋" panose="02010609060101010101" pitchFamily="49" charset="-122"/>
                <a:cs typeface="+mn-cs"/>
              </a:rPr>
              <a:t>）单击工具栏</a:t>
            </a:r>
            <a:r>
              <a:rPr lang="zh-CN" altLang="en-US" sz="1800" b="1" dirty="0" smtClean="0">
                <a:latin typeface="仿宋" panose="02010609060101010101" pitchFamily="49" charset="-122"/>
                <a:ea typeface="仿宋" panose="02010609060101010101" pitchFamily="49" charset="-122"/>
                <a:cs typeface="+mn-cs"/>
              </a:rPr>
              <a:t>的“执行”按钮</a:t>
            </a:r>
            <a:r>
              <a:rPr lang="zh-CN" altLang="en-US" sz="1800" b="1" dirty="0">
                <a:latin typeface="仿宋" panose="02010609060101010101" pitchFamily="49" charset="-122"/>
                <a:ea typeface="仿宋" panose="02010609060101010101" pitchFamily="49" charset="-122"/>
                <a:cs typeface="+mn-cs"/>
              </a:rPr>
              <a:t>或者按 </a:t>
            </a:r>
            <a:r>
              <a:rPr lang="en-US" altLang="zh-CN" sz="1800" b="1" dirty="0">
                <a:latin typeface="仿宋" panose="02010609060101010101" pitchFamily="49" charset="-122"/>
                <a:ea typeface="仿宋" panose="02010609060101010101" pitchFamily="49" charset="-122"/>
                <a:cs typeface="+mn-cs"/>
              </a:rPr>
              <a:t>F5</a:t>
            </a:r>
            <a:r>
              <a:rPr lang="zh-CN" altLang="en-US" sz="1800" b="1" dirty="0">
                <a:latin typeface="仿宋" panose="02010609060101010101" pitchFamily="49" charset="-122"/>
                <a:ea typeface="仿宋" panose="02010609060101010101" pitchFamily="49" charset="-122"/>
                <a:cs typeface="+mn-cs"/>
              </a:rPr>
              <a:t>键。</a:t>
            </a:r>
          </a:p>
          <a:p>
            <a:pPr marL="457200" lvl="1" indent="0" eaLnBrk="1" hangingPunct="1">
              <a:buNone/>
            </a:pPr>
            <a:r>
              <a:rPr lang="zh-CN" altLang="en-US" sz="1800" b="1" dirty="0">
                <a:latin typeface="仿宋" panose="02010609060101010101" pitchFamily="49" charset="-122"/>
                <a:ea typeface="仿宋" panose="02010609060101010101" pitchFamily="49" charset="-122"/>
                <a:cs typeface="+mn-cs"/>
              </a:rPr>
              <a:t>（</a:t>
            </a:r>
            <a:r>
              <a:rPr lang="en-US" altLang="zh-CN" sz="1800" b="1" dirty="0">
                <a:latin typeface="仿宋" panose="02010609060101010101" pitchFamily="49" charset="-122"/>
                <a:ea typeface="仿宋" panose="02010609060101010101" pitchFamily="49" charset="-122"/>
                <a:cs typeface="+mn-cs"/>
              </a:rPr>
              <a:t>3</a:t>
            </a:r>
            <a:r>
              <a:rPr lang="zh-CN" altLang="en-US" sz="1800" b="1" dirty="0" smtClean="0">
                <a:latin typeface="仿宋" panose="02010609060101010101" pitchFamily="49" charset="-122"/>
                <a:ea typeface="仿宋" panose="02010609060101010101" pitchFamily="49" charset="-122"/>
                <a:cs typeface="+mn-cs"/>
              </a:rPr>
              <a:t>）</a:t>
            </a:r>
            <a:r>
              <a:rPr lang="zh-CN" altLang="en-US" sz="1800" b="1" dirty="0">
                <a:latin typeface="仿宋" panose="02010609060101010101" pitchFamily="49" charset="-122"/>
                <a:ea typeface="仿宋" panose="02010609060101010101" pitchFamily="49" charset="-122"/>
                <a:cs typeface="+mn-cs"/>
              </a:rPr>
              <a:t>查看</a:t>
            </a:r>
            <a:r>
              <a:rPr lang="zh-CN" altLang="en-US" sz="1800" b="1" dirty="0" smtClean="0">
                <a:latin typeface="仿宋" panose="02010609060101010101" pitchFamily="49" charset="-122"/>
                <a:ea typeface="仿宋" panose="02010609060101010101" pitchFamily="49" charset="-122"/>
                <a:cs typeface="+mn-cs"/>
              </a:rPr>
              <a:t>结果。</a:t>
            </a:r>
            <a:endParaRPr lang="en-US" altLang="zh-CN" sz="1800" b="1" dirty="0" smtClean="0">
              <a:latin typeface="仿宋" panose="02010609060101010101" pitchFamily="49" charset="-122"/>
              <a:ea typeface="仿宋" panose="02010609060101010101" pitchFamily="49" charset="-122"/>
              <a:cs typeface="+mn-cs"/>
            </a:endParaRPr>
          </a:p>
          <a:p>
            <a:pPr marL="457200" lvl="1" indent="0" eaLnBrk="1" hangingPunct="1">
              <a:buNone/>
            </a:pPr>
            <a:r>
              <a:rPr lang="zh-CN" altLang="en-US" sz="1800" b="1" dirty="0">
                <a:latin typeface="仿宋" panose="02010609060101010101" pitchFamily="49" charset="-122"/>
                <a:ea typeface="仿宋" panose="02010609060101010101" pitchFamily="49" charset="-122"/>
                <a:cs typeface="+mn-cs"/>
              </a:rPr>
              <a:t>实现方法</a:t>
            </a:r>
            <a:r>
              <a:rPr lang="en-US" altLang="zh-CN" sz="1800" b="1" dirty="0">
                <a:latin typeface="仿宋" panose="02010609060101010101" pitchFamily="49" charset="-122"/>
                <a:ea typeface="仿宋" panose="02010609060101010101" pitchFamily="49" charset="-122"/>
                <a:cs typeface="+mn-cs"/>
              </a:rPr>
              <a:t>2</a:t>
            </a:r>
            <a:r>
              <a:rPr lang="zh-CN" altLang="en-US" sz="1800" b="1" dirty="0">
                <a:latin typeface="仿宋" panose="02010609060101010101" pitchFamily="49" charset="-122"/>
                <a:ea typeface="仿宋" panose="02010609060101010101" pitchFamily="49" charset="-122"/>
                <a:cs typeface="+mn-cs"/>
              </a:rPr>
              <a:t>：采用</a:t>
            </a:r>
            <a:r>
              <a:rPr lang="en-US" altLang="zh-CN" sz="1800" b="1" dirty="0">
                <a:latin typeface="仿宋" panose="02010609060101010101" pitchFamily="49" charset="-122"/>
                <a:ea typeface="仿宋" panose="02010609060101010101" pitchFamily="49" charset="-122"/>
                <a:cs typeface="+mn-cs"/>
              </a:rPr>
              <a:t>T-SQL</a:t>
            </a:r>
            <a:r>
              <a:rPr lang="zh-CN" altLang="en-US" sz="1800" b="1" dirty="0">
                <a:latin typeface="仿宋" panose="02010609060101010101" pitchFamily="49" charset="-122"/>
                <a:ea typeface="仿宋" panose="02010609060101010101" pitchFamily="49" charset="-122"/>
                <a:cs typeface="+mn-cs"/>
              </a:rPr>
              <a:t>变量实现。</a:t>
            </a:r>
            <a:endParaRPr lang="en-US" altLang="zh-CN" sz="1800" b="1" dirty="0" smtClean="0">
              <a:latin typeface="仿宋" panose="02010609060101010101" pitchFamily="49" charset="-122"/>
              <a:ea typeface="仿宋" panose="02010609060101010101" pitchFamily="49" charset="-122"/>
              <a:cs typeface="+mn-cs"/>
            </a:endParaRPr>
          </a:p>
          <a:p>
            <a:pPr marL="457200" lvl="1" indent="0" eaLnBrk="1" hangingPunct="1">
              <a:buNone/>
            </a:pPr>
            <a:r>
              <a:rPr lang="zh-CN" altLang="en-US" sz="1800" b="1" dirty="0" smtClean="0">
                <a:latin typeface="仿宋" panose="02010609060101010101" pitchFamily="49" charset="-122"/>
                <a:ea typeface="仿宋" panose="02010609060101010101" pitchFamily="49" charset="-122"/>
                <a:cs typeface="+mn-cs"/>
              </a:rPr>
              <a:t>（</a:t>
            </a:r>
            <a:r>
              <a:rPr lang="en-US" altLang="zh-CN" sz="1800" b="1" dirty="0">
                <a:latin typeface="仿宋" panose="02010609060101010101" pitchFamily="49" charset="-122"/>
                <a:ea typeface="仿宋" panose="02010609060101010101" pitchFamily="49" charset="-122"/>
                <a:cs typeface="+mn-cs"/>
              </a:rPr>
              <a:t>1</a:t>
            </a:r>
            <a:r>
              <a:rPr lang="zh-CN" altLang="en-US" sz="1800" b="1" dirty="0">
                <a:latin typeface="仿宋" panose="02010609060101010101" pitchFamily="49" charset="-122"/>
                <a:ea typeface="仿宋" panose="02010609060101010101" pitchFamily="49" charset="-122"/>
                <a:cs typeface="+mn-cs"/>
              </a:rPr>
              <a:t>）在查询编辑器中输入如下代码： </a:t>
            </a:r>
            <a:endParaRPr lang="en-US" altLang="zh-CN" sz="1800" b="1" dirty="0" smtClean="0">
              <a:latin typeface="仿宋" panose="02010609060101010101" pitchFamily="49" charset="-122"/>
              <a:ea typeface="仿宋" panose="02010609060101010101" pitchFamily="49" charset="-122"/>
              <a:cs typeface="+mn-cs"/>
            </a:endParaRPr>
          </a:p>
          <a:p>
            <a:pPr marL="457200" lvl="1" indent="0" eaLnBrk="1" hangingPunct="1">
              <a:buNone/>
            </a:pPr>
            <a:endParaRPr lang="en-US" altLang="zh-CN" sz="1800" b="1" dirty="0">
              <a:latin typeface="仿宋" panose="02010609060101010101" pitchFamily="49" charset="-122"/>
              <a:ea typeface="仿宋" panose="02010609060101010101" pitchFamily="49" charset="-122"/>
              <a:cs typeface="+mn-cs"/>
            </a:endParaRPr>
          </a:p>
          <a:p>
            <a:pPr marL="457200" lvl="1" indent="0" eaLnBrk="1" hangingPunct="1">
              <a:buNone/>
            </a:pPr>
            <a:endParaRPr lang="en-US" altLang="zh-CN" sz="1800" b="1" dirty="0" smtClean="0">
              <a:latin typeface="仿宋" panose="02010609060101010101" pitchFamily="49" charset="-122"/>
              <a:ea typeface="仿宋" panose="02010609060101010101" pitchFamily="49" charset="-122"/>
              <a:cs typeface="+mn-cs"/>
            </a:endParaRPr>
          </a:p>
          <a:p>
            <a:pPr marL="457200" lvl="1" indent="0" eaLnBrk="1" hangingPunct="1">
              <a:buNone/>
            </a:pPr>
            <a:endParaRPr lang="en-US" altLang="zh-CN" sz="1800" b="1" dirty="0" smtClean="0">
              <a:latin typeface="仿宋" panose="02010609060101010101" pitchFamily="49" charset="-122"/>
              <a:ea typeface="仿宋" panose="02010609060101010101" pitchFamily="49" charset="-122"/>
              <a:cs typeface="+mn-cs"/>
            </a:endParaRPr>
          </a:p>
          <a:p>
            <a:pPr marL="457200" lvl="1" indent="0" eaLnBrk="1" hangingPunct="1">
              <a:buNone/>
            </a:pPr>
            <a:endParaRPr lang="en-US" altLang="zh-CN" sz="1800" b="1" dirty="0" smtClean="0">
              <a:latin typeface="仿宋" panose="02010609060101010101" pitchFamily="49" charset="-122"/>
              <a:ea typeface="仿宋" panose="02010609060101010101" pitchFamily="49" charset="-122"/>
              <a:cs typeface="+mn-cs"/>
            </a:endParaRPr>
          </a:p>
          <a:p>
            <a:pPr marL="457200" lvl="1" indent="0" eaLnBrk="1" hangingPunct="1">
              <a:buNone/>
            </a:pPr>
            <a:r>
              <a:rPr lang="zh-CN" altLang="en-US" sz="1800" b="1" dirty="0" smtClean="0">
                <a:latin typeface="仿宋" panose="02010609060101010101" pitchFamily="49" charset="-122"/>
                <a:ea typeface="仿宋" panose="02010609060101010101" pitchFamily="49" charset="-122"/>
                <a:cs typeface="+mn-cs"/>
              </a:rPr>
              <a:t>（</a:t>
            </a:r>
            <a:r>
              <a:rPr lang="en-US" altLang="zh-CN" sz="1800" b="1" dirty="0">
                <a:latin typeface="仿宋" panose="02010609060101010101" pitchFamily="49" charset="-122"/>
                <a:ea typeface="仿宋" panose="02010609060101010101" pitchFamily="49" charset="-122"/>
                <a:cs typeface="+mn-cs"/>
              </a:rPr>
              <a:t>2</a:t>
            </a:r>
            <a:r>
              <a:rPr lang="zh-CN" altLang="en-US" sz="1800" b="1" dirty="0">
                <a:latin typeface="仿宋" panose="02010609060101010101" pitchFamily="49" charset="-122"/>
                <a:ea typeface="仿宋" panose="02010609060101010101" pitchFamily="49" charset="-122"/>
                <a:cs typeface="+mn-cs"/>
              </a:rPr>
              <a:t>）单击工具栏</a:t>
            </a:r>
            <a:r>
              <a:rPr lang="zh-CN" altLang="en-US" sz="1800" b="1" dirty="0" smtClean="0">
                <a:latin typeface="仿宋" panose="02010609060101010101" pitchFamily="49" charset="-122"/>
                <a:ea typeface="仿宋" panose="02010609060101010101" pitchFamily="49" charset="-122"/>
                <a:cs typeface="+mn-cs"/>
              </a:rPr>
              <a:t>的“执行”按钮</a:t>
            </a:r>
            <a:r>
              <a:rPr lang="zh-CN" altLang="en-US" sz="1800" b="1" dirty="0">
                <a:latin typeface="仿宋" panose="02010609060101010101" pitchFamily="49" charset="-122"/>
                <a:ea typeface="仿宋" panose="02010609060101010101" pitchFamily="49" charset="-122"/>
                <a:cs typeface="+mn-cs"/>
              </a:rPr>
              <a:t>或者按 </a:t>
            </a:r>
            <a:r>
              <a:rPr lang="en-US" altLang="zh-CN" sz="1800" b="1" dirty="0">
                <a:latin typeface="仿宋" panose="02010609060101010101" pitchFamily="49" charset="-122"/>
                <a:ea typeface="仿宋" panose="02010609060101010101" pitchFamily="49" charset="-122"/>
                <a:cs typeface="+mn-cs"/>
              </a:rPr>
              <a:t>F5</a:t>
            </a:r>
            <a:r>
              <a:rPr lang="zh-CN" altLang="en-US" sz="1800" b="1" dirty="0">
                <a:latin typeface="仿宋" panose="02010609060101010101" pitchFamily="49" charset="-122"/>
                <a:ea typeface="仿宋" panose="02010609060101010101" pitchFamily="49" charset="-122"/>
                <a:cs typeface="+mn-cs"/>
              </a:rPr>
              <a:t>键。</a:t>
            </a:r>
          </a:p>
          <a:p>
            <a:pPr marL="457200" lvl="1" indent="0" eaLnBrk="1" hangingPunct="1">
              <a:buNone/>
            </a:pPr>
            <a:r>
              <a:rPr lang="zh-CN" altLang="en-US" sz="1800" b="1" dirty="0">
                <a:latin typeface="仿宋" panose="02010609060101010101" pitchFamily="49" charset="-122"/>
                <a:ea typeface="仿宋" panose="02010609060101010101" pitchFamily="49" charset="-122"/>
                <a:cs typeface="+mn-cs"/>
              </a:rPr>
              <a:t>（</a:t>
            </a:r>
            <a:r>
              <a:rPr lang="en-US" altLang="zh-CN" sz="1800" b="1" dirty="0">
                <a:latin typeface="仿宋" panose="02010609060101010101" pitchFamily="49" charset="-122"/>
                <a:ea typeface="仿宋" panose="02010609060101010101" pitchFamily="49" charset="-122"/>
                <a:cs typeface="+mn-cs"/>
              </a:rPr>
              <a:t>3</a:t>
            </a:r>
            <a:r>
              <a:rPr lang="zh-CN" altLang="en-US" sz="1800" b="1" dirty="0" smtClean="0">
                <a:latin typeface="仿宋" panose="02010609060101010101" pitchFamily="49" charset="-122"/>
                <a:ea typeface="仿宋" panose="02010609060101010101" pitchFamily="49" charset="-122"/>
                <a:cs typeface="+mn-cs"/>
              </a:rPr>
              <a:t>）</a:t>
            </a:r>
            <a:r>
              <a:rPr lang="zh-CN" altLang="en-US" sz="1800" b="1" dirty="0">
                <a:latin typeface="仿宋" panose="02010609060101010101" pitchFamily="49" charset="-122"/>
                <a:ea typeface="仿宋" panose="02010609060101010101" pitchFamily="49" charset="-122"/>
                <a:cs typeface="+mn-cs"/>
              </a:rPr>
              <a:t>查看</a:t>
            </a:r>
            <a:r>
              <a:rPr lang="zh-CN" altLang="en-US" sz="1800" b="1" dirty="0" smtClean="0">
                <a:latin typeface="仿宋" panose="02010609060101010101" pitchFamily="49" charset="-122"/>
                <a:ea typeface="仿宋" panose="02010609060101010101" pitchFamily="49" charset="-122"/>
                <a:cs typeface="+mn-cs"/>
              </a:rPr>
              <a:t>结果。</a:t>
            </a:r>
            <a:endParaRPr lang="en-US" altLang="zh-CN" sz="1800" b="1" dirty="0" smtClean="0">
              <a:latin typeface="仿宋" panose="02010609060101010101" pitchFamily="49" charset="-122"/>
              <a:ea typeface="仿宋" panose="02010609060101010101" pitchFamily="49" charset="-122"/>
              <a:cs typeface="+mn-cs"/>
            </a:endParaRPr>
          </a:p>
        </p:txBody>
      </p:sp>
      <p:pic>
        <p:nvPicPr>
          <p:cNvPr id="2" name="图片 1"/>
          <p:cNvPicPr>
            <a:picLocks noChangeAspect="1"/>
          </p:cNvPicPr>
          <p:nvPr/>
        </p:nvPicPr>
        <p:blipFill>
          <a:blip r:embed="rId2"/>
          <a:stretch>
            <a:fillRect/>
          </a:stretch>
        </p:blipFill>
        <p:spPr>
          <a:xfrm>
            <a:off x="6732240" y="6082541"/>
            <a:ext cx="1316638" cy="684251"/>
          </a:xfrm>
          <a:prstGeom prst="rect">
            <a:avLst/>
          </a:prstGeom>
        </p:spPr>
      </p:pic>
      <p:pic>
        <p:nvPicPr>
          <p:cNvPr id="5" name="图片 4"/>
          <p:cNvPicPr>
            <a:picLocks noChangeAspect="1"/>
          </p:cNvPicPr>
          <p:nvPr/>
        </p:nvPicPr>
        <p:blipFill>
          <a:blip r:embed="rId3"/>
          <a:stretch>
            <a:fillRect/>
          </a:stretch>
        </p:blipFill>
        <p:spPr>
          <a:xfrm>
            <a:off x="2627784" y="2281953"/>
            <a:ext cx="3694931" cy="904431"/>
          </a:xfrm>
          <a:prstGeom prst="rect">
            <a:avLst/>
          </a:prstGeom>
        </p:spPr>
      </p:pic>
      <p:pic>
        <p:nvPicPr>
          <p:cNvPr id="6" name="图片 5"/>
          <p:cNvPicPr>
            <a:picLocks noChangeAspect="1"/>
          </p:cNvPicPr>
          <p:nvPr/>
        </p:nvPicPr>
        <p:blipFill>
          <a:blip r:embed="rId4"/>
          <a:stretch>
            <a:fillRect/>
          </a:stretch>
        </p:blipFill>
        <p:spPr>
          <a:xfrm>
            <a:off x="2627784" y="4632298"/>
            <a:ext cx="4560411" cy="1172966"/>
          </a:xfrm>
          <a:prstGeom prst="rect">
            <a:avLst/>
          </a:prstGeom>
        </p:spPr>
      </p:pic>
    </p:spTree>
    <p:extLst>
      <p:ext uri="{BB962C8B-B14F-4D97-AF65-F5344CB8AC3E}">
        <p14:creationId xmlns:p14="http://schemas.microsoft.com/office/powerpoint/2010/main" val="2902764756"/>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9" name="Rectangle 2"/>
          <p:cNvSpPr>
            <a:spLocks noGrp="1" noChangeArrowheads="1"/>
          </p:cNvSpPr>
          <p:nvPr>
            <p:ph type="title"/>
          </p:nvPr>
        </p:nvSpPr>
        <p:spPr>
          <a:xfrm>
            <a:off x="539552" y="188640"/>
            <a:ext cx="7391400" cy="563563"/>
          </a:xfrm>
        </p:spPr>
        <p:txBody>
          <a:bodyPr/>
          <a:lstStyle/>
          <a:p>
            <a:pPr eaLnBrk="1" hangingPunct="1"/>
            <a:r>
              <a:rPr lang="zh-CN" altLang="en-US" dirty="0"/>
              <a:t>学习任务</a:t>
            </a:r>
            <a:r>
              <a:rPr lang="zh-CN" altLang="en-US" dirty="0" smtClean="0"/>
              <a:t>十     使用</a:t>
            </a:r>
            <a:r>
              <a:rPr lang="zh-CN" altLang="en-US" dirty="0"/>
              <a:t>简单子查询</a:t>
            </a:r>
            <a:br>
              <a:rPr lang="zh-CN" altLang="en-US" dirty="0"/>
            </a:br>
            <a:endParaRPr lang="zh-CN" altLang="en-US" dirty="0" smtClean="0"/>
          </a:p>
        </p:txBody>
      </p:sp>
      <p:sp>
        <p:nvSpPr>
          <p:cNvPr id="45060" name="Rectangle 3"/>
          <p:cNvSpPr>
            <a:spLocks noGrp="1" noChangeArrowheads="1"/>
          </p:cNvSpPr>
          <p:nvPr>
            <p:ph idx="1"/>
          </p:nvPr>
        </p:nvSpPr>
        <p:spPr>
          <a:xfrm>
            <a:off x="395536" y="1052736"/>
            <a:ext cx="8496944" cy="5570040"/>
          </a:xfrm>
          <a:noFill/>
        </p:spPr>
        <p:txBody>
          <a:bodyPr/>
          <a:lstStyle/>
          <a:p>
            <a:pPr marL="457200" lvl="1" indent="0" eaLnBrk="1" hangingPunct="1">
              <a:buNone/>
            </a:pPr>
            <a:r>
              <a:rPr lang="zh-CN" altLang="en-US" sz="1800" b="1" dirty="0">
                <a:latin typeface="仿宋" panose="02010609060101010101" pitchFamily="49" charset="-122"/>
                <a:ea typeface="仿宋" panose="02010609060101010101" pitchFamily="49" charset="-122"/>
                <a:cs typeface="+mn-cs"/>
              </a:rPr>
              <a:t>实现方法 </a:t>
            </a:r>
            <a:r>
              <a:rPr lang="en-US" altLang="zh-CN" sz="1800" b="1" dirty="0">
                <a:latin typeface="仿宋" panose="02010609060101010101" pitchFamily="49" charset="-122"/>
                <a:ea typeface="仿宋" panose="02010609060101010101" pitchFamily="49" charset="-122"/>
                <a:cs typeface="+mn-cs"/>
              </a:rPr>
              <a:t>3</a:t>
            </a:r>
            <a:r>
              <a:rPr lang="zh-CN" altLang="en-US" sz="1800" b="1" dirty="0">
                <a:latin typeface="仿宋" panose="02010609060101010101" pitchFamily="49" charset="-122"/>
                <a:ea typeface="仿宋" panose="02010609060101010101" pitchFamily="49" charset="-122"/>
                <a:cs typeface="+mn-cs"/>
              </a:rPr>
              <a:t>：采用子查询实现</a:t>
            </a:r>
            <a:r>
              <a:rPr lang="zh-CN" altLang="en-US" sz="1800" b="1" dirty="0" smtClean="0">
                <a:latin typeface="仿宋" panose="02010609060101010101" pitchFamily="49" charset="-122"/>
                <a:ea typeface="仿宋" panose="02010609060101010101" pitchFamily="49" charset="-122"/>
                <a:cs typeface="+mn-cs"/>
              </a:rPr>
              <a:t>。</a:t>
            </a:r>
            <a:endParaRPr lang="en-US" altLang="zh-CN" sz="1800" b="1" dirty="0" smtClean="0">
              <a:latin typeface="仿宋" panose="02010609060101010101" pitchFamily="49" charset="-122"/>
              <a:ea typeface="仿宋" panose="02010609060101010101" pitchFamily="49" charset="-122"/>
              <a:cs typeface="+mn-cs"/>
            </a:endParaRPr>
          </a:p>
          <a:p>
            <a:pPr marL="457200" lvl="1" indent="0" eaLnBrk="1" hangingPunct="1">
              <a:buNone/>
            </a:pPr>
            <a:r>
              <a:rPr lang="zh-CN" altLang="en-US" sz="1800" b="1" dirty="0" smtClean="0">
                <a:latin typeface="仿宋" panose="02010609060101010101" pitchFamily="49" charset="-122"/>
                <a:ea typeface="仿宋" panose="02010609060101010101" pitchFamily="49" charset="-122"/>
                <a:cs typeface="+mn-cs"/>
              </a:rPr>
              <a:t>（</a:t>
            </a:r>
            <a:r>
              <a:rPr lang="en-US" altLang="zh-CN" sz="1800" b="1" dirty="0">
                <a:latin typeface="仿宋" panose="02010609060101010101" pitchFamily="49" charset="-122"/>
                <a:ea typeface="仿宋" panose="02010609060101010101" pitchFamily="49" charset="-122"/>
                <a:cs typeface="+mn-cs"/>
              </a:rPr>
              <a:t>1</a:t>
            </a:r>
            <a:r>
              <a:rPr lang="zh-CN" altLang="en-US" sz="1800" b="1" dirty="0">
                <a:latin typeface="仿宋" panose="02010609060101010101" pitchFamily="49" charset="-122"/>
                <a:ea typeface="仿宋" panose="02010609060101010101" pitchFamily="49" charset="-122"/>
                <a:cs typeface="+mn-cs"/>
              </a:rPr>
              <a:t>）在查询编辑器中输入如下代码： </a:t>
            </a:r>
            <a:endParaRPr lang="en-US" altLang="zh-CN" sz="1800" b="1" dirty="0" smtClean="0">
              <a:latin typeface="仿宋" panose="02010609060101010101" pitchFamily="49" charset="-122"/>
              <a:ea typeface="仿宋" panose="02010609060101010101" pitchFamily="49" charset="-122"/>
              <a:cs typeface="+mn-cs"/>
            </a:endParaRPr>
          </a:p>
          <a:p>
            <a:pPr marL="457200" lvl="1" indent="0" eaLnBrk="1" hangingPunct="1">
              <a:buNone/>
            </a:pPr>
            <a:endParaRPr lang="en-US" altLang="zh-CN" sz="1800" b="1" dirty="0" smtClean="0">
              <a:latin typeface="仿宋" panose="02010609060101010101" pitchFamily="49" charset="-122"/>
              <a:ea typeface="仿宋" panose="02010609060101010101" pitchFamily="49" charset="-122"/>
              <a:cs typeface="+mn-cs"/>
            </a:endParaRPr>
          </a:p>
          <a:p>
            <a:pPr marL="457200" lvl="1" indent="0" eaLnBrk="1" hangingPunct="1">
              <a:buNone/>
            </a:pPr>
            <a:endParaRPr lang="en-US" altLang="zh-CN" sz="1800" b="1" dirty="0">
              <a:latin typeface="仿宋" panose="02010609060101010101" pitchFamily="49" charset="-122"/>
              <a:ea typeface="仿宋" panose="02010609060101010101" pitchFamily="49" charset="-122"/>
              <a:cs typeface="+mn-cs"/>
            </a:endParaRPr>
          </a:p>
          <a:p>
            <a:pPr marL="457200" lvl="1" indent="0" eaLnBrk="1" hangingPunct="1">
              <a:buNone/>
            </a:pPr>
            <a:endParaRPr lang="en-US" altLang="zh-CN" sz="1800" b="1" dirty="0" smtClean="0">
              <a:latin typeface="仿宋" panose="02010609060101010101" pitchFamily="49" charset="-122"/>
              <a:ea typeface="仿宋" panose="02010609060101010101" pitchFamily="49" charset="-122"/>
              <a:cs typeface="+mn-cs"/>
            </a:endParaRPr>
          </a:p>
          <a:p>
            <a:pPr marL="457200" lvl="1" indent="0" eaLnBrk="1" hangingPunct="1">
              <a:buNone/>
            </a:pPr>
            <a:r>
              <a:rPr lang="zh-CN" altLang="en-US" sz="1800" b="1" dirty="0" smtClean="0">
                <a:latin typeface="仿宋" panose="02010609060101010101" pitchFamily="49" charset="-122"/>
                <a:ea typeface="仿宋" panose="02010609060101010101" pitchFamily="49" charset="-122"/>
                <a:cs typeface="+mn-cs"/>
              </a:rPr>
              <a:t>（</a:t>
            </a:r>
            <a:r>
              <a:rPr lang="en-US" altLang="zh-CN" sz="1800" b="1" dirty="0">
                <a:latin typeface="仿宋" panose="02010609060101010101" pitchFamily="49" charset="-122"/>
                <a:ea typeface="仿宋" panose="02010609060101010101" pitchFamily="49" charset="-122"/>
                <a:cs typeface="+mn-cs"/>
              </a:rPr>
              <a:t>2</a:t>
            </a:r>
            <a:r>
              <a:rPr lang="zh-CN" altLang="en-US" sz="1800" b="1" dirty="0">
                <a:latin typeface="仿宋" panose="02010609060101010101" pitchFamily="49" charset="-122"/>
                <a:ea typeface="仿宋" panose="02010609060101010101" pitchFamily="49" charset="-122"/>
                <a:cs typeface="+mn-cs"/>
              </a:rPr>
              <a:t>）单击工具栏</a:t>
            </a:r>
            <a:r>
              <a:rPr lang="zh-CN" altLang="en-US" sz="1800" b="1" dirty="0" smtClean="0">
                <a:latin typeface="仿宋" panose="02010609060101010101" pitchFamily="49" charset="-122"/>
                <a:ea typeface="仿宋" panose="02010609060101010101" pitchFamily="49" charset="-122"/>
                <a:cs typeface="+mn-cs"/>
              </a:rPr>
              <a:t>的“执行”按钮</a:t>
            </a:r>
            <a:r>
              <a:rPr lang="zh-CN" altLang="en-US" sz="1800" b="1" dirty="0">
                <a:latin typeface="仿宋" panose="02010609060101010101" pitchFamily="49" charset="-122"/>
                <a:ea typeface="仿宋" panose="02010609060101010101" pitchFamily="49" charset="-122"/>
                <a:cs typeface="+mn-cs"/>
              </a:rPr>
              <a:t>或者按 </a:t>
            </a:r>
            <a:r>
              <a:rPr lang="en-US" altLang="zh-CN" sz="1800" b="1" dirty="0">
                <a:latin typeface="仿宋" panose="02010609060101010101" pitchFamily="49" charset="-122"/>
                <a:ea typeface="仿宋" panose="02010609060101010101" pitchFamily="49" charset="-122"/>
                <a:cs typeface="+mn-cs"/>
              </a:rPr>
              <a:t>F5</a:t>
            </a:r>
            <a:r>
              <a:rPr lang="zh-CN" altLang="en-US" sz="1800" b="1" dirty="0">
                <a:latin typeface="仿宋" panose="02010609060101010101" pitchFamily="49" charset="-122"/>
                <a:ea typeface="仿宋" panose="02010609060101010101" pitchFamily="49" charset="-122"/>
                <a:cs typeface="+mn-cs"/>
              </a:rPr>
              <a:t>键。</a:t>
            </a:r>
          </a:p>
          <a:p>
            <a:pPr marL="457200" lvl="1" indent="0" eaLnBrk="1" hangingPunct="1">
              <a:buNone/>
            </a:pPr>
            <a:r>
              <a:rPr lang="zh-CN" altLang="en-US" sz="1800" b="1" dirty="0">
                <a:latin typeface="仿宋" panose="02010609060101010101" pitchFamily="49" charset="-122"/>
                <a:ea typeface="仿宋" panose="02010609060101010101" pitchFamily="49" charset="-122"/>
                <a:cs typeface="+mn-cs"/>
              </a:rPr>
              <a:t>（</a:t>
            </a:r>
            <a:r>
              <a:rPr lang="en-US" altLang="zh-CN" sz="1800" b="1" dirty="0">
                <a:latin typeface="仿宋" panose="02010609060101010101" pitchFamily="49" charset="-122"/>
                <a:ea typeface="仿宋" panose="02010609060101010101" pitchFamily="49" charset="-122"/>
                <a:cs typeface="+mn-cs"/>
              </a:rPr>
              <a:t>3</a:t>
            </a:r>
            <a:r>
              <a:rPr lang="zh-CN" altLang="en-US" sz="1800" b="1" dirty="0" smtClean="0">
                <a:latin typeface="仿宋" panose="02010609060101010101" pitchFamily="49" charset="-122"/>
                <a:ea typeface="仿宋" panose="02010609060101010101" pitchFamily="49" charset="-122"/>
                <a:cs typeface="+mn-cs"/>
              </a:rPr>
              <a:t>）</a:t>
            </a:r>
            <a:r>
              <a:rPr lang="zh-CN" altLang="en-US" sz="1800" b="1" dirty="0">
                <a:latin typeface="仿宋" panose="02010609060101010101" pitchFamily="49" charset="-122"/>
                <a:ea typeface="仿宋" panose="02010609060101010101" pitchFamily="49" charset="-122"/>
                <a:cs typeface="+mn-cs"/>
              </a:rPr>
              <a:t>查看</a:t>
            </a:r>
            <a:r>
              <a:rPr lang="zh-CN" altLang="en-US" sz="1800" b="1" dirty="0" smtClean="0">
                <a:latin typeface="仿宋" panose="02010609060101010101" pitchFamily="49" charset="-122"/>
                <a:ea typeface="仿宋" panose="02010609060101010101" pitchFamily="49" charset="-122"/>
                <a:cs typeface="+mn-cs"/>
              </a:rPr>
              <a:t>结果。</a:t>
            </a:r>
            <a:endParaRPr lang="en-US" altLang="zh-CN" sz="1800" b="1" dirty="0" smtClean="0">
              <a:latin typeface="仿宋" panose="02010609060101010101" pitchFamily="49" charset="-122"/>
              <a:ea typeface="仿宋" panose="02010609060101010101" pitchFamily="49" charset="-122"/>
              <a:cs typeface="+mn-cs"/>
            </a:endParaRPr>
          </a:p>
          <a:p>
            <a:pPr marL="457200" lvl="1" indent="0" eaLnBrk="1" hangingPunct="1">
              <a:buNone/>
            </a:pPr>
            <a:r>
              <a:rPr lang="zh-CN" altLang="en-US" sz="1800" b="1" dirty="0">
                <a:latin typeface="仿宋" panose="02010609060101010101" pitchFamily="49" charset="-122"/>
                <a:ea typeface="仿宋" panose="02010609060101010101" pitchFamily="49" charset="-122"/>
                <a:cs typeface="+mn-cs"/>
              </a:rPr>
              <a:t>结论：更科学，代码可读性好，运行效率高。</a:t>
            </a:r>
            <a:endParaRPr lang="en-US" altLang="zh-CN" sz="1800" b="1" dirty="0" smtClean="0">
              <a:latin typeface="仿宋" panose="02010609060101010101" pitchFamily="49" charset="-122"/>
              <a:ea typeface="仿宋" panose="02010609060101010101" pitchFamily="49" charset="-122"/>
              <a:cs typeface="+mn-cs"/>
            </a:endParaRPr>
          </a:p>
          <a:p>
            <a:pPr marL="457200" lvl="1" indent="0" eaLnBrk="1" hangingPunct="1">
              <a:buNone/>
            </a:pPr>
            <a:endParaRPr lang="en-US" altLang="zh-CN" sz="1800" b="1" dirty="0" smtClean="0">
              <a:latin typeface="仿宋" panose="02010609060101010101" pitchFamily="49" charset="-122"/>
              <a:ea typeface="仿宋" panose="02010609060101010101" pitchFamily="49" charset="-122"/>
              <a:cs typeface="+mn-cs"/>
            </a:endParaRPr>
          </a:p>
        </p:txBody>
      </p:sp>
      <p:pic>
        <p:nvPicPr>
          <p:cNvPr id="2" name="图片 1"/>
          <p:cNvPicPr>
            <a:picLocks noChangeAspect="1"/>
          </p:cNvPicPr>
          <p:nvPr/>
        </p:nvPicPr>
        <p:blipFill>
          <a:blip r:embed="rId2"/>
          <a:stretch>
            <a:fillRect/>
          </a:stretch>
        </p:blipFill>
        <p:spPr>
          <a:xfrm>
            <a:off x="6732240" y="6082541"/>
            <a:ext cx="1316638" cy="684251"/>
          </a:xfrm>
          <a:prstGeom prst="rect">
            <a:avLst/>
          </a:prstGeom>
        </p:spPr>
      </p:pic>
      <p:pic>
        <p:nvPicPr>
          <p:cNvPr id="3" name="图片 2"/>
          <p:cNvPicPr>
            <a:picLocks noChangeAspect="1"/>
          </p:cNvPicPr>
          <p:nvPr/>
        </p:nvPicPr>
        <p:blipFill>
          <a:blip r:embed="rId3"/>
          <a:stretch>
            <a:fillRect/>
          </a:stretch>
        </p:blipFill>
        <p:spPr>
          <a:xfrm>
            <a:off x="2153989" y="1916832"/>
            <a:ext cx="4980037" cy="638926"/>
          </a:xfrm>
          <a:prstGeom prst="rect">
            <a:avLst/>
          </a:prstGeom>
        </p:spPr>
      </p:pic>
    </p:spTree>
    <p:extLst>
      <p:ext uri="{BB962C8B-B14F-4D97-AF65-F5344CB8AC3E}">
        <p14:creationId xmlns:p14="http://schemas.microsoft.com/office/powerpoint/2010/main" val="3052028268"/>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9" name="Rectangle 2"/>
          <p:cNvSpPr>
            <a:spLocks noGrp="1" noChangeArrowheads="1"/>
          </p:cNvSpPr>
          <p:nvPr>
            <p:ph type="title"/>
          </p:nvPr>
        </p:nvSpPr>
        <p:spPr>
          <a:xfrm>
            <a:off x="539552" y="188640"/>
            <a:ext cx="7391400" cy="563563"/>
          </a:xfrm>
        </p:spPr>
        <p:txBody>
          <a:bodyPr/>
          <a:lstStyle/>
          <a:p>
            <a:pPr eaLnBrk="1" hangingPunct="1"/>
            <a:r>
              <a:rPr lang="zh-CN" altLang="en-US" dirty="0"/>
              <a:t>学习任务十     使用简单子查询</a:t>
            </a:r>
            <a:br>
              <a:rPr lang="zh-CN" altLang="en-US" dirty="0"/>
            </a:br>
            <a:endParaRPr lang="zh-CN" altLang="en-US" dirty="0" smtClean="0"/>
          </a:p>
        </p:txBody>
      </p:sp>
      <p:sp>
        <p:nvSpPr>
          <p:cNvPr id="45060" name="Rectangle 3"/>
          <p:cNvSpPr>
            <a:spLocks noGrp="1" noChangeArrowheads="1"/>
          </p:cNvSpPr>
          <p:nvPr>
            <p:ph idx="1"/>
          </p:nvPr>
        </p:nvSpPr>
        <p:spPr>
          <a:xfrm>
            <a:off x="395536" y="752203"/>
            <a:ext cx="8496944" cy="5570040"/>
          </a:xfrm>
          <a:noFill/>
        </p:spPr>
        <p:txBody>
          <a:bodyPr/>
          <a:lstStyle/>
          <a:p>
            <a:pPr marL="457200" lvl="1" indent="0" eaLnBrk="1" hangingPunct="1">
              <a:buNone/>
            </a:pPr>
            <a:r>
              <a:rPr lang="zh-CN" altLang="en-US" sz="1800" b="1" dirty="0">
                <a:latin typeface="仿宋" panose="02010609060101010101" pitchFamily="49" charset="-122"/>
                <a:ea typeface="仿宋" panose="02010609060101010101" pitchFamily="49" charset="-122"/>
                <a:cs typeface="+mn-cs"/>
              </a:rPr>
              <a:t>二、查询参加了“数据库技术”课程考试的</a:t>
            </a:r>
            <a:r>
              <a:rPr lang="en-US" altLang="zh-CN" sz="1800" b="1" dirty="0" err="1">
                <a:latin typeface="仿宋" panose="02010609060101010101" pitchFamily="49" charset="-122"/>
                <a:ea typeface="仿宋" panose="02010609060101010101" pitchFamily="49" charset="-122"/>
                <a:cs typeface="+mn-cs"/>
              </a:rPr>
              <a:t>xh</a:t>
            </a:r>
            <a:r>
              <a:rPr lang="zh-CN" altLang="en-US" sz="1800" b="1" dirty="0">
                <a:latin typeface="仿宋" panose="02010609060101010101" pitchFamily="49" charset="-122"/>
                <a:ea typeface="仿宋" panose="02010609060101010101" pitchFamily="49" charset="-122"/>
                <a:cs typeface="+mn-cs"/>
              </a:rPr>
              <a:t>（学生学号）和</a:t>
            </a:r>
            <a:r>
              <a:rPr lang="en-US" altLang="zh-CN" sz="1800" b="1" dirty="0" err="1">
                <a:latin typeface="仿宋" panose="02010609060101010101" pitchFamily="49" charset="-122"/>
                <a:ea typeface="仿宋" panose="02010609060101010101" pitchFamily="49" charset="-122"/>
                <a:cs typeface="+mn-cs"/>
              </a:rPr>
              <a:t>cj</a:t>
            </a:r>
            <a:r>
              <a:rPr lang="zh-CN" altLang="en-US" sz="1800" b="1" dirty="0">
                <a:latin typeface="仿宋" panose="02010609060101010101" pitchFamily="49" charset="-122"/>
                <a:ea typeface="仿宋" panose="02010609060101010101" pitchFamily="49" charset="-122"/>
                <a:cs typeface="+mn-cs"/>
              </a:rPr>
              <a:t>（成绩）</a:t>
            </a:r>
            <a:endParaRPr lang="en-US" altLang="zh-CN" sz="1800" b="1" dirty="0" smtClean="0">
              <a:latin typeface="仿宋" panose="02010609060101010101" pitchFamily="49" charset="-122"/>
              <a:ea typeface="仿宋" panose="02010609060101010101" pitchFamily="49" charset="-122"/>
              <a:cs typeface="+mn-cs"/>
            </a:endParaRPr>
          </a:p>
          <a:p>
            <a:pPr marL="457200" lvl="1" indent="0" eaLnBrk="1" hangingPunct="1">
              <a:buNone/>
            </a:pPr>
            <a:r>
              <a:rPr lang="zh-CN" altLang="en-US" sz="1800" b="1" dirty="0" smtClean="0">
                <a:latin typeface="仿宋" panose="02010609060101010101" pitchFamily="49" charset="-122"/>
                <a:ea typeface="仿宋" panose="02010609060101010101" pitchFamily="49" charset="-122"/>
                <a:cs typeface="+mn-cs"/>
              </a:rPr>
              <a:t>（</a:t>
            </a:r>
            <a:r>
              <a:rPr lang="en-US" altLang="zh-CN" sz="1800" b="1" dirty="0">
                <a:latin typeface="仿宋" panose="02010609060101010101" pitchFamily="49" charset="-122"/>
                <a:ea typeface="仿宋" panose="02010609060101010101" pitchFamily="49" charset="-122"/>
                <a:cs typeface="+mn-cs"/>
              </a:rPr>
              <a:t>1</a:t>
            </a:r>
            <a:r>
              <a:rPr lang="zh-CN" altLang="en-US" sz="1800" b="1" dirty="0">
                <a:latin typeface="仿宋" panose="02010609060101010101" pitchFamily="49" charset="-122"/>
                <a:ea typeface="仿宋" panose="02010609060101010101" pitchFamily="49" charset="-122"/>
                <a:cs typeface="+mn-cs"/>
              </a:rPr>
              <a:t>）在查询编辑器中输入如下代码： </a:t>
            </a:r>
            <a:endParaRPr lang="en-US" altLang="zh-CN" sz="1800" b="1" dirty="0" smtClean="0">
              <a:latin typeface="仿宋" panose="02010609060101010101" pitchFamily="49" charset="-122"/>
              <a:ea typeface="仿宋" panose="02010609060101010101" pitchFamily="49" charset="-122"/>
              <a:cs typeface="+mn-cs"/>
            </a:endParaRPr>
          </a:p>
          <a:p>
            <a:pPr marL="457200" lvl="1" indent="0" eaLnBrk="1" hangingPunct="1">
              <a:buNone/>
            </a:pPr>
            <a:endParaRPr lang="en-US" altLang="zh-CN" sz="1800" b="1" dirty="0" smtClean="0">
              <a:latin typeface="仿宋" panose="02010609060101010101" pitchFamily="49" charset="-122"/>
              <a:ea typeface="仿宋" panose="02010609060101010101" pitchFamily="49" charset="-122"/>
              <a:cs typeface="+mn-cs"/>
            </a:endParaRPr>
          </a:p>
          <a:p>
            <a:pPr marL="457200" lvl="1" indent="0" eaLnBrk="1" hangingPunct="1">
              <a:buNone/>
            </a:pPr>
            <a:endParaRPr lang="en-US" altLang="zh-CN" sz="1800" b="1" dirty="0" smtClean="0">
              <a:latin typeface="仿宋" panose="02010609060101010101" pitchFamily="49" charset="-122"/>
              <a:ea typeface="仿宋" panose="02010609060101010101" pitchFamily="49" charset="-122"/>
              <a:cs typeface="+mn-cs"/>
            </a:endParaRPr>
          </a:p>
          <a:p>
            <a:pPr marL="457200" lvl="1" indent="0" eaLnBrk="1" hangingPunct="1">
              <a:buNone/>
            </a:pPr>
            <a:r>
              <a:rPr lang="zh-CN" altLang="en-US" sz="1800" b="1" dirty="0" smtClean="0">
                <a:latin typeface="仿宋" panose="02010609060101010101" pitchFamily="49" charset="-122"/>
                <a:ea typeface="仿宋" panose="02010609060101010101" pitchFamily="49" charset="-122"/>
                <a:cs typeface="+mn-cs"/>
              </a:rPr>
              <a:t>（</a:t>
            </a:r>
            <a:r>
              <a:rPr lang="en-US" altLang="zh-CN" sz="1800" b="1" dirty="0">
                <a:latin typeface="仿宋" panose="02010609060101010101" pitchFamily="49" charset="-122"/>
                <a:ea typeface="仿宋" panose="02010609060101010101" pitchFamily="49" charset="-122"/>
                <a:cs typeface="+mn-cs"/>
              </a:rPr>
              <a:t>2</a:t>
            </a:r>
            <a:r>
              <a:rPr lang="zh-CN" altLang="en-US" sz="1800" b="1" dirty="0">
                <a:latin typeface="仿宋" panose="02010609060101010101" pitchFamily="49" charset="-122"/>
                <a:ea typeface="仿宋" panose="02010609060101010101" pitchFamily="49" charset="-122"/>
                <a:cs typeface="+mn-cs"/>
              </a:rPr>
              <a:t>）单击工具栏</a:t>
            </a:r>
            <a:r>
              <a:rPr lang="zh-CN" altLang="en-US" sz="1800" b="1" dirty="0" smtClean="0">
                <a:latin typeface="仿宋" panose="02010609060101010101" pitchFamily="49" charset="-122"/>
                <a:ea typeface="仿宋" panose="02010609060101010101" pitchFamily="49" charset="-122"/>
                <a:cs typeface="+mn-cs"/>
              </a:rPr>
              <a:t>的“执行”按钮</a:t>
            </a:r>
            <a:r>
              <a:rPr lang="zh-CN" altLang="en-US" sz="1800" b="1" dirty="0">
                <a:latin typeface="仿宋" panose="02010609060101010101" pitchFamily="49" charset="-122"/>
                <a:ea typeface="仿宋" panose="02010609060101010101" pitchFamily="49" charset="-122"/>
                <a:cs typeface="+mn-cs"/>
              </a:rPr>
              <a:t>或者按 </a:t>
            </a:r>
            <a:r>
              <a:rPr lang="en-US" altLang="zh-CN" sz="1800" b="1" dirty="0">
                <a:latin typeface="仿宋" panose="02010609060101010101" pitchFamily="49" charset="-122"/>
                <a:ea typeface="仿宋" panose="02010609060101010101" pitchFamily="49" charset="-122"/>
                <a:cs typeface="+mn-cs"/>
              </a:rPr>
              <a:t>F5</a:t>
            </a:r>
            <a:r>
              <a:rPr lang="zh-CN" altLang="en-US" sz="1800" b="1" dirty="0">
                <a:latin typeface="仿宋" panose="02010609060101010101" pitchFamily="49" charset="-122"/>
                <a:ea typeface="仿宋" panose="02010609060101010101" pitchFamily="49" charset="-122"/>
                <a:cs typeface="+mn-cs"/>
              </a:rPr>
              <a:t>键。</a:t>
            </a:r>
          </a:p>
          <a:p>
            <a:pPr marL="457200" lvl="1" indent="0" eaLnBrk="1" hangingPunct="1">
              <a:buNone/>
            </a:pPr>
            <a:r>
              <a:rPr lang="zh-CN" altLang="en-US" sz="1800" b="1" dirty="0">
                <a:latin typeface="仿宋" panose="02010609060101010101" pitchFamily="49" charset="-122"/>
                <a:ea typeface="仿宋" panose="02010609060101010101" pitchFamily="49" charset="-122"/>
                <a:cs typeface="+mn-cs"/>
              </a:rPr>
              <a:t>（</a:t>
            </a:r>
            <a:r>
              <a:rPr lang="en-US" altLang="zh-CN" sz="1800" b="1" dirty="0">
                <a:latin typeface="仿宋" panose="02010609060101010101" pitchFamily="49" charset="-122"/>
                <a:ea typeface="仿宋" panose="02010609060101010101" pitchFamily="49" charset="-122"/>
                <a:cs typeface="+mn-cs"/>
              </a:rPr>
              <a:t>3</a:t>
            </a:r>
            <a:r>
              <a:rPr lang="zh-CN" altLang="en-US" sz="1800" b="1" dirty="0" smtClean="0">
                <a:latin typeface="仿宋" panose="02010609060101010101" pitchFamily="49" charset="-122"/>
                <a:ea typeface="仿宋" panose="02010609060101010101" pitchFamily="49" charset="-122"/>
                <a:cs typeface="+mn-cs"/>
              </a:rPr>
              <a:t>）</a:t>
            </a:r>
            <a:r>
              <a:rPr lang="zh-CN" altLang="en-US" sz="1800" b="1" dirty="0">
                <a:latin typeface="仿宋" panose="02010609060101010101" pitchFamily="49" charset="-122"/>
                <a:ea typeface="仿宋" panose="02010609060101010101" pitchFamily="49" charset="-122"/>
                <a:cs typeface="+mn-cs"/>
              </a:rPr>
              <a:t>查看</a:t>
            </a:r>
            <a:r>
              <a:rPr lang="zh-CN" altLang="en-US" sz="1800" b="1" dirty="0" smtClean="0">
                <a:latin typeface="仿宋" panose="02010609060101010101" pitchFamily="49" charset="-122"/>
                <a:ea typeface="仿宋" panose="02010609060101010101" pitchFamily="49" charset="-122"/>
                <a:cs typeface="+mn-cs"/>
              </a:rPr>
              <a:t>结果。</a:t>
            </a:r>
            <a:endParaRPr lang="en-US" altLang="zh-CN" sz="1800" b="1" dirty="0" smtClean="0">
              <a:latin typeface="仿宋" panose="02010609060101010101" pitchFamily="49" charset="-122"/>
              <a:ea typeface="仿宋" panose="02010609060101010101" pitchFamily="49" charset="-122"/>
              <a:cs typeface="+mn-cs"/>
            </a:endParaRPr>
          </a:p>
          <a:p>
            <a:pPr marL="457200" lvl="1" indent="0" eaLnBrk="1" hangingPunct="1">
              <a:buNone/>
            </a:pPr>
            <a:r>
              <a:rPr lang="zh-CN" altLang="en-US" sz="1800" b="1" dirty="0">
                <a:latin typeface="仿宋" panose="02010609060101010101" pitchFamily="49" charset="-122"/>
                <a:ea typeface="仿宋" panose="02010609060101010101" pitchFamily="49" charset="-122"/>
              </a:rPr>
              <a:t>三、查询参加过“数据库技术”考试的学生名单</a:t>
            </a:r>
            <a:endParaRPr lang="en-US" altLang="zh-CN" sz="1800" b="1" dirty="0" smtClean="0">
              <a:latin typeface="仿宋" panose="02010609060101010101" pitchFamily="49" charset="-122"/>
              <a:ea typeface="仿宋" panose="02010609060101010101" pitchFamily="49" charset="-122"/>
            </a:endParaRPr>
          </a:p>
          <a:p>
            <a:pPr marL="457200" lvl="1" indent="0" eaLnBrk="1" hangingPunct="1">
              <a:buNone/>
            </a:pPr>
            <a:r>
              <a:rPr lang="zh-CN" altLang="en-US" sz="1800" b="1" dirty="0">
                <a:latin typeface="仿宋" panose="02010609060101010101" pitchFamily="49" charset="-122"/>
                <a:ea typeface="仿宋" panose="02010609060101010101" pitchFamily="49" charset="-122"/>
              </a:rPr>
              <a:t>实现方法</a:t>
            </a:r>
            <a:r>
              <a:rPr lang="en-US" altLang="zh-CN" sz="1800" b="1" dirty="0">
                <a:latin typeface="仿宋" panose="02010609060101010101" pitchFamily="49" charset="-122"/>
                <a:ea typeface="仿宋" panose="02010609060101010101" pitchFamily="49" charset="-122"/>
              </a:rPr>
              <a:t>1</a:t>
            </a:r>
            <a:r>
              <a:rPr lang="zh-CN" altLang="en-US" sz="1800" b="1" dirty="0">
                <a:latin typeface="仿宋" panose="02010609060101010101" pitchFamily="49" charset="-122"/>
                <a:ea typeface="仿宋" panose="02010609060101010101" pitchFamily="49" charset="-122"/>
              </a:rPr>
              <a:t>：采用多表连接。</a:t>
            </a:r>
            <a:endParaRPr lang="en-US" altLang="zh-CN" sz="1800" b="1" dirty="0" smtClean="0">
              <a:latin typeface="仿宋" panose="02010609060101010101" pitchFamily="49" charset="-122"/>
              <a:ea typeface="仿宋" panose="02010609060101010101" pitchFamily="49" charset="-122"/>
            </a:endParaRPr>
          </a:p>
          <a:p>
            <a:pPr marL="457200" lvl="1" indent="0" eaLnBrk="1" hangingPunct="1">
              <a:buNone/>
            </a:pPr>
            <a:r>
              <a:rPr lang="zh-CN" altLang="en-US" sz="1800" b="1" dirty="0" smtClean="0">
                <a:latin typeface="仿宋" panose="02010609060101010101" pitchFamily="49" charset="-122"/>
                <a:ea typeface="仿宋" panose="02010609060101010101" pitchFamily="49" charset="-122"/>
              </a:rPr>
              <a:t>（</a:t>
            </a:r>
            <a:r>
              <a:rPr lang="en-US" altLang="zh-CN" sz="1800" b="1" dirty="0">
                <a:latin typeface="仿宋" panose="02010609060101010101" pitchFamily="49" charset="-122"/>
                <a:ea typeface="仿宋" panose="02010609060101010101" pitchFamily="49" charset="-122"/>
              </a:rPr>
              <a:t>1</a:t>
            </a:r>
            <a:r>
              <a:rPr lang="zh-CN" altLang="en-US" sz="1800" b="1" dirty="0">
                <a:latin typeface="仿宋" panose="02010609060101010101" pitchFamily="49" charset="-122"/>
                <a:ea typeface="仿宋" panose="02010609060101010101" pitchFamily="49" charset="-122"/>
              </a:rPr>
              <a:t>）在查询编辑器中输入如下代码： </a:t>
            </a:r>
            <a:endParaRPr lang="en-US" altLang="zh-CN" sz="1800" b="1" dirty="0">
              <a:latin typeface="仿宋" panose="02010609060101010101" pitchFamily="49" charset="-122"/>
              <a:ea typeface="仿宋" panose="02010609060101010101" pitchFamily="49" charset="-122"/>
            </a:endParaRPr>
          </a:p>
          <a:p>
            <a:pPr marL="457200" lvl="1" indent="0" eaLnBrk="1" hangingPunct="1">
              <a:buNone/>
            </a:pPr>
            <a:endParaRPr lang="en-US" altLang="zh-CN" sz="1800" b="1" dirty="0">
              <a:latin typeface="仿宋" panose="02010609060101010101" pitchFamily="49" charset="-122"/>
              <a:ea typeface="仿宋" panose="02010609060101010101" pitchFamily="49" charset="-122"/>
            </a:endParaRPr>
          </a:p>
          <a:p>
            <a:pPr marL="457200" lvl="1" indent="0" eaLnBrk="1" hangingPunct="1">
              <a:buNone/>
            </a:pPr>
            <a:endParaRPr lang="en-US" altLang="zh-CN" sz="1800" b="1" dirty="0">
              <a:latin typeface="仿宋" panose="02010609060101010101" pitchFamily="49" charset="-122"/>
              <a:ea typeface="仿宋" panose="02010609060101010101" pitchFamily="49" charset="-122"/>
            </a:endParaRPr>
          </a:p>
          <a:p>
            <a:pPr marL="457200" lvl="1" indent="0" eaLnBrk="1" hangingPunct="1">
              <a:buNone/>
            </a:pPr>
            <a:endParaRPr lang="en-US" altLang="zh-CN" sz="1800" b="1" dirty="0" smtClean="0">
              <a:latin typeface="仿宋" panose="02010609060101010101" pitchFamily="49" charset="-122"/>
              <a:ea typeface="仿宋" panose="02010609060101010101" pitchFamily="49" charset="-122"/>
            </a:endParaRPr>
          </a:p>
          <a:p>
            <a:pPr marL="457200" lvl="1" indent="0" eaLnBrk="1" hangingPunct="1">
              <a:buNone/>
            </a:pPr>
            <a:r>
              <a:rPr lang="zh-CN" altLang="en-US" sz="1800" b="1" dirty="0" smtClean="0">
                <a:latin typeface="仿宋" panose="02010609060101010101" pitchFamily="49" charset="-122"/>
                <a:ea typeface="仿宋" panose="02010609060101010101" pitchFamily="49" charset="-122"/>
              </a:rPr>
              <a:t>（</a:t>
            </a:r>
            <a:r>
              <a:rPr lang="en-US" altLang="zh-CN" sz="1800" b="1" dirty="0">
                <a:latin typeface="仿宋" panose="02010609060101010101" pitchFamily="49" charset="-122"/>
                <a:ea typeface="仿宋" panose="02010609060101010101" pitchFamily="49" charset="-122"/>
              </a:rPr>
              <a:t>2</a:t>
            </a:r>
            <a:r>
              <a:rPr lang="zh-CN" altLang="en-US" sz="1800" b="1" dirty="0">
                <a:latin typeface="仿宋" panose="02010609060101010101" pitchFamily="49" charset="-122"/>
                <a:ea typeface="仿宋" panose="02010609060101010101" pitchFamily="49" charset="-122"/>
              </a:rPr>
              <a:t>）单击工具栏的“执行”按钮或者按 </a:t>
            </a:r>
            <a:r>
              <a:rPr lang="en-US" altLang="zh-CN" sz="1800" b="1" dirty="0">
                <a:latin typeface="仿宋" panose="02010609060101010101" pitchFamily="49" charset="-122"/>
                <a:ea typeface="仿宋" panose="02010609060101010101" pitchFamily="49" charset="-122"/>
              </a:rPr>
              <a:t>F5</a:t>
            </a:r>
            <a:r>
              <a:rPr lang="zh-CN" altLang="en-US" sz="1800" b="1" dirty="0">
                <a:latin typeface="仿宋" panose="02010609060101010101" pitchFamily="49" charset="-122"/>
                <a:ea typeface="仿宋" panose="02010609060101010101" pitchFamily="49" charset="-122"/>
              </a:rPr>
              <a:t>键。</a:t>
            </a:r>
          </a:p>
          <a:p>
            <a:pPr marL="457200" lvl="1" indent="0" eaLnBrk="1" hangingPunct="1">
              <a:buNone/>
            </a:pPr>
            <a:r>
              <a:rPr lang="zh-CN" altLang="en-US" sz="1800" b="1" dirty="0">
                <a:latin typeface="仿宋" panose="02010609060101010101" pitchFamily="49" charset="-122"/>
                <a:ea typeface="仿宋" panose="02010609060101010101" pitchFamily="49" charset="-122"/>
              </a:rPr>
              <a:t>（</a:t>
            </a:r>
            <a:r>
              <a:rPr lang="en-US" altLang="zh-CN" sz="1800" b="1" dirty="0">
                <a:latin typeface="仿宋" panose="02010609060101010101" pitchFamily="49" charset="-122"/>
                <a:ea typeface="仿宋" panose="02010609060101010101" pitchFamily="49" charset="-122"/>
              </a:rPr>
              <a:t>3</a:t>
            </a:r>
            <a:r>
              <a:rPr lang="zh-CN" altLang="en-US" sz="1800" b="1" dirty="0">
                <a:latin typeface="仿宋" panose="02010609060101010101" pitchFamily="49" charset="-122"/>
                <a:ea typeface="仿宋" panose="02010609060101010101" pitchFamily="49" charset="-122"/>
              </a:rPr>
              <a:t>）查看结果</a:t>
            </a:r>
            <a:r>
              <a:rPr lang="zh-CN" altLang="en-US" sz="1800" b="1" dirty="0" smtClean="0">
                <a:latin typeface="仿宋" panose="02010609060101010101" pitchFamily="49" charset="-122"/>
                <a:ea typeface="仿宋" panose="02010609060101010101" pitchFamily="49" charset="-122"/>
              </a:rPr>
              <a:t>。</a:t>
            </a:r>
            <a:endParaRPr lang="en-US" altLang="zh-CN" sz="1800" b="1" dirty="0">
              <a:latin typeface="仿宋" panose="02010609060101010101" pitchFamily="49" charset="-122"/>
              <a:ea typeface="仿宋" panose="02010609060101010101" pitchFamily="49" charset="-122"/>
            </a:endParaRPr>
          </a:p>
        </p:txBody>
      </p:sp>
      <p:pic>
        <p:nvPicPr>
          <p:cNvPr id="2" name="图片 1"/>
          <p:cNvPicPr>
            <a:picLocks noChangeAspect="1"/>
          </p:cNvPicPr>
          <p:nvPr/>
        </p:nvPicPr>
        <p:blipFill>
          <a:blip r:embed="rId2"/>
          <a:stretch>
            <a:fillRect/>
          </a:stretch>
        </p:blipFill>
        <p:spPr>
          <a:xfrm>
            <a:off x="6876256" y="5517232"/>
            <a:ext cx="1316638" cy="684251"/>
          </a:xfrm>
          <a:prstGeom prst="rect">
            <a:avLst/>
          </a:prstGeom>
        </p:spPr>
      </p:pic>
      <p:pic>
        <p:nvPicPr>
          <p:cNvPr id="3" name="图片 2"/>
          <p:cNvPicPr>
            <a:picLocks noChangeAspect="1"/>
          </p:cNvPicPr>
          <p:nvPr/>
        </p:nvPicPr>
        <p:blipFill>
          <a:blip r:embed="rId3"/>
          <a:stretch>
            <a:fillRect/>
          </a:stretch>
        </p:blipFill>
        <p:spPr>
          <a:xfrm>
            <a:off x="2365163" y="1484784"/>
            <a:ext cx="4804593" cy="563994"/>
          </a:xfrm>
          <a:prstGeom prst="rect">
            <a:avLst/>
          </a:prstGeom>
        </p:spPr>
      </p:pic>
      <p:pic>
        <p:nvPicPr>
          <p:cNvPr id="6" name="图片 5"/>
          <p:cNvPicPr>
            <a:picLocks noChangeAspect="1"/>
          </p:cNvPicPr>
          <p:nvPr/>
        </p:nvPicPr>
        <p:blipFill>
          <a:blip r:embed="rId4"/>
          <a:stretch>
            <a:fillRect/>
          </a:stretch>
        </p:blipFill>
        <p:spPr>
          <a:xfrm>
            <a:off x="1872208" y="3933056"/>
            <a:ext cx="5004048" cy="768446"/>
          </a:xfrm>
          <a:prstGeom prst="rect">
            <a:avLst/>
          </a:prstGeom>
        </p:spPr>
      </p:pic>
    </p:spTree>
    <p:extLst>
      <p:ext uri="{BB962C8B-B14F-4D97-AF65-F5344CB8AC3E}">
        <p14:creationId xmlns:p14="http://schemas.microsoft.com/office/powerpoint/2010/main" val="2225756557"/>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9" name="Rectangle 2"/>
          <p:cNvSpPr>
            <a:spLocks noGrp="1" noChangeArrowheads="1"/>
          </p:cNvSpPr>
          <p:nvPr>
            <p:ph type="title"/>
          </p:nvPr>
        </p:nvSpPr>
        <p:spPr>
          <a:xfrm>
            <a:off x="539552" y="188640"/>
            <a:ext cx="7391400" cy="563563"/>
          </a:xfrm>
        </p:spPr>
        <p:txBody>
          <a:bodyPr/>
          <a:lstStyle/>
          <a:p>
            <a:pPr eaLnBrk="1" hangingPunct="1"/>
            <a:r>
              <a:rPr lang="zh-CN" altLang="en-US" dirty="0"/>
              <a:t>学习任务十     使用简单子查询</a:t>
            </a:r>
            <a:br>
              <a:rPr lang="zh-CN" altLang="en-US" dirty="0"/>
            </a:br>
            <a:endParaRPr lang="zh-CN" altLang="en-US" dirty="0" smtClean="0"/>
          </a:p>
        </p:txBody>
      </p:sp>
      <p:sp>
        <p:nvSpPr>
          <p:cNvPr id="45060" name="Rectangle 3"/>
          <p:cNvSpPr>
            <a:spLocks noGrp="1" noChangeArrowheads="1"/>
          </p:cNvSpPr>
          <p:nvPr>
            <p:ph idx="1"/>
          </p:nvPr>
        </p:nvSpPr>
        <p:spPr>
          <a:xfrm>
            <a:off x="395536" y="752203"/>
            <a:ext cx="8496944" cy="5570040"/>
          </a:xfrm>
          <a:noFill/>
        </p:spPr>
        <p:txBody>
          <a:bodyPr/>
          <a:lstStyle/>
          <a:p>
            <a:pPr marL="457200" lvl="1" indent="0" eaLnBrk="1" hangingPunct="1">
              <a:buNone/>
            </a:pPr>
            <a:r>
              <a:rPr lang="zh-CN" altLang="en-US" sz="1800" b="1" dirty="0">
                <a:latin typeface="仿宋" panose="02010609060101010101" pitchFamily="49" charset="-122"/>
                <a:ea typeface="仿宋" panose="02010609060101010101" pitchFamily="49" charset="-122"/>
              </a:rPr>
              <a:t>实现方法</a:t>
            </a:r>
            <a:r>
              <a:rPr lang="en-US" altLang="zh-CN" sz="1800" b="1" dirty="0">
                <a:latin typeface="仿宋" panose="02010609060101010101" pitchFamily="49" charset="-122"/>
                <a:ea typeface="仿宋" panose="02010609060101010101" pitchFamily="49" charset="-122"/>
              </a:rPr>
              <a:t>2</a:t>
            </a:r>
            <a:r>
              <a:rPr lang="zh-CN" altLang="en-US" sz="1800" b="1" dirty="0">
                <a:latin typeface="仿宋" panose="02010609060101010101" pitchFamily="49" charset="-122"/>
                <a:ea typeface="仿宋" panose="02010609060101010101" pitchFamily="49" charset="-122"/>
              </a:rPr>
              <a:t>：采用子查询的实现</a:t>
            </a:r>
            <a:r>
              <a:rPr lang="zh-CN" altLang="en-US" sz="1800" b="1" dirty="0" smtClean="0">
                <a:latin typeface="仿宋" panose="02010609060101010101" pitchFamily="49" charset="-122"/>
                <a:ea typeface="仿宋" panose="02010609060101010101" pitchFamily="49" charset="-122"/>
              </a:rPr>
              <a:t>。</a:t>
            </a:r>
            <a:endParaRPr lang="en-US" altLang="zh-CN" sz="1800" b="1" dirty="0" smtClean="0">
              <a:latin typeface="仿宋" panose="02010609060101010101" pitchFamily="49" charset="-122"/>
              <a:ea typeface="仿宋" panose="02010609060101010101" pitchFamily="49" charset="-122"/>
            </a:endParaRPr>
          </a:p>
          <a:p>
            <a:pPr marL="457200" lvl="1" indent="0" eaLnBrk="1" hangingPunct="1">
              <a:buNone/>
            </a:pPr>
            <a:r>
              <a:rPr lang="zh-CN" altLang="en-US" sz="1800" b="1" dirty="0" smtClean="0">
                <a:latin typeface="仿宋" panose="02010609060101010101" pitchFamily="49" charset="-122"/>
                <a:ea typeface="仿宋" panose="02010609060101010101" pitchFamily="49" charset="-122"/>
              </a:rPr>
              <a:t>（</a:t>
            </a:r>
            <a:r>
              <a:rPr lang="en-US" altLang="zh-CN" sz="1800" b="1" dirty="0">
                <a:latin typeface="仿宋" panose="02010609060101010101" pitchFamily="49" charset="-122"/>
                <a:ea typeface="仿宋" panose="02010609060101010101" pitchFamily="49" charset="-122"/>
              </a:rPr>
              <a:t>1</a:t>
            </a:r>
            <a:r>
              <a:rPr lang="zh-CN" altLang="en-US" sz="1800" b="1" dirty="0">
                <a:latin typeface="仿宋" panose="02010609060101010101" pitchFamily="49" charset="-122"/>
                <a:ea typeface="仿宋" panose="02010609060101010101" pitchFamily="49" charset="-122"/>
              </a:rPr>
              <a:t>）在查询编辑器中输入如下代码： </a:t>
            </a:r>
            <a:endParaRPr lang="en-US" altLang="zh-CN" sz="1800" b="1" dirty="0">
              <a:latin typeface="仿宋" panose="02010609060101010101" pitchFamily="49" charset="-122"/>
              <a:ea typeface="仿宋" panose="02010609060101010101" pitchFamily="49" charset="-122"/>
            </a:endParaRPr>
          </a:p>
          <a:p>
            <a:pPr marL="457200" lvl="1" indent="0" eaLnBrk="1" hangingPunct="1">
              <a:buNone/>
            </a:pPr>
            <a:endParaRPr lang="en-US" altLang="zh-CN" sz="1800" b="1" dirty="0">
              <a:latin typeface="仿宋" panose="02010609060101010101" pitchFamily="49" charset="-122"/>
              <a:ea typeface="仿宋" panose="02010609060101010101" pitchFamily="49" charset="-122"/>
            </a:endParaRPr>
          </a:p>
          <a:p>
            <a:pPr marL="457200" lvl="1" indent="0" eaLnBrk="1" hangingPunct="1">
              <a:buNone/>
            </a:pPr>
            <a:endParaRPr lang="en-US" altLang="zh-CN" sz="1800" b="1" dirty="0">
              <a:latin typeface="仿宋" panose="02010609060101010101" pitchFamily="49" charset="-122"/>
              <a:ea typeface="仿宋" panose="02010609060101010101" pitchFamily="49" charset="-122"/>
            </a:endParaRPr>
          </a:p>
          <a:p>
            <a:pPr marL="457200" lvl="1" indent="0" eaLnBrk="1" hangingPunct="1">
              <a:buNone/>
            </a:pPr>
            <a:endParaRPr lang="en-US" altLang="zh-CN" sz="1800" b="1" dirty="0" smtClean="0">
              <a:latin typeface="仿宋" panose="02010609060101010101" pitchFamily="49" charset="-122"/>
              <a:ea typeface="仿宋" panose="02010609060101010101" pitchFamily="49" charset="-122"/>
            </a:endParaRPr>
          </a:p>
          <a:p>
            <a:pPr marL="457200" lvl="1" indent="0" eaLnBrk="1" hangingPunct="1">
              <a:buNone/>
            </a:pPr>
            <a:r>
              <a:rPr lang="zh-CN" altLang="en-US" sz="1800" b="1" dirty="0" smtClean="0">
                <a:latin typeface="仿宋" panose="02010609060101010101" pitchFamily="49" charset="-122"/>
                <a:ea typeface="仿宋" panose="02010609060101010101" pitchFamily="49" charset="-122"/>
              </a:rPr>
              <a:t>（</a:t>
            </a:r>
            <a:r>
              <a:rPr lang="en-US" altLang="zh-CN" sz="1800" b="1" dirty="0">
                <a:latin typeface="仿宋" panose="02010609060101010101" pitchFamily="49" charset="-122"/>
                <a:ea typeface="仿宋" panose="02010609060101010101" pitchFamily="49" charset="-122"/>
              </a:rPr>
              <a:t>2</a:t>
            </a:r>
            <a:r>
              <a:rPr lang="zh-CN" altLang="en-US" sz="1800" b="1" dirty="0">
                <a:latin typeface="仿宋" panose="02010609060101010101" pitchFamily="49" charset="-122"/>
                <a:ea typeface="仿宋" panose="02010609060101010101" pitchFamily="49" charset="-122"/>
              </a:rPr>
              <a:t>）单击工具栏的“执行”按钮或者按 </a:t>
            </a:r>
            <a:r>
              <a:rPr lang="en-US" altLang="zh-CN" sz="1800" b="1" dirty="0">
                <a:latin typeface="仿宋" panose="02010609060101010101" pitchFamily="49" charset="-122"/>
                <a:ea typeface="仿宋" panose="02010609060101010101" pitchFamily="49" charset="-122"/>
              </a:rPr>
              <a:t>F5</a:t>
            </a:r>
            <a:r>
              <a:rPr lang="zh-CN" altLang="en-US" sz="1800" b="1" dirty="0">
                <a:latin typeface="仿宋" panose="02010609060101010101" pitchFamily="49" charset="-122"/>
                <a:ea typeface="仿宋" panose="02010609060101010101" pitchFamily="49" charset="-122"/>
              </a:rPr>
              <a:t>键。</a:t>
            </a:r>
          </a:p>
          <a:p>
            <a:pPr marL="457200" lvl="1" indent="0" eaLnBrk="1" hangingPunct="1">
              <a:buNone/>
            </a:pPr>
            <a:r>
              <a:rPr lang="zh-CN" altLang="en-US" sz="1800" b="1" dirty="0">
                <a:latin typeface="仿宋" panose="02010609060101010101" pitchFamily="49" charset="-122"/>
                <a:ea typeface="仿宋" panose="02010609060101010101" pitchFamily="49" charset="-122"/>
              </a:rPr>
              <a:t>（</a:t>
            </a:r>
            <a:r>
              <a:rPr lang="en-US" altLang="zh-CN" sz="1800" b="1" dirty="0">
                <a:latin typeface="仿宋" panose="02010609060101010101" pitchFamily="49" charset="-122"/>
                <a:ea typeface="仿宋" panose="02010609060101010101" pitchFamily="49" charset="-122"/>
              </a:rPr>
              <a:t>3</a:t>
            </a:r>
            <a:r>
              <a:rPr lang="zh-CN" altLang="en-US" sz="1800" b="1" dirty="0">
                <a:latin typeface="仿宋" panose="02010609060101010101" pitchFamily="49" charset="-122"/>
                <a:ea typeface="仿宋" panose="02010609060101010101" pitchFamily="49" charset="-122"/>
              </a:rPr>
              <a:t>）查看结果</a:t>
            </a:r>
            <a:r>
              <a:rPr lang="zh-CN" altLang="en-US" sz="1800" b="1" dirty="0" smtClean="0">
                <a:latin typeface="仿宋" panose="02010609060101010101" pitchFamily="49" charset="-122"/>
                <a:ea typeface="仿宋" panose="02010609060101010101" pitchFamily="49" charset="-122"/>
              </a:rPr>
              <a:t>。</a:t>
            </a:r>
            <a:endParaRPr lang="en-US" altLang="zh-CN" sz="1800" b="1" dirty="0" smtClean="0">
              <a:latin typeface="仿宋" panose="02010609060101010101" pitchFamily="49" charset="-122"/>
              <a:ea typeface="仿宋" panose="02010609060101010101" pitchFamily="49" charset="-122"/>
            </a:endParaRPr>
          </a:p>
          <a:p>
            <a:pPr marL="457200" lvl="1" indent="0" eaLnBrk="1" hangingPunct="1">
              <a:buNone/>
            </a:pPr>
            <a:r>
              <a:rPr lang="zh-CN" altLang="en-US" sz="1800" b="1" dirty="0">
                <a:latin typeface="仿宋" panose="02010609060101010101" pitchFamily="49" charset="-122"/>
                <a:ea typeface="仿宋" panose="02010609060101010101" pitchFamily="49" charset="-122"/>
              </a:rPr>
              <a:t>四</a:t>
            </a:r>
            <a:r>
              <a:rPr lang="zh-CN" altLang="en-US" sz="1800" b="1" dirty="0" smtClean="0">
                <a:latin typeface="仿宋" panose="02010609060101010101" pitchFamily="49" charset="-122"/>
                <a:ea typeface="仿宋" panose="02010609060101010101" pitchFamily="49" charset="-122"/>
              </a:rPr>
              <a:t>、</a:t>
            </a:r>
            <a:r>
              <a:rPr lang="en-US" altLang="zh-CN" sz="1800" b="1" dirty="0" smtClean="0">
                <a:latin typeface="仿宋" panose="02010609060101010101" pitchFamily="49" charset="-122"/>
                <a:ea typeface="仿宋" panose="02010609060101010101" pitchFamily="49" charset="-122"/>
              </a:rPr>
              <a:t>EXISTS </a:t>
            </a:r>
            <a:r>
              <a:rPr lang="zh-CN" altLang="en-US" sz="1800" b="1" dirty="0" smtClean="0">
                <a:latin typeface="仿宋" panose="02010609060101010101" pitchFamily="49" charset="-122"/>
                <a:ea typeface="仿宋" panose="02010609060101010101" pitchFamily="49" charset="-122"/>
              </a:rPr>
              <a:t>子查询的应用（查询不及格课程的学生名单）</a:t>
            </a:r>
            <a:endParaRPr lang="en-US" altLang="zh-CN" sz="1800" b="1" dirty="0" smtClean="0">
              <a:latin typeface="仿宋" panose="02010609060101010101" pitchFamily="49" charset="-122"/>
              <a:ea typeface="仿宋" panose="02010609060101010101" pitchFamily="49" charset="-122"/>
            </a:endParaRPr>
          </a:p>
          <a:p>
            <a:pPr marL="457200" lvl="1" indent="0" eaLnBrk="1" hangingPunct="1">
              <a:buNone/>
            </a:pPr>
            <a:r>
              <a:rPr lang="zh-CN" altLang="en-US" sz="1800" b="1" dirty="0">
                <a:latin typeface="仿宋" panose="02010609060101010101" pitchFamily="49" charset="-122"/>
                <a:ea typeface="仿宋" panose="02010609060101010101" pitchFamily="49" charset="-122"/>
              </a:rPr>
              <a:t>（</a:t>
            </a:r>
            <a:r>
              <a:rPr lang="en-US" altLang="zh-CN" sz="1800" b="1" dirty="0">
                <a:latin typeface="仿宋" panose="02010609060101010101" pitchFamily="49" charset="-122"/>
                <a:ea typeface="仿宋" panose="02010609060101010101" pitchFamily="49" charset="-122"/>
              </a:rPr>
              <a:t>1</a:t>
            </a:r>
            <a:r>
              <a:rPr lang="zh-CN" altLang="en-US" sz="1800" b="1" dirty="0">
                <a:latin typeface="仿宋" panose="02010609060101010101" pitchFamily="49" charset="-122"/>
                <a:ea typeface="仿宋" panose="02010609060101010101" pitchFamily="49" charset="-122"/>
              </a:rPr>
              <a:t>）在查询编辑器中输入如下代码： </a:t>
            </a:r>
            <a:endParaRPr lang="en-US" altLang="zh-CN" sz="1800" b="1" dirty="0">
              <a:latin typeface="仿宋" panose="02010609060101010101" pitchFamily="49" charset="-122"/>
              <a:ea typeface="仿宋" panose="02010609060101010101" pitchFamily="49" charset="-122"/>
            </a:endParaRPr>
          </a:p>
          <a:p>
            <a:pPr marL="457200" lvl="1" indent="0" eaLnBrk="1" hangingPunct="1">
              <a:buNone/>
            </a:pPr>
            <a:endParaRPr lang="en-US" altLang="zh-CN" sz="1800" b="1" dirty="0">
              <a:latin typeface="仿宋" panose="02010609060101010101" pitchFamily="49" charset="-122"/>
              <a:ea typeface="仿宋" panose="02010609060101010101" pitchFamily="49" charset="-122"/>
            </a:endParaRPr>
          </a:p>
          <a:p>
            <a:pPr marL="457200" lvl="1" indent="0" eaLnBrk="1" hangingPunct="1">
              <a:buNone/>
            </a:pPr>
            <a:endParaRPr lang="en-US" altLang="zh-CN" sz="1800" b="1" dirty="0">
              <a:latin typeface="仿宋" panose="02010609060101010101" pitchFamily="49" charset="-122"/>
              <a:ea typeface="仿宋" panose="02010609060101010101" pitchFamily="49" charset="-122"/>
            </a:endParaRPr>
          </a:p>
          <a:p>
            <a:pPr marL="457200" lvl="1" indent="0" eaLnBrk="1" hangingPunct="1">
              <a:buNone/>
            </a:pPr>
            <a:endParaRPr lang="en-US" altLang="zh-CN" sz="1800" b="1" dirty="0">
              <a:latin typeface="仿宋" panose="02010609060101010101" pitchFamily="49" charset="-122"/>
              <a:ea typeface="仿宋" panose="02010609060101010101" pitchFamily="49" charset="-122"/>
            </a:endParaRPr>
          </a:p>
          <a:p>
            <a:pPr marL="457200" lvl="1" indent="0" eaLnBrk="1" hangingPunct="1">
              <a:buNone/>
            </a:pPr>
            <a:r>
              <a:rPr lang="zh-CN" altLang="en-US" sz="1800" b="1" dirty="0">
                <a:latin typeface="仿宋" panose="02010609060101010101" pitchFamily="49" charset="-122"/>
                <a:ea typeface="仿宋" panose="02010609060101010101" pitchFamily="49" charset="-122"/>
              </a:rPr>
              <a:t>（</a:t>
            </a:r>
            <a:r>
              <a:rPr lang="en-US" altLang="zh-CN" sz="1800" b="1" dirty="0">
                <a:latin typeface="仿宋" panose="02010609060101010101" pitchFamily="49" charset="-122"/>
                <a:ea typeface="仿宋" panose="02010609060101010101" pitchFamily="49" charset="-122"/>
              </a:rPr>
              <a:t>2</a:t>
            </a:r>
            <a:r>
              <a:rPr lang="zh-CN" altLang="en-US" sz="1800" b="1" dirty="0">
                <a:latin typeface="仿宋" panose="02010609060101010101" pitchFamily="49" charset="-122"/>
                <a:ea typeface="仿宋" panose="02010609060101010101" pitchFamily="49" charset="-122"/>
              </a:rPr>
              <a:t>）单击工具栏的“执行”按钮或者按 </a:t>
            </a:r>
            <a:r>
              <a:rPr lang="en-US" altLang="zh-CN" sz="1800" b="1" dirty="0">
                <a:latin typeface="仿宋" panose="02010609060101010101" pitchFamily="49" charset="-122"/>
                <a:ea typeface="仿宋" panose="02010609060101010101" pitchFamily="49" charset="-122"/>
              </a:rPr>
              <a:t>F5</a:t>
            </a:r>
            <a:r>
              <a:rPr lang="zh-CN" altLang="en-US" sz="1800" b="1" dirty="0">
                <a:latin typeface="仿宋" panose="02010609060101010101" pitchFamily="49" charset="-122"/>
                <a:ea typeface="仿宋" panose="02010609060101010101" pitchFamily="49" charset="-122"/>
              </a:rPr>
              <a:t>键。</a:t>
            </a:r>
          </a:p>
          <a:p>
            <a:pPr marL="457200" lvl="1" indent="0" eaLnBrk="1" hangingPunct="1">
              <a:buNone/>
            </a:pPr>
            <a:r>
              <a:rPr lang="zh-CN" altLang="en-US" sz="1800" b="1" dirty="0">
                <a:latin typeface="仿宋" panose="02010609060101010101" pitchFamily="49" charset="-122"/>
                <a:ea typeface="仿宋" panose="02010609060101010101" pitchFamily="49" charset="-122"/>
              </a:rPr>
              <a:t>（</a:t>
            </a:r>
            <a:r>
              <a:rPr lang="en-US" altLang="zh-CN" sz="1800" b="1" dirty="0">
                <a:latin typeface="仿宋" panose="02010609060101010101" pitchFamily="49" charset="-122"/>
                <a:ea typeface="仿宋" panose="02010609060101010101" pitchFamily="49" charset="-122"/>
              </a:rPr>
              <a:t>3</a:t>
            </a:r>
            <a:r>
              <a:rPr lang="zh-CN" altLang="en-US" sz="1800" b="1" dirty="0">
                <a:latin typeface="仿宋" panose="02010609060101010101" pitchFamily="49" charset="-122"/>
                <a:ea typeface="仿宋" panose="02010609060101010101" pitchFamily="49" charset="-122"/>
              </a:rPr>
              <a:t>）查看结果</a:t>
            </a:r>
            <a:r>
              <a:rPr lang="zh-CN" altLang="en-US" sz="1800" b="1" dirty="0" smtClean="0">
                <a:latin typeface="仿宋" panose="02010609060101010101" pitchFamily="49" charset="-122"/>
                <a:ea typeface="仿宋" panose="02010609060101010101" pitchFamily="49" charset="-122"/>
              </a:rPr>
              <a:t>。</a:t>
            </a:r>
            <a:endParaRPr lang="en-US" altLang="zh-CN" sz="1800" b="1" dirty="0">
              <a:latin typeface="仿宋" panose="02010609060101010101" pitchFamily="49" charset="-122"/>
              <a:ea typeface="仿宋" panose="02010609060101010101" pitchFamily="49" charset="-122"/>
            </a:endParaRPr>
          </a:p>
        </p:txBody>
      </p:sp>
      <p:pic>
        <p:nvPicPr>
          <p:cNvPr id="2" name="图片 1"/>
          <p:cNvPicPr>
            <a:picLocks noChangeAspect="1"/>
          </p:cNvPicPr>
          <p:nvPr/>
        </p:nvPicPr>
        <p:blipFill>
          <a:blip r:embed="rId2"/>
          <a:stretch>
            <a:fillRect/>
          </a:stretch>
        </p:blipFill>
        <p:spPr>
          <a:xfrm>
            <a:off x="6876256" y="5517232"/>
            <a:ext cx="1316638" cy="684251"/>
          </a:xfrm>
          <a:prstGeom prst="rect">
            <a:avLst/>
          </a:prstGeom>
        </p:spPr>
      </p:pic>
      <p:pic>
        <p:nvPicPr>
          <p:cNvPr id="4" name="图片 3"/>
          <p:cNvPicPr>
            <a:picLocks noChangeAspect="1"/>
          </p:cNvPicPr>
          <p:nvPr/>
        </p:nvPicPr>
        <p:blipFill>
          <a:blip r:embed="rId3"/>
          <a:stretch>
            <a:fillRect/>
          </a:stretch>
        </p:blipFill>
        <p:spPr>
          <a:xfrm>
            <a:off x="2158082" y="1565838"/>
            <a:ext cx="4971851" cy="711034"/>
          </a:xfrm>
          <a:prstGeom prst="rect">
            <a:avLst/>
          </a:prstGeom>
        </p:spPr>
      </p:pic>
      <p:pic>
        <p:nvPicPr>
          <p:cNvPr id="7" name="图片 6"/>
          <p:cNvPicPr>
            <a:picLocks noChangeAspect="1"/>
          </p:cNvPicPr>
          <p:nvPr/>
        </p:nvPicPr>
        <p:blipFill>
          <a:blip r:embed="rId4"/>
          <a:stretch>
            <a:fillRect/>
          </a:stretch>
        </p:blipFill>
        <p:spPr>
          <a:xfrm>
            <a:off x="2267744" y="3992563"/>
            <a:ext cx="5345608" cy="562397"/>
          </a:xfrm>
          <a:prstGeom prst="rect">
            <a:avLst/>
          </a:prstGeom>
        </p:spPr>
      </p:pic>
    </p:spTree>
    <p:extLst>
      <p:ext uri="{BB962C8B-B14F-4D97-AF65-F5344CB8AC3E}">
        <p14:creationId xmlns:p14="http://schemas.microsoft.com/office/powerpoint/2010/main" val="3531602459"/>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9" name="Rectangle 2"/>
          <p:cNvSpPr>
            <a:spLocks noGrp="1" noChangeArrowheads="1"/>
          </p:cNvSpPr>
          <p:nvPr>
            <p:ph type="title"/>
          </p:nvPr>
        </p:nvSpPr>
        <p:spPr>
          <a:xfrm>
            <a:off x="539552" y="188640"/>
            <a:ext cx="7391400" cy="563563"/>
          </a:xfrm>
        </p:spPr>
        <p:txBody>
          <a:bodyPr/>
          <a:lstStyle/>
          <a:p>
            <a:pPr eaLnBrk="1" hangingPunct="1"/>
            <a:r>
              <a:rPr lang="zh-CN" altLang="en-US" dirty="0"/>
              <a:t>学习任务十     使用简单子查询</a:t>
            </a:r>
            <a:br>
              <a:rPr lang="zh-CN" altLang="en-US" dirty="0"/>
            </a:br>
            <a:endParaRPr lang="zh-CN" altLang="en-US" dirty="0" smtClean="0"/>
          </a:p>
        </p:txBody>
      </p:sp>
      <p:sp>
        <p:nvSpPr>
          <p:cNvPr id="45060" name="Rectangle 3"/>
          <p:cNvSpPr>
            <a:spLocks noGrp="1" noChangeArrowheads="1"/>
          </p:cNvSpPr>
          <p:nvPr>
            <p:ph idx="1"/>
          </p:nvPr>
        </p:nvSpPr>
        <p:spPr>
          <a:xfrm>
            <a:off x="395535" y="836712"/>
            <a:ext cx="8496944" cy="5570040"/>
          </a:xfrm>
          <a:noFill/>
        </p:spPr>
        <p:txBody>
          <a:bodyPr/>
          <a:lstStyle/>
          <a:p>
            <a:pPr marL="457200" lvl="1" indent="0" eaLnBrk="1" hangingPunct="1">
              <a:buNone/>
            </a:pPr>
            <a:r>
              <a:rPr lang="zh-CN" altLang="en-US" sz="1800" b="1" dirty="0">
                <a:latin typeface="仿宋" panose="02010609060101010101" pitchFamily="49" charset="-122"/>
                <a:ea typeface="仿宋" panose="02010609060101010101" pitchFamily="49" charset="-122"/>
              </a:rPr>
              <a:t>五、</a:t>
            </a:r>
            <a:r>
              <a:rPr lang="en-US" altLang="zh-CN" sz="1800" b="1" dirty="0">
                <a:latin typeface="仿宋" panose="02010609060101010101" pitchFamily="49" charset="-122"/>
                <a:ea typeface="仿宋" panose="02010609060101010101" pitchFamily="49" charset="-122"/>
              </a:rPr>
              <a:t>NOT EXISTS </a:t>
            </a:r>
            <a:r>
              <a:rPr lang="zh-CN" altLang="en-US" sz="1800" b="1" dirty="0">
                <a:latin typeface="仿宋" panose="02010609060101010101" pitchFamily="49" charset="-122"/>
                <a:ea typeface="仿宋" panose="02010609060101010101" pitchFamily="49" charset="-122"/>
              </a:rPr>
              <a:t>子查询的应用（查询班级所有课程考试成绩都在 </a:t>
            </a:r>
            <a:r>
              <a:rPr lang="en-US" altLang="zh-CN" sz="1800" b="1" dirty="0">
                <a:latin typeface="仿宋" panose="02010609060101010101" pitchFamily="49" charset="-122"/>
                <a:ea typeface="仿宋" panose="02010609060101010101" pitchFamily="49" charset="-122"/>
              </a:rPr>
              <a:t>80 </a:t>
            </a:r>
            <a:r>
              <a:rPr lang="zh-CN" altLang="en-US" sz="1800" b="1" dirty="0">
                <a:latin typeface="仿宋" panose="02010609060101010101" pitchFamily="49" charset="-122"/>
                <a:ea typeface="仿宋" panose="02010609060101010101" pitchFamily="49" charset="-122"/>
              </a:rPr>
              <a:t>分</a:t>
            </a:r>
          </a:p>
          <a:p>
            <a:pPr marL="457200" lvl="1" indent="0" eaLnBrk="1" hangingPunct="1">
              <a:buNone/>
            </a:pPr>
            <a:r>
              <a:rPr lang="zh-CN" altLang="en-US" sz="1800" b="1" dirty="0">
                <a:latin typeface="仿宋" panose="02010609060101010101" pitchFamily="49" charset="-122"/>
                <a:ea typeface="仿宋" panose="02010609060101010101" pitchFamily="49" charset="-122"/>
              </a:rPr>
              <a:t>以上的学生名单，这些学生直接推举为优秀学员</a:t>
            </a:r>
            <a:r>
              <a:rPr lang="zh-CN" altLang="en-US" sz="1800" b="1" dirty="0" smtClean="0">
                <a:latin typeface="仿宋" panose="02010609060101010101" pitchFamily="49" charset="-122"/>
                <a:ea typeface="仿宋" panose="02010609060101010101" pitchFamily="49" charset="-122"/>
              </a:rPr>
              <a:t>）</a:t>
            </a:r>
            <a:endParaRPr lang="en-US" altLang="zh-CN" sz="1800" b="1" dirty="0" smtClean="0">
              <a:latin typeface="仿宋" panose="02010609060101010101" pitchFamily="49" charset="-122"/>
              <a:ea typeface="仿宋" panose="02010609060101010101" pitchFamily="49" charset="-122"/>
            </a:endParaRPr>
          </a:p>
          <a:p>
            <a:pPr marL="457200" lvl="1" indent="0" eaLnBrk="1" hangingPunct="1">
              <a:buNone/>
            </a:pPr>
            <a:r>
              <a:rPr lang="zh-CN" altLang="en-US" sz="1800" b="1" dirty="0" smtClean="0">
                <a:latin typeface="仿宋" panose="02010609060101010101" pitchFamily="49" charset="-122"/>
                <a:ea typeface="仿宋" panose="02010609060101010101" pitchFamily="49" charset="-122"/>
              </a:rPr>
              <a:t>（</a:t>
            </a:r>
            <a:r>
              <a:rPr lang="en-US" altLang="zh-CN" sz="1800" b="1" dirty="0">
                <a:latin typeface="仿宋" panose="02010609060101010101" pitchFamily="49" charset="-122"/>
                <a:ea typeface="仿宋" panose="02010609060101010101" pitchFamily="49" charset="-122"/>
              </a:rPr>
              <a:t>1</a:t>
            </a:r>
            <a:r>
              <a:rPr lang="zh-CN" altLang="en-US" sz="1800" b="1" dirty="0">
                <a:latin typeface="仿宋" panose="02010609060101010101" pitchFamily="49" charset="-122"/>
                <a:ea typeface="仿宋" panose="02010609060101010101" pitchFamily="49" charset="-122"/>
              </a:rPr>
              <a:t>）在查询编辑器中输入如下代码： </a:t>
            </a:r>
            <a:endParaRPr lang="en-US" altLang="zh-CN" sz="1800" b="1" dirty="0">
              <a:latin typeface="仿宋" panose="02010609060101010101" pitchFamily="49" charset="-122"/>
              <a:ea typeface="仿宋" panose="02010609060101010101" pitchFamily="49" charset="-122"/>
            </a:endParaRPr>
          </a:p>
          <a:p>
            <a:pPr marL="457200" lvl="1" indent="0" eaLnBrk="1" hangingPunct="1">
              <a:buNone/>
            </a:pPr>
            <a:endParaRPr lang="en-US" altLang="zh-CN" sz="1800" b="1" dirty="0">
              <a:latin typeface="仿宋" panose="02010609060101010101" pitchFamily="49" charset="-122"/>
              <a:ea typeface="仿宋" panose="02010609060101010101" pitchFamily="49" charset="-122"/>
            </a:endParaRPr>
          </a:p>
          <a:p>
            <a:pPr marL="457200" lvl="1" indent="0" eaLnBrk="1" hangingPunct="1">
              <a:buNone/>
            </a:pPr>
            <a:endParaRPr lang="en-US" altLang="zh-CN" sz="1800" b="1" dirty="0">
              <a:latin typeface="仿宋" panose="02010609060101010101" pitchFamily="49" charset="-122"/>
              <a:ea typeface="仿宋" panose="02010609060101010101" pitchFamily="49" charset="-122"/>
            </a:endParaRPr>
          </a:p>
          <a:p>
            <a:pPr marL="457200" lvl="1" indent="0" eaLnBrk="1" hangingPunct="1">
              <a:buNone/>
            </a:pPr>
            <a:endParaRPr lang="en-US" altLang="zh-CN" sz="1800" b="1" dirty="0">
              <a:latin typeface="仿宋" panose="02010609060101010101" pitchFamily="49" charset="-122"/>
              <a:ea typeface="仿宋" panose="02010609060101010101" pitchFamily="49" charset="-122"/>
            </a:endParaRPr>
          </a:p>
          <a:p>
            <a:pPr marL="457200" lvl="1" indent="0" eaLnBrk="1" hangingPunct="1">
              <a:buNone/>
            </a:pPr>
            <a:r>
              <a:rPr lang="zh-CN" altLang="en-US" sz="1800" b="1" dirty="0">
                <a:latin typeface="仿宋" panose="02010609060101010101" pitchFamily="49" charset="-122"/>
                <a:ea typeface="仿宋" panose="02010609060101010101" pitchFamily="49" charset="-122"/>
              </a:rPr>
              <a:t>（</a:t>
            </a:r>
            <a:r>
              <a:rPr lang="en-US" altLang="zh-CN" sz="1800" b="1" dirty="0">
                <a:latin typeface="仿宋" panose="02010609060101010101" pitchFamily="49" charset="-122"/>
                <a:ea typeface="仿宋" panose="02010609060101010101" pitchFamily="49" charset="-122"/>
              </a:rPr>
              <a:t>2</a:t>
            </a:r>
            <a:r>
              <a:rPr lang="zh-CN" altLang="en-US" sz="1800" b="1" dirty="0">
                <a:latin typeface="仿宋" panose="02010609060101010101" pitchFamily="49" charset="-122"/>
                <a:ea typeface="仿宋" panose="02010609060101010101" pitchFamily="49" charset="-122"/>
              </a:rPr>
              <a:t>）单击工具栏的“执行”按钮或者按 </a:t>
            </a:r>
            <a:r>
              <a:rPr lang="en-US" altLang="zh-CN" sz="1800" b="1" dirty="0">
                <a:latin typeface="仿宋" panose="02010609060101010101" pitchFamily="49" charset="-122"/>
                <a:ea typeface="仿宋" panose="02010609060101010101" pitchFamily="49" charset="-122"/>
              </a:rPr>
              <a:t>F5</a:t>
            </a:r>
            <a:r>
              <a:rPr lang="zh-CN" altLang="en-US" sz="1800" b="1" dirty="0">
                <a:latin typeface="仿宋" panose="02010609060101010101" pitchFamily="49" charset="-122"/>
                <a:ea typeface="仿宋" panose="02010609060101010101" pitchFamily="49" charset="-122"/>
              </a:rPr>
              <a:t>键。</a:t>
            </a:r>
          </a:p>
          <a:p>
            <a:pPr marL="457200" lvl="1" indent="0" eaLnBrk="1" hangingPunct="1">
              <a:buNone/>
            </a:pPr>
            <a:r>
              <a:rPr lang="zh-CN" altLang="en-US" sz="1800" b="1" dirty="0">
                <a:latin typeface="仿宋" panose="02010609060101010101" pitchFamily="49" charset="-122"/>
                <a:ea typeface="仿宋" panose="02010609060101010101" pitchFamily="49" charset="-122"/>
              </a:rPr>
              <a:t>（</a:t>
            </a:r>
            <a:r>
              <a:rPr lang="en-US" altLang="zh-CN" sz="1800" b="1" dirty="0">
                <a:latin typeface="仿宋" panose="02010609060101010101" pitchFamily="49" charset="-122"/>
                <a:ea typeface="仿宋" panose="02010609060101010101" pitchFamily="49" charset="-122"/>
              </a:rPr>
              <a:t>3</a:t>
            </a:r>
            <a:r>
              <a:rPr lang="zh-CN" altLang="en-US" sz="1800" b="1" dirty="0">
                <a:latin typeface="仿宋" panose="02010609060101010101" pitchFamily="49" charset="-122"/>
                <a:ea typeface="仿宋" panose="02010609060101010101" pitchFamily="49" charset="-122"/>
              </a:rPr>
              <a:t>）查看结果</a:t>
            </a:r>
            <a:r>
              <a:rPr lang="zh-CN" altLang="en-US" sz="1800" b="1" dirty="0" smtClean="0">
                <a:latin typeface="仿宋" panose="02010609060101010101" pitchFamily="49" charset="-122"/>
                <a:ea typeface="仿宋" panose="02010609060101010101" pitchFamily="49" charset="-122"/>
              </a:rPr>
              <a:t>。</a:t>
            </a:r>
            <a:endParaRPr lang="en-US" altLang="zh-CN" sz="1800" b="1" dirty="0">
              <a:latin typeface="仿宋" panose="02010609060101010101" pitchFamily="49" charset="-122"/>
              <a:ea typeface="仿宋" panose="02010609060101010101" pitchFamily="49" charset="-122"/>
            </a:endParaRPr>
          </a:p>
        </p:txBody>
      </p:sp>
      <p:pic>
        <p:nvPicPr>
          <p:cNvPr id="2" name="图片 1"/>
          <p:cNvPicPr>
            <a:picLocks noChangeAspect="1"/>
          </p:cNvPicPr>
          <p:nvPr/>
        </p:nvPicPr>
        <p:blipFill>
          <a:blip r:embed="rId2"/>
          <a:stretch>
            <a:fillRect/>
          </a:stretch>
        </p:blipFill>
        <p:spPr>
          <a:xfrm>
            <a:off x="6876256" y="5517232"/>
            <a:ext cx="1316638" cy="684251"/>
          </a:xfrm>
          <a:prstGeom prst="rect">
            <a:avLst/>
          </a:prstGeom>
        </p:spPr>
      </p:pic>
      <p:pic>
        <p:nvPicPr>
          <p:cNvPr id="3" name="图片 2"/>
          <p:cNvPicPr>
            <a:picLocks noChangeAspect="1"/>
          </p:cNvPicPr>
          <p:nvPr/>
        </p:nvPicPr>
        <p:blipFill>
          <a:blip r:embed="rId3"/>
          <a:stretch>
            <a:fillRect/>
          </a:stretch>
        </p:blipFill>
        <p:spPr>
          <a:xfrm>
            <a:off x="1691680" y="1886853"/>
            <a:ext cx="5580112" cy="878919"/>
          </a:xfrm>
          <a:prstGeom prst="rect">
            <a:avLst/>
          </a:prstGeom>
        </p:spPr>
      </p:pic>
    </p:spTree>
    <p:extLst>
      <p:ext uri="{BB962C8B-B14F-4D97-AF65-F5344CB8AC3E}">
        <p14:creationId xmlns:p14="http://schemas.microsoft.com/office/powerpoint/2010/main" val="1983463271"/>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Rectangle 2"/>
          <p:cNvSpPr>
            <a:spLocks noGrp="1" noChangeArrowheads="1"/>
          </p:cNvSpPr>
          <p:nvPr>
            <p:ph type="title"/>
          </p:nvPr>
        </p:nvSpPr>
        <p:spPr>
          <a:xfrm>
            <a:off x="539552" y="188640"/>
            <a:ext cx="7391400" cy="563563"/>
          </a:xfrm>
        </p:spPr>
        <p:txBody>
          <a:bodyPr/>
          <a:lstStyle/>
          <a:p>
            <a:pPr eaLnBrk="1" hangingPunct="1"/>
            <a:r>
              <a:rPr lang="zh-CN" altLang="en-US" dirty="0" smtClean="0"/>
              <a:t>知识链接</a:t>
            </a:r>
          </a:p>
        </p:txBody>
      </p:sp>
      <p:sp>
        <p:nvSpPr>
          <p:cNvPr id="11268" name="Rectangle 3"/>
          <p:cNvSpPr>
            <a:spLocks noGrp="1" noChangeArrowheads="1"/>
          </p:cNvSpPr>
          <p:nvPr>
            <p:ph idx="1"/>
          </p:nvPr>
        </p:nvSpPr>
        <p:spPr>
          <a:xfrm>
            <a:off x="539552" y="980728"/>
            <a:ext cx="8229600" cy="4495800"/>
          </a:xfrm>
        </p:spPr>
        <p:txBody>
          <a:bodyPr/>
          <a:lstStyle/>
          <a:p>
            <a:pPr marL="0" indent="0" eaLnBrk="1" hangingPunct="1">
              <a:buNone/>
            </a:pPr>
            <a:r>
              <a:rPr lang="zh-CN" altLang="en-US" dirty="0"/>
              <a:t>一、多表连接查询</a:t>
            </a:r>
            <a:endParaRPr lang="zh-CN" altLang="en-US" dirty="0" smtClean="0"/>
          </a:p>
          <a:p>
            <a:pPr marL="0" indent="0" eaLnBrk="1" hangingPunct="1">
              <a:buNone/>
            </a:pPr>
            <a:r>
              <a:rPr lang="en-US" altLang="zh-CN" sz="2400" dirty="0"/>
              <a:t>1. </a:t>
            </a:r>
            <a:r>
              <a:rPr lang="zh-CN" altLang="en-US" sz="2400" dirty="0"/>
              <a:t>多表连接查询的分类</a:t>
            </a:r>
            <a:endParaRPr lang="en-US" altLang="zh-CN" sz="2400" dirty="0" smtClean="0"/>
          </a:p>
          <a:p>
            <a:pPr marL="0" indent="0" eaLnBrk="1" hangingPunct="1">
              <a:buNone/>
            </a:pPr>
            <a:r>
              <a:rPr lang="zh-CN" altLang="en-US" sz="2400" dirty="0" smtClean="0"/>
              <a:t>    多</a:t>
            </a:r>
            <a:r>
              <a:rPr lang="zh-CN" altLang="en-US" sz="2400" dirty="0"/>
              <a:t>表连接查询实际上是通过各个表之间共同列的关联性来查询数据，它是</a:t>
            </a:r>
            <a:r>
              <a:rPr lang="zh-CN" altLang="en-US" sz="2400" dirty="0" smtClean="0"/>
              <a:t>关系数据库</a:t>
            </a:r>
            <a:r>
              <a:rPr lang="zh-CN" altLang="en-US" sz="2400" dirty="0"/>
              <a:t>查询最主要的特征</a:t>
            </a:r>
            <a:r>
              <a:rPr lang="zh-CN" altLang="en-US" sz="2400" dirty="0" smtClean="0"/>
              <a:t>。</a:t>
            </a:r>
            <a:endParaRPr lang="en-US" altLang="zh-CN" sz="2400" dirty="0" smtClean="0"/>
          </a:p>
          <a:p>
            <a:pPr marL="0" indent="0" eaLnBrk="1" hangingPunct="1">
              <a:buNone/>
            </a:pPr>
            <a:r>
              <a:rPr lang="zh-CN" altLang="en-US" sz="2400" dirty="0" smtClean="0"/>
              <a:t>   （</a:t>
            </a:r>
            <a:r>
              <a:rPr lang="en-US" altLang="zh-CN" sz="2400" dirty="0"/>
              <a:t>1</a:t>
            </a:r>
            <a:r>
              <a:rPr lang="zh-CN" altLang="en-US" sz="2400" dirty="0"/>
              <a:t>）内连接</a:t>
            </a:r>
          </a:p>
          <a:p>
            <a:pPr marL="0" indent="0" eaLnBrk="1" hangingPunct="1">
              <a:buNone/>
            </a:pPr>
            <a:r>
              <a:rPr lang="zh-CN" altLang="en-US" sz="2400" dirty="0" smtClean="0"/>
              <a:t>    内</a:t>
            </a:r>
            <a:r>
              <a:rPr lang="zh-CN" altLang="en-US" sz="2400" dirty="0"/>
              <a:t>连接是最典型的、最常用的连接查询，它根据表中共同的列来进行匹配，</a:t>
            </a:r>
            <a:r>
              <a:rPr lang="zh-CN" altLang="en-US" sz="2400" dirty="0" smtClean="0"/>
              <a:t>特别是两</a:t>
            </a:r>
            <a:r>
              <a:rPr lang="zh-CN" altLang="en-US" sz="2400" dirty="0"/>
              <a:t>个表存在主外键关系时通常会用到内连接查询。</a:t>
            </a:r>
          </a:p>
          <a:p>
            <a:pPr marL="0" indent="0" eaLnBrk="1" hangingPunct="1">
              <a:buNone/>
            </a:pPr>
            <a:r>
              <a:rPr lang="zh-CN" altLang="en-US" sz="2400" dirty="0" smtClean="0"/>
              <a:t>    内</a:t>
            </a:r>
            <a:r>
              <a:rPr lang="zh-CN" altLang="en-US" sz="2400" dirty="0"/>
              <a:t>连接查询通常会使用到“</a:t>
            </a:r>
            <a:r>
              <a:rPr lang="en-US" altLang="zh-CN" sz="2400" dirty="0"/>
              <a:t>=”</a:t>
            </a:r>
            <a:r>
              <a:rPr lang="zh-CN" altLang="en-US" sz="2400" dirty="0"/>
              <a:t>或“！</a:t>
            </a:r>
            <a:r>
              <a:rPr lang="en-US" altLang="zh-CN" sz="2400" dirty="0"/>
              <a:t>=”</a:t>
            </a:r>
            <a:r>
              <a:rPr lang="zh-CN" altLang="en-US" sz="2400" dirty="0"/>
              <a:t>之类的比较运算符来判断两列是否相等</a:t>
            </a:r>
            <a:r>
              <a:rPr lang="zh-CN" altLang="en-US" sz="2400" dirty="0" smtClean="0"/>
              <a:t>，上面</a:t>
            </a:r>
            <a:r>
              <a:rPr lang="zh-CN" altLang="en-US" sz="2400" dirty="0"/>
              <a:t>所说的根据学生编号信息来判断出学生姓名的连接就是一种内连接。</a:t>
            </a:r>
          </a:p>
          <a:p>
            <a:pPr marL="0" indent="0" eaLnBrk="1" hangingPunct="1">
              <a:buNone/>
            </a:pPr>
            <a:r>
              <a:rPr lang="zh-CN" altLang="en-US" sz="2400" dirty="0" smtClean="0"/>
              <a:t>    内</a:t>
            </a:r>
            <a:r>
              <a:rPr lang="zh-CN" altLang="en-US" sz="2400" dirty="0"/>
              <a:t>连接使用</a:t>
            </a:r>
            <a:r>
              <a:rPr lang="en-US" altLang="zh-CN" sz="2400" dirty="0"/>
              <a:t>INNER JOIN </a:t>
            </a:r>
            <a:r>
              <a:rPr lang="zh-CN" altLang="en-US" sz="2400" dirty="0"/>
              <a:t>关键字来进行表之间的关联</a:t>
            </a:r>
            <a:r>
              <a:rPr lang="zh-CN" altLang="en-US" sz="2400" dirty="0" smtClean="0"/>
              <a:t>。</a:t>
            </a:r>
            <a:endParaRPr lang="en-US" altLang="zh-CN" sz="2400" dirty="0" smtClean="0"/>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Rectangle 2"/>
          <p:cNvSpPr>
            <a:spLocks noGrp="1" noChangeArrowheads="1"/>
          </p:cNvSpPr>
          <p:nvPr>
            <p:ph type="title"/>
          </p:nvPr>
        </p:nvSpPr>
        <p:spPr>
          <a:xfrm>
            <a:off x="539552" y="188640"/>
            <a:ext cx="7391400" cy="563563"/>
          </a:xfrm>
        </p:spPr>
        <p:txBody>
          <a:bodyPr/>
          <a:lstStyle/>
          <a:p>
            <a:pPr eaLnBrk="1" hangingPunct="1"/>
            <a:r>
              <a:rPr lang="zh-CN" altLang="en-US" dirty="0" smtClean="0"/>
              <a:t>知识链接</a:t>
            </a:r>
          </a:p>
        </p:txBody>
      </p:sp>
      <p:sp>
        <p:nvSpPr>
          <p:cNvPr id="11268" name="Rectangle 3"/>
          <p:cNvSpPr>
            <a:spLocks noGrp="1" noChangeArrowheads="1"/>
          </p:cNvSpPr>
          <p:nvPr>
            <p:ph idx="1"/>
          </p:nvPr>
        </p:nvSpPr>
        <p:spPr>
          <a:xfrm>
            <a:off x="539552" y="836712"/>
            <a:ext cx="8229600" cy="5544616"/>
          </a:xfrm>
        </p:spPr>
        <p:txBody>
          <a:bodyPr/>
          <a:lstStyle/>
          <a:p>
            <a:pPr marL="0" indent="0" eaLnBrk="1" hangingPunct="1">
              <a:buNone/>
            </a:pPr>
            <a:r>
              <a:rPr lang="zh-CN" altLang="en-US" sz="2000" dirty="0" smtClean="0"/>
              <a:t>（</a:t>
            </a:r>
            <a:r>
              <a:rPr lang="en-US" altLang="zh-CN" sz="2000" dirty="0"/>
              <a:t>2</a:t>
            </a:r>
            <a:r>
              <a:rPr lang="zh-CN" altLang="en-US" sz="2000" dirty="0"/>
              <a:t>）外</a:t>
            </a:r>
            <a:r>
              <a:rPr lang="zh-CN" altLang="en-US" sz="2000" dirty="0" smtClean="0"/>
              <a:t>连接</a:t>
            </a:r>
            <a:endParaRPr lang="en-US" altLang="zh-CN" sz="2000" dirty="0" smtClean="0"/>
          </a:p>
          <a:p>
            <a:pPr marL="0" indent="0" eaLnBrk="1" hangingPunct="1">
              <a:buNone/>
            </a:pPr>
            <a:r>
              <a:rPr lang="zh-CN" altLang="en-US" sz="2000" dirty="0" smtClean="0"/>
              <a:t>    外</a:t>
            </a:r>
            <a:r>
              <a:rPr lang="zh-CN" altLang="en-US" sz="2000" dirty="0"/>
              <a:t>连接可以是左外连接、右外连接和完全外连接。</a:t>
            </a:r>
          </a:p>
          <a:p>
            <a:pPr marL="623888" indent="-177800" eaLnBrk="1" hangingPunct="1"/>
            <a:r>
              <a:rPr lang="zh-CN" altLang="en-US" sz="2000" dirty="0" smtClean="0"/>
              <a:t>左</a:t>
            </a:r>
            <a:r>
              <a:rPr lang="zh-CN" altLang="en-US" sz="2000" dirty="0"/>
              <a:t>外连接：</a:t>
            </a:r>
            <a:r>
              <a:rPr lang="en-US" altLang="zh-CN" sz="2000" dirty="0"/>
              <a:t>LEFT JOIN </a:t>
            </a:r>
            <a:r>
              <a:rPr lang="zh-CN" altLang="en-US" sz="2000" dirty="0"/>
              <a:t>或者 </a:t>
            </a:r>
            <a:r>
              <a:rPr lang="en-US" altLang="zh-CN" sz="2000" dirty="0"/>
              <a:t>LEFT OUTER JOIN</a:t>
            </a:r>
          </a:p>
          <a:p>
            <a:pPr marL="446088" indent="0" eaLnBrk="1" hangingPunct="1">
              <a:buNone/>
            </a:pPr>
            <a:r>
              <a:rPr lang="zh-CN" altLang="en-US" sz="2000" dirty="0"/>
              <a:t>左外连接的结果集包括 </a:t>
            </a:r>
            <a:r>
              <a:rPr lang="en-US" altLang="zh-CN" sz="2000" dirty="0"/>
              <a:t>LEFT OUTER </a:t>
            </a:r>
            <a:r>
              <a:rPr lang="zh-CN" altLang="en-US" sz="2000" dirty="0"/>
              <a:t>指定的左表的所有行，而不仅仅是连接列</a:t>
            </a:r>
            <a:r>
              <a:rPr lang="zh-CN" altLang="en-US" sz="2000" dirty="0" smtClean="0"/>
              <a:t>所匹配</a:t>
            </a:r>
            <a:r>
              <a:rPr lang="zh-CN" altLang="en-US" sz="2000" dirty="0"/>
              <a:t>的行。如果左表中的行在右表中没有匹配的行，则在相关联的结果集行中右表的</a:t>
            </a:r>
            <a:r>
              <a:rPr lang="zh-CN" altLang="en-US" sz="2000" dirty="0" smtClean="0"/>
              <a:t>所有</a:t>
            </a:r>
            <a:r>
              <a:rPr lang="zh-CN" altLang="en-US" sz="2000" dirty="0"/>
              <a:t>选择列均为空值。</a:t>
            </a:r>
          </a:p>
          <a:p>
            <a:pPr marL="623888" indent="-177800" eaLnBrk="1" hangingPunct="1"/>
            <a:r>
              <a:rPr lang="zh-CN" altLang="en-US" sz="2000" dirty="0"/>
              <a:t>右外连接：</a:t>
            </a:r>
            <a:r>
              <a:rPr lang="en-US" altLang="zh-CN" sz="2000" dirty="0"/>
              <a:t>RIGHT JOIN </a:t>
            </a:r>
            <a:r>
              <a:rPr lang="zh-CN" altLang="en-US" sz="2000" dirty="0"/>
              <a:t>或者</a:t>
            </a:r>
            <a:r>
              <a:rPr lang="en-US" altLang="zh-CN" sz="2000" dirty="0"/>
              <a:t>RIGHT OUTER JOIN</a:t>
            </a:r>
          </a:p>
          <a:p>
            <a:pPr marL="446088" indent="0" eaLnBrk="1" hangingPunct="1">
              <a:buNone/>
            </a:pPr>
            <a:r>
              <a:rPr lang="zh-CN" altLang="en-US" sz="2000" dirty="0"/>
              <a:t>右外连接是左外连接的反向连接，将返回右表的所有行，如果右表的某行在左表</a:t>
            </a:r>
            <a:r>
              <a:rPr lang="zh-CN" altLang="en-US" sz="2000" dirty="0" smtClean="0"/>
              <a:t>中没有</a:t>
            </a:r>
            <a:r>
              <a:rPr lang="zh-CN" altLang="en-US" sz="2000" dirty="0"/>
              <a:t>匹配的行，则将为左表返回空值。</a:t>
            </a:r>
          </a:p>
          <a:p>
            <a:pPr marL="623888" indent="-177800" eaLnBrk="1" hangingPunct="1"/>
            <a:r>
              <a:rPr lang="zh-CN" altLang="en-US" sz="2000" dirty="0"/>
              <a:t>完全外连接：</a:t>
            </a:r>
            <a:r>
              <a:rPr lang="en-US" altLang="zh-CN" sz="2000" dirty="0"/>
              <a:t>FULL JOIN </a:t>
            </a:r>
            <a:r>
              <a:rPr lang="zh-CN" altLang="en-US" sz="2000" dirty="0"/>
              <a:t>或者 </a:t>
            </a:r>
            <a:r>
              <a:rPr lang="en-US" altLang="zh-CN" sz="2000" dirty="0"/>
              <a:t>FULL OUTER JOIN</a:t>
            </a:r>
          </a:p>
          <a:p>
            <a:pPr marL="446088" indent="0" eaLnBrk="1" hangingPunct="1">
              <a:buNone/>
            </a:pPr>
            <a:r>
              <a:rPr lang="zh-CN" altLang="en-US" sz="2000" dirty="0"/>
              <a:t>完全外连接则返回左表和右表中所有行，当某行在另外一个表中没有匹配的</a:t>
            </a:r>
            <a:r>
              <a:rPr lang="zh-CN" altLang="en-US" sz="2000" dirty="0" smtClean="0"/>
              <a:t>行时，则</a:t>
            </a:r>
            <a:r>
              <a:rPr lang="zh-CN" altLang="en-US" sz="2000" dirty="0"/>
              <a:t>另外一个表的选择列包含空值，如果表之间有匹配行则整个结果集包含基表的数据值</a:t>
            </a:r>
            <a:r>
              <a:rPr lang="zh-CN" altLang="en-US" sz="2000" dirty="0" smtClean="0"/>
              <a:t>。</a:t>
            </a:r>
            <a:endParaRPr lang="en-US" altLang="zh-CN" sz="2000" dirty="0" smtClean="0"/>
          </a:p>
          <a:p>
            <a:pPr marL="446088" indent="0" eaLnBrk="1" hangingPunct="1">
              <a:buNone/>
            </a:pPr>
            <a:r>
              <a:rPr lang="zh-CN" altLang="en-US" sz="2000" dirty="0"/>
              <a:t>（</a:t>
            </a:r>
            <a:r>
              <a:rPr lang="en-US" altLang="zh-CN" sz="2000" dirty="0"/>
              <a:t>3</a:t>
            </a:r>
            <a:r>
              <a:rPr lang="zh-CN" altLang="en-US" sz="2000" dirty="0"/>
              <a:t>）交叉连接（</a:t>
            </a:r>
            <a:r>
              <a:rPr lang="en-US" altLang="zh-CN" sz="2000" dirty="0"/>
              <a:t>CROSS JOIN</a:t>
            </a:r>
            <a:r>
              <a:rPr lang="zh-CN" altLang="en-US" sz="2000" dirty="0"/>
              <a:t>）</a:t>
            </a:r>
          </a:p>
          <a:p>
            <a:pPr marL="446088" indent="0" eaLnBrk="1" hangingPunct="1">
              <a:buNone/>
            </a:pPr>
            <a:r>
              <a:rPr lang="zh-CN" altLang="en-US" sz="2000" dirty="0" smtClean="0"/>
              <a:t>    交叉</a:t>
            </a:r>
            <a:r>
              <a:rPr lang="zh-CN" altLang="en-US" sz="2000" dirty="0"/>
              <a:t>连接返回左表中的所有行，左表中所有行再与右表中的所有行一一组合，</a:t>
            </a:r>
            <a:r>
              <a:rPr lang="zh-CN" altLang="en-US" sz="2000" dirty="0" smtClean="0"/>
              <a:t>相当于</a:t>
            </a:r>
            <a:r>
              <a:rPr lang="zh-CN" altLang="en-US" sz="2000" dirty="0"/>
              <a:t>两个表“相乘”。</a:t>
            </a:r>
            <a:endParaRPr lang="en-US" altLang="zh-CN" sz="2000" dirty="0" smtClean="0"/>
          </a:p>
        </p:txBody>
      </p:sp>
    </p:spTree>
    <p:extLst>
      <p:ext uri="{BB962C8B-B14F-4D97-AF65-F5344CB8AC3E}">
        <p14:creationId xmlns:p14="http://schemas.microsoft.com/office/powerpoint/2010/main" val="3198306544"/>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Rectangle 2"/>
          <p:cNvSpPr>
            <a:spLocks noGrp="1" noChangeArrowheads="1"/>
          </p:cNvSpPr>
          <p:nvPr>
            <p:ph type="title"/>
          </p:nvPr>
        </p:nvSpPr>
        <p:spPr>
          <a:xfrm>
            <a:off x="539552" y="188640"/>
            <a:ext cx="7391400" cy="563563"/>
          </a:xfrm>
        </p:spPr>
        <p:txBody>
          <a:bodyPr/>
          <a:lstStyle/>
          <a:p>
            <a:pPr eaLnBrk="1" hangingPunct="1"/>
            <a:r>
              <a:rPr lang="zh-CN" altLang="en-US" dirty="0" smtClean="0"/>
              <a:t>知识链接</a:t>
            </a:r>
          </a:p>
        </p:txBody>
      </p:sp>
      <p:sp>
        <p:nvSpPr>
          <p:cNvPr id="11268" name="Rectangle 3"/>
          <p:cNvSpPr>
            <a:spLocks noGrp="1" noChangeArrowheads="1"/>
          </p:cNvSpPr>
          <p:nvPr>
            <p:ph idx="1"/>
          </p:nvPr>
        </p:nvSpPr>
        <p:spPr>
          <a:xfrm>
            <a:off x="539552" y="980728"/>
            <a:ext cx="8229600" cy="4495800"/>
          </a:xfrm>
        </p:spPr>
        <p:txBody>
          <a:bodyPr/>
          <a:lstStyle/>
          <a:p>
            <a:pPr marL="0" indent="0" eaLnBrk="1" hangingPunct="1">
              <a:buNone/>
            </a:pPr>
            <a:r>
              <a:rPr lang="en-US" altLang="zh-CN" sz="2400" dirty="0"/>
              <a:t>2.</a:t>
            </a:r>
            <a:r>
              <a:rPr lang="zh-CN" altLang="en-US" sz="2400" dirty="0"/>
              <a:t>内连接查询</a:t>
            </a:r>
          </a:p>
          <a:p>
            <a:pPr marL="0" indent="0" eaLnBrk="1" hangingPunct="1">
              <a:buNone/>
            </a:pPr>
            <a:r>
              <a:rPr lang="zh-CN" altLang="en-US" sz="2400" dirty="0" smtClean="0"/>
              <a:t>    内</a:t>
            </a:r>
            <a:r>
              <a:rPr lang="zh-CN" altLang="en-US" sz="2400" dirty="0"/>
              <a:t>连接查询可以通过两种方式来实现：</a:t>
            </a:r>
          </a:p>
          <a:p>
            <a:pPr marL="0" indent="0" eaLnBrk="1" hangingPunct="1">
              <a:buNone/>
            </a:pPr>
            <a:r>
              <a:rPr lang="zh-CN" altLang="en-US" sz="2400" dirty="0" smtClean="0"/>
              <a:t>    （</a:t>
            </a:r>
            <a:r>
              <a:rPr lang="en-US" altLang="zh-CN" sz="2400" dirty="0"/>
              <a:t>1</a:t>
            </a:r>
            <a:r>
              <a:rPr lang="zh-CN" altLang="en-US" sz="2400" dirty="0"/>
              <a:t>）在 </a:t>
            </a:r>
            <a:r>
              <a:rPr lang="en-US" altLang="zh-CN" sz="2400" dirty="0"/>
              <a:t>WHERE </a:t>
            </a:r>
            <a:r>
              <a:rPr lang="zh-CN" altLang="en-US" sz="2400" dirty="0"/>
              <a:t>子句中指定连接条件。</a:t>
            </a:r>
          </a:p>
          <a:p>
            <a:pPr marL="0" indent="0" eaLnBrk="1" hangingPunct="1">
              <a:buNone/>
            </a:pPr>
            <a:r>
              <a:rPr lang="zh-CN" altLang="en-US" sz="2400" dirty="0" smtClean="0"/>
              <a:t>    （</a:t>
            </a:r>
            <a:r>
              <a:rPr lang="en-US" altLang="zh-CN" sz="2400" dirty="0"/>
              <a:t>2</a:t>
            </a:r>
            <a:r>
              <a:rPr lang="zh-CN" altLang="en-US" sz="2400" dirty="0"/>
              <a:t>）在 </a:t>
            </a:r>
            <a:r>
              <a:rPr lang="en-US" altLang="zh-CN" sz="2400" dirty="0"/>
              <a:t>FROM </a:t>
            </a:r>
            <a:r>
              <a:rPr lang="zh-CN" altLang="en-US" sz="2400" dirty="0"/>
              <a:t>子句中使用</a:t>
            </a:r>
            <a:r>
              <a:rPr lang="en-US" altLang="zh-CN" sz="2400" dirty="0"/>
              <a:t>JOIN…ON</a:t>
            </a:r>
            <a:r>
              <a:rPr lang="zh-CN" altLang="en-US" sz="2400" dirty="0" smtClean="0"/>
              <a:t>。</a:t>
            </a:r>
            <a:endParaRPr lang="en-US" altLang="zh-CN" sz="2400" dirty="0" smtClean="0"/>
          </a:p>
          <a:p>
            <a:pPr marL="0" indent="0" eaLnBrk="1" hangingPunct="1">
              <a:buNone/>
            </a:pPr>
            <a:endParaRPr lang="en-US" altLang="zh-CN" sz="2400" dirty="0" smtClean="0"/>
          </a:p>
        </p:txBody>
      </p:sp>
    </p:spTree>
    <p:extLst>
      <p:ext uri="{BB962C8B-B14F-4D97-AF65-F5344CB8AC3E}">
        <p14:creationId xmlns:p14="http://schemas.microsoft.com/office/powerpoint/2010/main" val="3001063284"/>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Rectangle 2"/>
          <p:cNvSpPr>
            <a:spLocks noGrp="1" noChangeArrowheads="1"/>
          </p:cNvSpPr>
          <p:nvPr>
            <p:ph type="title"/>
          </p:nvPr>
        </p:nvSpPr>
        <p:spPr>
          <a:xfrm>
            <a:off x="539552" y="188640"/>
            <a:ext cx="7391400" cy="563563"/>
          </a:xfrm>
        </p:spPr>
        <p:txBody>
          <a:bodyPr/>
          <a:lstStyle/>
          <a:p>
            <a:pPr eaLnBrk="1" hangingPunct="1"/>
            <a:r>
              <a:rPr lang="zh-CN" altLang="en-US" dirty="0" smtClean="0"/>
              <a:t>知识链接</a:t>
            </a:r>
          </a:p>
        </p:txBody>
      </p:sp>
      <p:sp>
        <p:nvSpPr>
          <p:cNvPr id="11268" name="Rectangle 3"/>
          <p:cNvSpPr>
            <a:spLocks noGrp="1" noChangeArrowheads="1"/>
          </p:cNvSpPr>
          <p:nvPr>
            <p:ph idx="1"/>
          </p:nvPr>
        </p:nvSpPr>
        <p:spPr>
          <a:xfrm>
            <a:off x="683568" y="692696"/>
            <a:ext cx="8229600" cy="4495800"/>
          </a:xfrm>
        </p:spPr>
        <p:txBody>
          <a:bodyPr/>
          <a:lstStyle/>
          <a:p>
            <a:pPr marL="0" indent="0" eaLnBrk="1" hangingPunct="1">
              <a:buNone/>
            </a:pPr>
            <a:r>
              <a:rPr lang="zh-CN" altLang="en-US" dirty="0"/>
              <a:t>二、子查询</a:t>
            </a:r>
            <a:endParaRPr lang="zh-CN" altLang="en-US" dirty="0" smtClean="0"/>
          </a:p>
          <a:p>
            <a:pPr marL="0" indent="0" eaLnBrk="1" hangingPunct="1">
              <a:buNone/>
            </a:pPr>
            <a:r>
              <a:rPr lang="zh-CN" altLang="en-US" sz="1800" dirty="0" smtClean="0"/>
              <a:t>    子</a:t>
            </a:r>
            <a:r>
              <a:rPr lang="zh-CN" altLang="en-US" sz="1800" dirty="0"/>
              <a:t>查询是一个嵌套在 </a:t>
            </a:r>
            <a:r>
              <a:rPr lang="en-US" altLang="zh-CN" sz="1800" dirty="0"/>
              <a:t>SELECT</a:t>
            </a:r>
            <a:r>
              <a:rPr lang="zh-CN" altLang="en-US" sz="1800" dirty="0"/>
              <a:t>、</a:t>
            </a:r>
            <a:r>
              <a:rPr lang="en-US" altLang="zh-CN" sz="1800" dirty="0"/>
              <a:t>INSERT</a:t>
            </a:r>
            <a:r>
              <a:rPr lang="zh-CN" altLang="en-US" sz="1800" dirty="0"/>
              <a:t>、</a:t>
            </a:r>
            <a:r>
              <a:rPr lang="en-US" altLang="zh-CN" sz="1800" dirty="0"/>
              <a:t>UPDATE </a:t>
            </a:r>
            <a:r>
              <a:rPr lang="zh-CN" altLang="en-US" sz="1800" dirty="0"/>
              <a:t>或 </a:t>
            </a:r>
            <a:r>
              <a:rPr lang="en-US" altLang="zh-CN" sz="1800" dirty="0"/>
              <a:t>DELETE </a:t>
            </a:r>
            <a:r>
              <a:rPr lang="zh-CN" altLang="en-US" sz="1800" dirty="0"/>
              <a:t>语句或其他子</a:t>
            </a:r>
            <a:r>
              <a:rPr lang="zh-CN" altLang="en-US" sz="1800" dirty="0" smtClean="0"/>
              <a:t>查询中</a:t>
            </a:r>
            <a:r>
              <a:rPr lang="zh-CN" altLang="en-US" sz="1800" dirty="0"/>
              <a:t>的查询。任何允许使用表达式的地方都可以使用子</a:t>
            </a:r>
            <a:r>
              <a:rPr lang="zh-CN" altLang="en-US" sz="1800" dirty="0" smtClean="0"/>
              <a:t>查询。</a:t>
            </a:r>
            <a:endParaRPr lang="en-US" altLang="zh-CN" sz="1800" dirty="0" smtClean="0"/>
          </a:p>
          <a:p>
            <a:pPr marL="0" indent="0" eaLnBrk="1" hangingPunct="1">
              <a:buNone/>
            </a:pPr>
            <a:r>
              <a:rPr lang="en-US" altLang="zh-CN" sz="1800" dirty="0" smtClean="0"/>
              <a:t>1.</a:t>
            </a:r>
            <a:r>
              <a:rPr lang="zh-CN" altLang="en-US" sz="1800" dirty="0" smtClean="0"/>
              <a:t>子</a:t>
            </a:r>
            <a:r>
              <a:rPr lang="zh-CN" altLang="en-US" sz="1800" dirty="0"/>
              <a:t>查询规则</a:t>
            </a:r>
            <a:endParaRPr lang="en-US" altLang="zh-CN" sz="1800" dirty="0" smtClean="0"/>
          </a:p>
          <a:p>
            <a:pPr marL="0" indent="0" eaLnBrk="1" hangingPunct="1">
              <a:buNone/>
            </a:pPr>
            <a:r>
              <a:rPr lang="zh-CN" altLang="en-US" sz="1800" dirty="0" smtClean="0"/>
              <a:t>    子</a:t>
            </a:r>
            <a:r>
              <a:rPr lang="zh-CN" altLang="en-US" sz="1800" dirty="0"/>
              <a:t>查询受到下列规则的制约： </a:t>
            </a:r>
          </a:p>
          <a:p>
            <a:pPr marL="0" indent="446088" eaLnBrk="1" hangingPunct="1">
              <a:buNone/>
            </a:pPr>
            <a:r>
              <a:rPr lang="zh-CN" altLang="en-US" sz="1800" dirty="0"/>
              <a:t>（</a:t>
            </a:r>
            <a:r>
              <a:rPr lang="en-US" altLang="zh-CN" sz="1800" dirty="0"/>
              <a:t>1</a:t>
            </a:r>
            <a:r>
              <a:rPr lang="zh-CN" altLang="en-US" sz="1800" dirty="0"/>
              <a:t>）通过比较运算符引入的子查询选择列表只能包括一个表达式或列名称（</a:t>
            </a:r>
            <a:r>
              <a:rPr lang="zh-CN" altLang="en-US" sz="1800" dirty="0" smtClean="0"/>
              <a:t>对</a:t>
            </a:r>
            <a:r>
              <a:rPr lang="en-US" altLang="zh-CN" sz="1800" dirty="0" smtClean="0"/>
              <a:t>SELECT </a:t>
            </a:r>
            <a:r>
              <a:rPr lang="en-US" altLang="zh-CN" sz="1800" dirty="0"/>
              <a:t>* </a:t>
            </a:r>
            <a:r>
              <a:rPr lang="zh-CN" altLang="en-US" sz="1800" dirty="0"/>
              <a:t>执行的</a:t>
            </a:r>
            <a:r>
              <a:rPr lang="en-US" altLang="zh-CN" sz="1800" dirty="0"/>
              <a:t>EXISTS </a:t>
            </a:r>
            <a:r>
              <a:rPr lang="zh-CN" altLang="en-US" sz="1800" dirty="0"/>
              <a:t>或对列表执行的</a:t>
            </a:r>
            <a:r>
              <a:rPr lang="en-US" altLang="zh-CN" sz="1800" dirty="0"/>
              <a:t>IN </a:t>
            </a:r>
            <a:r>
              <a:rPr lang="zh-CN" altLang="en-US" sz="1800" dirty="0"/>
              <a:t>子查询除外）。</a:t>
            </a:r>
          </a:p>
          <a:p>
            <a:pPr marL="0" indent="446088" eaLnBrk="1" hangingPunct="1">
              <a:buNone/>
            </a:pPr>
            <a:r>
              <a:rPr lang="zh-CN" altLang="en-US" sz="1800" dirty="0"/>
              <a:t>（</a:t>
            </a:r>
            <a:r>
              <a:rPr lang="en-US" altLang="zh-CN" sz="1800" dirty="0"/>
              <a:t>2</a:t>
            </a:r>
            <a:r>
              <a:rPr lang="zh-CN" altLang="en-US" sz="1800" dirty="0"/>
              <a:t>）如果外部查询的 </a:t>
            </a:r>
            <a:r>
              <a:rPr lang="en-US" altLang="zh-CN" sz="1800" dirty="0"/>
              <a:t>WHERE </a:t>
            </a:r>
            <a:r>
              <a:rPr lang="zh-CN" altLang="en-US" sz="1800" dirty="0"/>
              <a:t>子句包括列名称，它必须与子查询选择列表中的</a:t>
            </a:r>
            <a:r>
              <a:rPr lang="zh-CN" altLang="en-US" sz="1800" dirty="0" smtClean="0"/>
              <a:t>列是</a:t>
            </a:r>
            <a:r>
              <a:rPr lang="zh-CN" altLang="en-US" sz="1800" dirty="0"/>
              <a:t>连接兼容的。</a:t>
            </a:r>
          </a:p>
          <a:p>
            <a:pPr marL="0" indent="446088" eaLnBrk="1" hangingPunct="1">
              <a:buNone/>
            </a:pPr>
            <a:r>
              <a:rPr lang="zh-CN" altLang="en-US" sz="1800" dirty="0"/>
              <a:t>（</a:t>
            </a:r>
            <a:r>
              <a:rPr lang="en-US" altLang="zh-CN" sz="1800" dirty="0"/>
              <a:t>3</a:t>
            </a:r>
            <a:r>
              <a:rPr lang="zh-CN" altLang="en-US" sz="1800" dirty="0"/>
              <a:t>）</a:t>
            </a:r>
            <a:r>
              <a:rPr lang="en-US" altLang="zh-CN" sz="1800" dirty="0" err="1"/>
              <a:t>ntext</a:t>
            </a:r>
            <a:r>
              <a:rPr lang="zh-CN" altLang="en-US" sz="1800" dirty="0"/>
              <a:t>、</a:t>
            </a:r>
            <a:r>
              <a:rPr lang="en-US" altLang="zh-CN" sz="1800" dirty="0"/>
              <a:t>text</a:t>
            </a:r>
            <a:r>
              <a:rPr lang="zh-CN" altLang="en-US" sz="1800" dirty="0"/>
              <a:t>和</a:t>
            </a:r>
            <a:r>
              <a:rPr lang="en-US" altLang="zh-CN" sz="1800" dirty="0"/>
              <a:t>image</a:t>
            </a:r>
            <a:r>
              <a:rPr lang="zh-CN" altLang="en-US" sz="1800" dirty="0"/>
              <a:t>数据类型不能用在子查询的选择列表中。</a:t>
            </a:r>
          </a:p>
          <a:p>
            <a:pPr marL="0" indent="446088" eaLnBrk="1" hangingPunct="1">
              <a:buNone/>
            </a:pPr>
            <a:r>
              <a:rPr lang="zh-CN" altLang="en-US" sz="1800" dirty="0"/>
              <a:t>（</a:t>
            </a:r>
            <a:r>
              <a:rPr lang="en-US" altLang="zh-CN" sz="1800" dirty="0"/>
              <a:t>4</a:t>
            </a:r>
            <a:r>
              <a:rPr lang="zh-CN" altLang="en-US" sz="1800" dirty="0"/>
              <a:t>）由于必须返回单个值，所以由未修改的比较运算符（即后面未跟关键字 </a:t>
            </a:r>
            <a:r>
              <a:rPr lang="en-US" altLang="zh-CN" sz="1800" dirty="0" smtClean="0"/>
              <a:t>ANY</a:t>
            </a:r>
            <a:r>
              <a:rPr lang="zh-CN" altLang="en-US" sz="1800" dirty="0" smtClean="0"/>
              <a:t>或 </a:t>
            </a:r>
            <a:r>
              <a:rPr lang="en-US" altLang="zh-CN" sz="1800" dirty="0"/>
              <a:t>ALL</a:t>
            </a:r>
            <a:r>
              <a:rPr lang="zh-CN" altLang="en-US" sz="1800" dirty="0"/>
              <a:t>的运算符）引入的子查询不能包含 </a:t>
            </a:r>
            <a:r>
              <a:rPr lang="en-US" altLang="zh-CN" sz="1800" dirty="0"/>
              <a:t>GROUP BY </a:t>
            </a:r>
            <a:r>
              <a:rPr lang="zh-CN" altLang="en-US" sz="1800" dirty="0"/>
              <a:t>和 </a:t>
            </a:r>
            <a:r>
              <a:rPr lang="en-US" altLang="zh-CN" sz="1800" dirty="0"/>
              <a:t>HAVING </a:t>
            </a:r>
            <a:r>
              <a:rPr lang="zh-CN" altLang="en-US" sz="1800" dirty="0"/>
              <a:t>子句。</a:t>
            </a:r>
          </a:p>
          <a:p>
            <a:pPr marL="0" indent="446088" eaLnBrk="1" hangingPunct="1">
              <a:buNone/>
            </a:pPr>
            <a:r>
              <a:rPr lang="zh-CN" altLang="en-US" sz="1800" dirty="0"/>
              <a:t>（</a:t>
            </a:r>
            <a:r>
              <a:rPr lang="en-US" altLang="zh-CN" sz="1800" dirty="0"/>
              <a:t>5</a:t>
            </a:r>
            <a:r>
              <a:rPr lang="zh-CN" altLang="en-US" sz="1800" dirty="0"/>
              <a:t>）包含 </a:t>
            </a:r>
            <a:r>
              <a:rPr lang="en-US" altLang="zh-CN" sz="1800" dirty="0"/>
              <a:t>GROUP BY </a:t>
            </a:r>
            <a:r>
              <a:rPr lang="zh-CN" altLang="en-US" sz="1800" dirty="0"/>
              <a:t>子查询不能使用 </a:t>
            </a:r>
            <a:r>
              <a:rPr lang="en-US" altLang="zh-CN" sz="1800" dirty="0"/>
              <a:t>DISTINCT </a:t>
            </a:r>
            <a:r>
              <a:rPr lang="zh-CN" altLang="en-US" sz="1800" dirty="0"/>
              <a:t>关键字。</a:t>
            </a:r>
          </a:p>
          <a:p>
            <a:pPr marL="0" indent="446088" eaLnBrk="1" hangingPunct="1">
              <a:buNone/>
            </a:pPr>
            <a:r>
              <a:rPr lang="zh-CN" altLang="en-US" sz="1800" dirty="0"/>
              <a:t>（</a:t>
            </a:r>
            <a:r>
              <a:rPr lang="en-US" altLang="zh-CN" sz="1800" dirty="0"/>
              <a:t>6</a:t>
            </a:r>
            <a:r>
              <a:rPr lang="zh-CN" altLang="en-US" sz="1800" dirty="0"/>
              <a:t>）不能指定 </a:t>
            </a:r>
            <a:r>
              <a:rPr lang="en-US" altLang="zh-CN" sz="1800" dirty="0"/>
              <a:t>COMPUTE</a:t>
            </a:r>
            <a:r>
              <a:rPr lang="zh-CN" altLang="en-US" sz="1800" dirty="0"/>
              <a:t>和</a:t>
            </a:r>
            <a:r>
              <a:rPr lang="en-US" altLang="zh-CN" sz="1800" dirty="0"/>
              <a:t>INTO </a:t>
            </a:r>
            <a:r>
              <a:rPr lang="zh-CN" altLang="en-US" sz="1800" dirty="0"/>
              <a:t>子句。</a:t>
            </a:r>
          </a:p>
          <a:p>
            <a:pPr marL="0" indent="446088" eaLnBrk="1" hangingPunct="1">
              <a:buNone/>
            </a:pPr>
            <a:r>
              <a:rPr lang="zh-CN" altLang="en-US" sz="1800" dirty="0"/>
              <a:t>（</a:t>
            </a:r>
            <a:r>
              <a:rPr lang="en-US" altLang="zh-CN" sz="1800" dirty="0"/>
              <a:t>7</a:t>
            </a:r>
            <a:r>
              <a:rPr lang="zh-CN" altLang="en-US" sz="1800" dirty="0"/>
              <a:t>）只有指定了 </a:t>
            </a:r>
            <a:r>
              <a:rPr lang="en-US" altLang="zh-CN" sz="1800" dirty="0"/>
              <a:t>TOP</a:t>
            </a:r>
            <a:r>
              <a:rPr lang="zh-CN" altLang="en-US" sz="1800" dirty="0"/>
              <a:t>时才能指定</a:t>
            </a:r>
            <a:r>
              <a:rPr lang="en-US" altLang="zh-CN" sz="1800" dirty="0"/>
              <a:t>ORDER BY</a:t>
            </a:r>
            <a:r>
              <a:rPr lang="zh-CN" altLang="en-US" sz="1800" dirty="0"/>
              <a:t>。</a:t>
            </a:r>
          </a:p>
          <a:p>
            <a:pPr marL="0" indent="446088" eaLnBrk="1" hangingPunct="1">
              <a:buNone/>
            </a:pPr>
            <a:r>
              <a:rPr lang="zh-CN" altLang="en-US" sz="1800" dirty="0"/>
              <a:t>（</a:t>
            </a:r>
            <a:r>
              <a:rPr lang="en-US" altLang="zh-CN" sz="1800" dirty="0"/>
              <a:t>8</a:t>
            </a:r>
            <a:r>
              <a:rPr lang="zh-CN" altLang="en-US" sz="1800" dirty="0"/>
              <a:t>）不能更新使用子查询创建的视图。</a:t>
            </a:r>
            <a:endParaRPr lang="en-US" altLang="zh-CN" sz="1800" dirty="0" smtClean="0"/>
          </a:p>
        </p:txBody>
      </p:sp>
    </p:spTree>
    <p:extLst>
      <p:ext uri="{BB962C8B-B14F-4D97-AF65-F5344CB8AC3E}">
        <p14:creationId xmlns:p14="http://schemas.microsoft.com/office/powerpoint/2010/main" val="357234552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5" name="Rectangle 2"/>
          <p:cNvSpPr>
            <a:spLocks noGrp="1" noChangeArrowheads="1"/>
          </p:cNvSpPr>
          <p:nvPr>
            <p:ph type="title"/>
          </p:nvPr>
        </p:nvSpPr>
        <p:spPr>
          <a:xfrm>
            <a:off x="539552" y="188640"/>
            <a:ext cx="7391400" cy="563563"/>
          </a:xfrm>
        </p:spPr>
        <p:txBody>
          <a:bodyPr/>
          <a:lstStyle/>
          <a:p>
            <a:pPr eaLnBrk="1" hangingPunct="1"/>
            <a:r>
              <a:rPr lang="zh-CN" altLang="en-US" smtClean="0"/>
              <a:t>知识难点</a:t>
            </a:r>
          </a:p>
        </p:txBody>
      </p:sp>
      <p:sp>
        <p:nvSpPr>
          <p:cNvPr id="424963" name="Rectangle 3"/>
          <p:cNvSpPr>
            <a:spLocks noGrp="1" noChangeArrowheads="1"/>
          </p:cNvSpPr>
          <p:nvPr>
            <p:ph idx="1"/>
          </p:nvPr>
        </p:nvSpPr>
        <p:spPr>
          <a:xfrm>
            <a:off x="468313" y="1700213"/>
            <a:ext cx="7920037" cy="4176712"/>
          </a:xfrm>
        </p:spPr>
        <p:txBody>
          <a:bodyPr/>
          <a:lstStyle/>
          <a:p>
            <a:pPr marL="0" lvl="0" indent="0">
              <a:buNone/>
            </a:pPr>
            <a:r>
              <a:rPr lang="en-US" altLang="zh-CN" sz="2400" dirty="0"/>
              <a:t>»  </a:t>
            </a:r>
            <a:r>
              <a:rPr lang="zh-CN" altLang="en-US" sz="2400" dirty="0"/>
              <a:t>表中数据高级查询：多表联合查询和子查询</a:t>
            </a:r>
            <a:endParaRPr lang="zh-CN" altLang="zh-CN" sz="2400" dirty="0"/>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Rectangle 2"/>
          <p:cNvSpPr>
            <a:spLocks noGrp="1" noChangeArrowheads="1"/>
          </p:cNvSpPr>
          <p:nvPr>
            <p:ph type="title"/>
          </p:nvPr>
        </p:nvSpPr>
        <p:spPr>
          <a:xfrm>
            <a:off x="539552" y="188640"/>
            <a:ext cx="7391400" cy="563563"/>
          </a:xfrm>
        </p:spPr>
        <p:txBody>
          <a:bodyPr/>
          <a:lstStyle/>
          <a:p>
            <a:pPr eaLnBrk="1" hangingPunct="1"/>
            <a:r>
              <a:rPr lang="zh-CN" altLang="en-US" dirty="0" smtClean="0"/>
              <a:t>知识链接</a:t>
            </a:r>
          </a:p>
        </p:txBody>
      </p:sp>
      <p:sp>
        <p:nvSpPr>
          <p:cNvPr id="11268" name="Rectangle 3"/>
          <p:cNvSpPr>
            <a:spLocks noGrp="1" noChangeArrowheads="1"/>
          </p:cNvSpPr>
          <p:nvPr>
            <p:ph idx="1"/>
          </p:nvPr>
        </p:nvSpPr>
        <p:spPr>
          <a:xfrm>
            <a:off x="683568" y="1124744"/>
            <a:ext cx="8229600" cy="4495800"/>
          </a:xfrm>
        </p:spPr>
        <p:txBody>
          <a:bodyPr/>
          <a:lstStyle/>
          <a:p>
            <a:pPr marL="0" indent="0" eaLnBrk="1" hangingPunct="1">
              <a:buNone/>
            </a:pPr>
            <a:r>
              <a:rPr lang="en-US" altLang="zh-CN" sz="1800" dirty="0"/>
              <a:t>2. </a:t>
            </a:r>
            <a:r>
              <a:rPr lang="zh-CN" altLang="en-US" sz="1800" dirty="0"/>
              <a:t>子查询的类型</a:t>
            </a:r>
          </a:p>
          <a:p>
            <a:pPr marL="0" indent="0" eaLnBrk="1" hangingPunct="1">
              <a:buNone/>
            </a:pPr>
            <a:r>
              <a:rPr lang="zh-CN" altLang="en-US" sz="1800" dirty="0" smtClean="0"/>
              <a:t>    子</a:t>
            </a:r>
            <a:r>
              <a:rPr lang="zh-CN" altLang="en-US" sz="1800" dirty="0"/>
              <a:t>查询的类型有： </a:t>
            </a:r>
          </a:p>
          <a:p>
            <a:pPr marL="0" indent="446088" eaLnBrk="1" hangingPunct="1">
              <a:buNone/>
            </a:pPr>
            <a:r>
              <a:rPr lang="zh-CN" altLang="en-US" sz="1800" dirty="0"/>
              <a:t>（</a:t>
            </a:r>
            <a:r>
              <a:rPr lang="en-US" altLang="zh-CN" sz="1800" dirty="0"/>
              <a:t>1</a:t>
            </a:r>
            <a:r>
              <a:rPr lang="zh-CN" altLang="en-US" sz="1800" dirty="0"/>
              <a:t>）使用别名的子查询。</a:t>
            </a:r>
          </a:p>
          <a:p>
            <a:pPr marL="0" indent="446088" eaLnBrk="1" hangingPunct="1">
              <a:buNone/>
            </a:pPr>
            <a:r>
              <a:rPr lang="zh-CN" altLang="en-US" sz="1800" dirty="0"/>
              <a:t>（</a:t>
            </a:r>
            <a:r>
              <a:rPr lang="en-US" altLang="zh-CN" sz="1800" dirty="0"/>
              <a:t>2</a:t>
            </a:r>
            <a:r>
              <a:rPr lang="zh-CN" altLang="en-US" sz="1800" dirty="0"/>
              <a:t>）使用</a:t>
            </a:r>
            <a:r>
              <a:rPr lang="en-US" altLang="zh-CN" sz="1800" dirty="0"/>
              <a:t>IN</a:t>
            </a:r>
            <a:r>
              <a:rPr lang="zh-CN" altLang="en-US" sz="1800" dirty="0"/>
              <a:t>或 </a:t>
            </a:r>
            <a:r>
              <a:rPr lang="en-US" altLang="zh-CN" sz="1800" dirty="0"/>
              <a:t>NOT IN</a:t>
            </a:r>
            <a:r>
              <a:rPr lang="zh-CN" altLang="en-US" sz="1800" dirty="0"/>
              <a:t>的子查询。</a:t>
            </a:r>
          </a:p>
          <a:p>
            <a:pPr marL="0" indent="446088" eaLnBrk="1" hangingPunct="1">
              <a:buNone/>
            </a:pPr>
            <a:r>
              <a:rPr lang="zh-CN" altLang="en-US" sz="1800" dirty="0"/>
              <a:t>（</a:t>
            </a:r>
            <a:r>
              <a:rPr lang="en-US" altLang="zh-CN" sz="1800" dirty="0"/>
              <a:t>3</a:t>
            </a:r>
            <a:r>
              <a:rPr lang="zh-CN" altLang="en-US" sz="1800" dirty="0"/>
              <a:t>）</a:t>
            </a:r>
            <a:r>
              <a:rPr lang="en-US" altLang="zh-CN" sz="1800" dirty="0"/>
              <a:t>UPDATE</a:t>
            </a:r>
            <a:r>
              <a:rPr lang="zh-CN" altLang="en-US" sz="1800" dirty="0"/>
              <a:t>、</a:t>
            </a:r>
            <a:r>
              <a:rPr lang="en-US" altLang="zh-CN" sz="1800" dirty="0"/>
              <a:t>DELETE</a:t>
            </a:r>
            <a:r>
              <a:rPr lang="zh-CN" altLang="en-US" sz="1800" dirty="0"/>
              <a:t>和</a:t>
            </a:r>
            <a:r>
              <a:rPr lang="en-US" altLang="zh-CN" sz="1800" dirty="0"/>
              <a:t>INSERT</a:t>
            </a:r>
            <a:r>
              <a:rPr lang="zh-CN" altLang="en-US" sz="1800" dirty="0"/>
              <a:t>语句中的子查询。</a:t>
            </a:r>
          </a:p>
          <a:p>
            <a:pPr marL="0" indent="446088" eaLnBrk="1" hangingPunct="1">
              <a:buNone/>
            </a:pPr>
            <a:r>
              <a:rPr lang="zh-CN" altLang="en-US" sz="1800" dirty="0"/>
              <a:t>（</a:t>
            </a:r>
            <a:r>
              <a:rPr lang="en-US" altLang="zh-CN" sz="1800" dirty="0"/>
              <a:t>4</a:t>
            </a:r>
            <a:r>
              <a:rPr lang="zh-CN" altLang="en-US" sz="1800" dirty="0"/>
              <a:t>）使用比较运算符的子查询。</a:t>
            </a:r>
          </a:p>
          <a:p>
            <a:pPr marL="0" indent="446088" eaLnBrk="1" hangingPunct="1">
              <a:buNone/>
            </a:pPr>
            <a:r>
              <a:rPr lang="zh-CN" altLang="en-US" sz="1800" dirty="0"/>
              <a:t>（</a:t>
            </a:r>
            <a:r>
              <a:rPr lang="en-US" altLang="zh-CN" sz="1800" dirty="0"/>
              <a:t>5</a:t>
            </a:r>
            <a:r>
              <a:rPr lang="zh-CN" altLang="en-US" sz="1800" dirty="0"/>
              <a:t>）使用</a:t>
            </a:r>
            <a:r>
              <a:rPr lang="en-US" altLang="zh-CN" sz="1800" dirty="0"/>
              <a:t>ANY</a:t>
            </a:r>
            <a:r>
              <a:rPr lang="zh-CN" altLang="en-US" sz="1800" dirty="0"/>
              <a:t>、</a:t>
            </a:r>
            <a:r>
              <a:rPr lang="en-US" altLang="zh-CN" sz="1800" dirty="0"/>
              <a:t>SOME </a:t>
            </a:r>
            <a:r>
              <a:rPr lang="zh-CN" altLang="en-US" sz="1800" dirty="0"/>
              <a:t>或 </a:t>
            </a:r>
            <a:r>
              <a:rPr lang="en-US" altLang="zh-CN" sz="1800" dirty="0"/>
              <a:t>ALL </a:t>
            </a:r>
            <a:r>
              <a:rPr lang="zh-CN" altLang="en-US" sz="1800" dirty="0"/>
              <a:t>修改的比较运算符。</a:t>
            </a:r>
          </a:p>
          <a:p>
            <a:pPr marL="0" indent="446088" eaLnBrk="1" hangingPunct="1">
              <a:buNone/>
            </a:pPr>
            <a:r>
              <a:rPr lang="zh-CN" altLang="en-US" sz="1800" dirty="0"/>
              <a:t>（</a:t>
            </a:r>
            <a:r>
              <a:rPr lang="en-US" altLang="zh-CN" sz="1800" dirty="0"/>
              <a:t>6</a:t>
            </a:r>
            <a:r>
              <a:rPr lang="zh-CN" altLang="en-US" sz="1800" dirty="0"/>
              <a:t>）使用</a:t>
            </a:r>
            <a:r>
              <a:rPr lang="en-US" altLang="zh-CN" sz="1800" dirty="0"/>
              <a:t>EXISTS </a:t>
            </a:r>
            <a:r>
              <a:rPr lang="zh-CN" altLang="en-US" sz="1800" dirty="0"/>
              <a:t>或 </a:t>
            </a:r>
            <a:r>
              <a:rPr lang="en-US" altLang="zh-CN" sz="1800" dirty="0"/>
              <a:t>NOT EXISTS</a:t>
            </a:r>
            <a:r>
              <a:rPr lang="zh-CN" altLang="en-US" sz="1800" dirty="0"/>
              <a:t>子查询。</a:t>
            </a:r>
          </a:p>
          <a:p>
            <a:pPr marL="0" indent="446088" eaLnBrk="1" hangingPunct="1">
              <a:buNone/>
            </a:pPr>
            <a:r>
              <a:rPr lang="zh-CN" altLang="en-US" sz="1800" dirty="0"/>
              <a:t>（</a:t>
            </a:r>
            <a:r>
              <a:rPr lang="en-US" altLang="zh-CN" sz="1800" dirty="0"/>
              <a:t>7</a:t>
            </a:r>
            <a:r>
              <a:rPr lang="zh-CN" altLang="en-US" sz="1800" dirty="0"/>
              <a:t>）用于替代表达式的子查询。</a:t>
            </a:r>
          </a:p>
          <a:p>
            <a:pPr marL="0" indent="446088" eaLnBrk="1" hangingPunct="1">
              <a:buNone/>
            </a:pPr>
            <a:r>
              <a:rPr lang="zh-CN" altLang="en-US" sz="1800" dirty="0"/>
              <a:t>在 </a:t>
            </a:r>
            <a:r>
              <a:rPr lang="en-US" altLang="zh-CN" sz="1800" dirty="0"/>
              <a:t>T-SQL</a:t>
            </a:r>
            <a:r>
              <a:rPr lang="zh-CN" altLang="en-US" sz="1800" dirty="0"/>
              <a:t>中，除了在 </a:t>
            </a:r>
            <a:r>
              <a:rPr lang="en-US" altLang="zh-CN" sz="1800" dirty="0"/>
              <a:t>ORDER BY </a:t>
            </a:r>
            <a:r>
              <a:rPr lang="zh-CN" altLang="en-US" sz="1800" dirty="0"/>
              <a:t>列表中以外，在 </a:t>
            </a:r>
            <a:r>
              <a:rPr lang="en-US" altLang="zh-CN" sz="1800" dirty="0"/>
              <a:t>SELECT</a:t>
            </a:r>
            <a:r>
              <a:rPr lang="zh-CN" altLang="en-US" sz="1800" dirty="0"/>
              <a:t>、</a:t>
            </a:r>
            <a:r>
              <a:rPr lang="en-US" altLang="zh-CN" sz="1800" dirty="0"/>
              <a:t>UPDATE</a:t>
            </a:r>
            <a:r>
              <a:rPr lang="zh-CN" altLang="en-US" sz="1800" dirty="0"/>
              <a:t>、</a:t>
            </a:r>
            <a:r>
              <a:rPr lang="en-US" altLang="zh-CN" sz="1800" dirty="0" smtClean="0"/>
              <a:t>INSERT</a:t>
            </a:r>
            <a:r>
              <a:rPr lang="zh-CN" altLang="en-US" sz="1800" dirty="0" smtClean="0"/>
              <a:t>和 </a:t>
            </a:r>
            <a:r>
              <a:rPr lang="en-US" altLang="zh-CN" sz="1800" dirty="0"/>
              <a:t>DELETE </a:t>
            </a:r>
            <a:r>
              <a:rPr lang="zh-CN" altLang="en-US" sz="1800" dirty="0"/>
              <a:t>语句中任何能够使用表达式的地方都可以用子查询替代。</a:t>
            </a:r>
            <a:endParaRPr lang="en-US" altLang="zh-CN" sz="1800" dirty="0" smtClean="0"/>
          </a:p>
        </p:txBody>
      </p:sp>
    </p:spTree>
    <p:extLst>
      <p:ext uri="{BB962C8B-B14F-4D97-AF65-F5344CB8AC3E}">
        <p14:creationId xmlns:p14="http://schemas.microsoft.com/office/powerpoint/2010/main" val="78792255"/>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Rectangle 2"/>
          <p:cNvSpPr>
            <a:spLocks noGrp="1" noChangeArrowheads="1"/>
          </p:cNvSpPr>
          <p:nvPr>
            <p:ph type="title"/>
          </p:nvPr>
        </p:nvSpPr>
        <p:spPr>
          <a:xfrm>
            <a:off x="539552" y="188640"/>
            <a:ext cx="7391400" cy="563563"/>
          </a:xfrm>
        </p:spPr>
        <p:txBody>
          <a:bodyPr/>
          <a:lstStyle/>
          <a:p>
            <a:pPr eaLnBrk="1" hangingPunct="1"/>
            <a:r>
              <a:rPr lang="zh-CN" altLang="en-US" dirty="0" smtClean="0"/>
              <a:t>知识链接</a:t>
            </a:r>
          </a:p>
        </p:txBody>
      </p:sp>
      <p:sp>
        <p:nvSpPr>
          <p:cNvPr id="11268" name="Rectangle 3"/>
          <p:cNvSpPr>
            <a:spLocks noGrp="1" noChangeArrowheads="1"/>
          </p:cNvSpPr>
          <p:nvPr>
            <p:ph idx="1"/>
          </p:nvPr>
        </p:nvSpPr>
        <p:spPr>
          <a:xfrm>
            <a:off x="683568" y="692696"/>
            <a:ext cx="8229600" cy="4495800"/>
          </a:xfrm>
        </p:spPr>
        <p:txBody>
          <a:bodyPr/>
          <a:lstStyle/>
          <a:p>
            <a:pPr marL="0" indent="0" eaLnBrk="1" hangingPunct="1">
              <a:buNone/>
            </a:pPr>
            <a:r>
              <a:rPr lang="zh-CN" altLang="en-US" dirty="0"/>
              <a:t>三、条件表达式</a:t>
            </a:r>
            <a:endParaRPr lang="zh-CN" altLang="en-US" dirty="0" smtClean="0"/>
          </a:p>
          <a:p>
            <a:pPr marL="0" indent="0" eaLnBrk="1" hangingPunct="1">
              <a:buNone/>
            </a:pPr>
            <a:r>
              <a:rPr lang="zh-CN" altLang="en-US" sz="1800" dirty="0" smtClean="0"/>
              <a:t>    </a:t>
            </a:r>
            <a:r>
              <a:rPr lang="en-US" altLang="zh-CN" sz="1800" dirty="0"/>
              <a:t>SQL Server</a:t>
            </a:r>
            <a:r>
              <a:rPr lang="zh-CN" altLang="en-US" sz="1800" dirty="0"/>
              <a:t>中的表达式可以包含以下一个或者多个参数。</a:t>
            </a:r>
          </a:p>
          <a:p>
            <a:pPr marL="0" indent="0" eaLnBrk="1" hangingPunct="1">
              <a:buNone/>
            </a:pPr>
            <a:r>
              <a:rPr lang="zh-CN" altLang="en-US" sz="1800" dirty="0" smtClean="0"/>
              <a:t>    常量</a:t>
            </a:r>
            <a:r>
              <a:rPr lang="zh-CN" altLang="en-US" sz="1800" dirty="0"/>
              <a:t>：表示单个指定数据值的符号。一个常量由一个或多个字母、数字字符（</a:t>
            </a:r>
            <a:r>
              <a:rPr lang="zh-CN" altLang="en-US" sz="1800" dirty="0" smtClean="0"/>
              <a:t>字母</a:t>
            </a:r>
            <a:r>
              <a:rPr lang="en-US" altLang="zh-CN" sz="1800" dirty="0" smtClean="0"/>
              <a:t>a </a:t>
            </a:r>
            <a:r>
              <a:rPr lang="zh-CN" altLang="en-US" sz="1800" dirty="0"/>
              <a:t>～ </a:t>
            </a:r>
            <a:r>
              <a:rPr lang="en-US" altLang="zh-CN" sz="1800" dirty="0"/>
              <a:t>z</a:t>
            </a:r>
            <a:r>
              <a:rPr lang="zh-CN" altLang="en-US" sz="1800" dirty="0"/>
              <a:t>、</a:t>
            </a:r>
            <a:r>
              <a:rPr lang="en-US" altLang="zh-CN" sz="1800" dirty="0"/>
              <a:t>A </a:t>
            </a:r>
            <a:r>
              <a:rPr lang="zh-CN" altLang="en-US" sz="1800" dirty="0"/>
              <a:t>～ </a:t>
            </a:r>
            <a:r>
              <a:rPr lang="en-US" altLang="zh-CN" sz="1800" dirty="0"/>
              <a:t>Z</a:t>
            </a:r>
            <a:r>
              <a:rPr lang="zh-CN" altLang="en-US" sz="1800" dirty="0"/>
              <a:t>、数字 </a:t>
            </a:r>
            <a:r>
              <a:rPr lang="en-US" altLang="zh-CN" sz="1800" dirty="0"/>
              <a:t>0 </a:t>
            </a:r>
            <a:r>
              <a:rPr lang="zh-CN" altLang="en-US" sz="1800" dirty="0"/>
              <a:t>～ </a:t>
            </a:r>
            <a:r>
              <a:rPr lang="en-US" altLang="zh-CN" sz="1800" dirty="0"/>
              <a:t>9</a:t>
            </a:r>
            <a:r>
              <a:rPr lang="zh-CN" altLang="en-US" sz="1800" dirty="0"/>
              <a:t>）或符号（！、</a:t>
            </a:r>
            <a:r>
              <a:rPr lang="en-US" altLang="zh-CN" sz="1800" dirty="0"/>
              <a:t>@</a:t>
            </a:r>
            <a:r>
              <a:rPr lang="zh-CN" altLang="en-US" sz="1800" dirty="0"/>
              <a:t>、</a:t>
            </a:r>
            <a:r>
              <a:rPr lang="en-US" altLang="zh-CN" sz="1800" dirty="0"/>
              <a:t># </a:t>
            </a:r>
            <a:r>
              <a:rPr lang="zh-CN" altLang="en-US" sz="1800" dirty="0"/>
              <a:t>等）组成。字符和 </a:t>
            </a:r>
            <a:r>
              <a:rPr lang="en-US" altLang="zh-CN" sz="1800" dirty="0" err="1"/>
              <a:t>datetime</a:t>
            </a:r>
            <a:r>
              <a:rPr lang="en-US" altLang="zh-CN" sz="1800" dirty="0"/>
              <a:t> </a:t>
            </a:r>
            <a:r>
              <a:rPr lang="zh-CN" altLang="en-US" sz="1800" dirty="0"/>
              <a:t>需要用</a:t>
            </a:r>
            <a:r>
              <a:rPr lang="zh-CN" altLang="en-US" sz="1800" dirty="0" smtClean="0"/>
              <a:t>引号</a:t>
            </a:r>
            <a:r>
              <a:rPr lang="zh-CN" altLang="en-US" sz="1800" dirty="0"/>
              <a:t>括起来，而二进制字符串和数字常量则不需要。</a:t>
            </a:r>
          </a:p>
          <a:p>
            <a:pPr marL="0" indent="0" eaLnBrk="1" hangingPunct="1">
              <a:buNone/>
            </a:pPr>
            <a:r>
              <a:rPr lang="zh-CN" altLang="en-US" sz="1800" dirty="0" smtClean="0"/>
              <a:t>    列</a:t>
            </a:r>
            <a:r>
              <a:rPr lang="zh-CN" altLang="en-US" sz="1800" dirty="0"/>
              <a:t>名：表中列的名称，表达式中允许使用列的名称</a:t>
            </a:r>
            <a:r>
              <a:rPr lang="zh-CN" altLang="en-US" sz="1800" dirty="0" smtClean="0"/>
              <a:t>。</a:t>
            </a:r>
            <a:endParaRPr lang="en-US" altLang="zh-CN" sz="1800" dirty="0" smtClean="0"/>
          </a:p>
          <a:p>
            <a:pPr marL="0" indent="0" eaLnBrk="1" hangingPunct="1">
              <a:buNone/>
            </a:pPr>
            <a:r>
              <a:rPr lang="en-US" altLang="zh-CN" sz="1800" dirty="0" smtClean="0"/>
              <a:t>    {</a:t>
            </a:r>
            <a:r>
              <a:rPr lang="zh-CN" altLang="en-US" sz="1800" dirty="0"/>
              <a:t>一元运算符</a:t>
            </a:r>
            <a:r>
              <a:rPr lang="en-US" altLang="zh-CN" sz="1800" dirty="0"/>
              <a:t>}</a:t>
            </a:r>
            <a:r>
              <a:rPr lang="zh-CN" altLang="en-US" sz="1800" dirty="0"/>
              <a:t>：仅有一个操作数的运算符，其中“</a:t>
            </a:r>
            <a:r>
              <a:rPr lang="en-US" altLang="zh-CN" sz="1800" dirty="0"/>
              <a:t>+”</a:t>
            </a:r>
            <a:r>
              <a:rPr lang="zh-CN" altLang="en-US" sz="1800" dirty="0"/>
              <a:t>表示正数，“</a:t>
            </a:r>
            <a:r>
              <a:rPr lang="en-US" altLang="zh-CN" sz="1800" dirty="0"/>
              <a:t>-”</a:t>
            </a:r>
            <a:r>
              <a:rPr lang="zh-CN" altLang="en-US" sz="1800" dirty="0"/>
              <a:t>表示负数</a:t>
            </a:r>
            <a:r>
              <a:rPr lang="zh-CN" altLang="en-US" sz="1800" dirty="0" smtClean="0"/>
              <a:t>，“～”</a:t>
            </a:r>
            <a:r>
              <a:rPr lang="zh-CN" altLang="en-US" sz="1800" dirty="0"/>
              <a:t>表示补数运算符。</a:t>
            </a:r>
          </a:p>
          <a:p>
            <a:pPr marL="0" indent="0" eaLnBrk="1" hangingPunct="1">
              <a:buNone/>
            </a:pPr>
            <a:r>
              <a:rPr lang="en-US" altLang="zh-CN" sz="1800" dirty="0" smtClean="0"/>
              <a:t>    { </a:t>
            </a:r>
            <a:r>
              <a:rPr lang="zh-CN" altLang="en-US" sz="1800" dirty="0"/>
              <a:t>二元运算符 </a:t>
            </a:r>
            <a:r>
              <a:rPr lang="en-US" altLang="zh-CN" sz="1800" dirty="0"/>
              <a:t>}</a:t>
            </a:r>
            <a:r>
              <a:rPr lang="zh-CN" altLang="en-US" sz="1800" dirty="0"/>
              <a:t>：将两个操作数组合执行操作的运算符。二元运算符可以是算数</a:t>
            </a:r>
            <a:r>
              <a:rPr lang="zh-CN" altLang="en-US" sz="1800" dirty="0" smtClean="0"/>
              <a:t>运算符</a:t>
            </a:r>
            <a:r>
              <a:rPr lang="zh-CN" altLang="en-US" sz="1800" dirty="0"/>
              <a:t>、赋值运算符（</a:t>
            </a:r>
            <a:r>
              <a:rPr lang="en-US" altLang="zh-CN" sz="1800" dirty="0"/>
              <a:t>=</a:t>
            </a:r>
            <a:r>
              <a:rPr lang="zh-CN" altLang="en-US" sz="1800" dirty="0"/>
              <a:t>）、位运算符、比较运算符、逻辑运算符、字符串串联（或者连接</a:t>
            </a:r>
            <a:r>
              <a:rPr lang="zh-CN" altLang="en-US" sz="1800" dirty="0" smtClean="0"/>
              <a:t>）运算符</a:t>
            </a:r>
            <a:r>
              <a:rPr lang="zh-CN" altLang="en-US" sz="1800" dirty="0"/>
              <a:t>（</a:t>
            </a:r>
            <a:r>
              <a:rPr lang="en-US" altLang="zh-CN" sz="1800" dirty="0"/>
              <a:t>+</a:t>
            </a:r>
            <a:r>
              <a:rPr lang="zh-CN" altLang="en-US" sz="1800" dirty="0"/>
              <a:t>）</a:t>
            </a:r>
            <a:r>
              <a:rPr lang="zh-CN" altLang="en-US" sz="1800" dirty="0" smtClean="0"/>
              <a:t>或。</a:t>
            </a:r>
            <a:endParaRPr lang="en-US" altLang="zh-CN" sz="1800" dirty="0" smtClean="0"/>
          </a:p>
        </p:txBody>
      </p:sp>
      <p:pic>
        <p:nvPicPr>
          <p:cNvPr id="2" name="图片 1"/>
          <p:cNvPicPr>
            <a:picLocks noChangeAspect="1"/>
          </p:cNvPicPr>
          <p:nvPr/>
        </p:nvPicPr>
        <p:blipFill>
          <a:blip r:embed="rId2"/>
          <a:stretch>
            <a:fillRect/>
          </a:stretch>
        </p:blipFill>
        <p:spPr>
          <a:xfrm>
            <a:off x="1792288" y="4365104"/>
            <a:ext cx="6012160" cy="1994844"/>
          </a:xfrm>
          <a:prstGeom prst="rect">
            <a:avLst/>
          </a:prstGeom>
        </p:spPr>
      </p:pic>
    </p:spTree>
    <p:extLst>
      <p:ext uri="{BB962C8B-B14F-4D97-AF65-F5344CB8AC3E}">
        <p14:creationId xmlns:p14="http://schemas.microsoft.com/office/powerpoint/2010/main" val="3162992357"/>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Rectangle 2"/>
          <p:cNvSpPr>
            <a:spLocks noGrp="1" noChangeArrowheads="1"/>
          </p:cNvSpPr>
          <p:nvPr>
            <p:ph type="title"/>
          </p:nvPr>
        </p:nvSpPr>
        <p:spPr>
          <a:xfrm>
            <a:off x="539552" y="188640"/>
            <a:ext cx="7391400" cy="563563"/>
          </a:xfrm>
        </p:spPr>
        <p:txBody>
          <a:bodyPr/>
          <a:lstStyle/>
          <a:p>
            <a:pPr eaLnBrk="1" hangingPunct="1"/>
            <a:r>
              <a:rPr lang="zh-CN" altLang="en-US" dirty="0" smtClean="0"/>
              <a:t>知识链接</a:t>
            </a:r>
          </a:p>
        </p:txBody>
      </p:sp>
      <p:sp>
        <p:nvSpPr>
          <p:cNvPr id="11268" name="Rectangle 3"/>
          <p:cNvSpPr>
            <a:spLocks noGrp="1" noChangeArrowheads="1"/>
          </p:cNvSpPr>
          <p:nvPr>
            <p:ph idx="1"/>
          </p:nvPr>
        </p:nvSpPr>
        <p:spPr>
          <a:xfrm>
            <a:off x="683568" y="1196752"/>
            <a:ext cx="8229600" cy="4495800"/>
          </a:xfrm>
        </p:spPr>
        <p:txBody>
          <a:bodyPr/>
          <a:lstStyle/>
          <a:p>
            <a:pPr marL="0" indent="0" eaLnBrk="1" hangingPunct="1">
              <a:buNone/>
            </a:pPr>
            <a:r>
              <a:rPr lang="zh-CN" altLang="en-US" sz="1800" dirty="0" smtClean="0"/>
              <a:t>某些 </a:t>
            </a:r>
            <a:r>
              <a:rPr lang="en-US" altLang="zh-CN" sz="1800" dirty="0"/>
              <a:t>T-SQL</a:t>
            </a:r>
            <a:r>
              <a:rPr lang="zh-CN" altLang="en-US" sz="1800" dirty="0"/>
              <a:t>语句中还可以使用表</a:t>
            </a:r>
            <a:r>
              <a:rPr lang="en-US" altLang="zh-CN" sz="1800" dirty="0"/>
              <a:t>4-2 </a:t>
            </a:r>
            <a:r>
              <a:rPr lang="zh-CN" altLang="en-US" sz="1800" dirty="0"/>
              <a:t>所示的通配符运算符</a:t>
            </a:r>
            <a:r>
              <a:rPr lang="zh-CN" altLang="en-US" sz="1800" dirty="0" smtClean="0"/>
              <a:t>。</a:t>
            </a:r>
            <a:endParaRPr lang="en-US" altLang="zh-CN" sz="1800" dirty="0" smtClean="0"/>
          </a:p>
          <a:p>
            <a:pPr marL="0" indent="0" eaLnBrk="1" hangingPunct="1">
              <a:buNone/>
            </a:pPr>
            <a:endParaRPr lang="en-US" altLang="zh-CN" sz="1800" dirty="0"/>
          </a:p>
          <a:p>
            <a:pPr marL="0" indent="0" eaLnBrk="1" hangingPunct="1">
              <a:buNone/>
            </a:pPr>
            <a:endParaRPr lang="en-US" altLang="zh-CN" sz="1800" dirty="0" smtClean="0"/>
          </a:p>
          <a:p>
            <a:pPr marL="0" indent="0" eaLnBrk="1" hangingPunct="1">
              <a:buNone/>
            </a:pPr>
            <a:endParaRPr lang="en-US" altLang="zh-CN" sz="1800" dirty="0"/>
          </a:p>
          <a:p>
            <a:pPr marL="0" indent="0" eaLnBrk="1" hangingPunct="1">
              <a:buNone/>
            </a:pPr>
            <a:endParaRPr lang="en-US" altLang="zh-CN" sz="1800" dirty="0" smtClean="0"/>
          </a:p>
          <a:p>
            <a:pPr marL="0" indent="0" eaLnBrk="1" hangingPunct="1">
              <a:buNone/>
            </a:pPr>
            <a:endParaRPr lang="en-US" altLang="zh-CN" sz="1800" dirty="0"/>
          </a:p>
          <a:p>
            <a:pPr marL="0" indent="0" eaLnBrk="1" hangingPunct="1">
              <a:buNone/>
            </a:pPr>
            <a:endParaRPr lang="en-US" altLang="zh-CN" sz="1800" dirty="0" smtClean="0"/>
          </a:p>
          <a:p>
            <a:pPr marL="0" indent="0" eaLnBrk="1" hangingPunct="1">
              <a:buNone/>
            </a:pPr>
            <a:r>
              <a:rPr lang="zh-CN" altLang="en-US" sz="1800" dirty="0"/>
              <a:t>通常通配符与 </a:t>
            </a:r>
            <a:r>
              <a:rPr lang="en-US" altLang="zh-CN" sz="1800" dirty="0"/>
              <a:t>LIKE </a:t>
            </a:r>
            <a:r>
              <a:rPr lang="zh-CN" altLang="en-US" sz="1800" dirty="0"/>
              <a:t>关键字一起配合使用，实例可以使用 </a:t>
            </a:r>
            <a:r>
              <a:rPr lang="en-US" altLang="zh-CN" sz="1800" dirty="0"/>
              <a:t>LIKE </a:t>
            </a:r>
            <a:r>
              <a:rPr lang="zh-CN" altLang="en-US" sz="1800" dirty="0"/>
              <a:t>和通配符一起</a:t>
            </a:r>
            <a:r>
              <a:rPr lang="zh-CN" altLang="en-US" sz="1800" dirty="0" smtClean="0"/>
              <a:t>使用完成</a:t>
            </a:r>
            <a:r>
              <a:rPr lang="zh-CN" altLang="en-US" sz="1800" dirty="0"/>
              <a:t>对表的一些特殊约束，例如要求表中的电话号码列输入的格式是 </a:t>
            </a:r>
            <a:r>
              <a:rPr lang="en-US" altLang="zh-CN" sz="1800" dirty="0"/>
              <a:t>11 </a:t>
            </a:r>
            <a:r>
              <a:rPr lang="zh-CN" altLang="en-US" sz="1800" dirty="0"/>
              <a:t>位手机号，</a:t>
            </a:r>
            <a:r>
              <a:rPr lang="zh-CN" altLang="en-US" sz="1800" dirty="0" smtClean="0"/>
              <a:t>可以</a:t>
            </a:r>
            <a:r>
              <a:rPr lang="zh-CN" altLang="en-US" sz="1800" dirty="0"/>
              <a:t>编写以下约束：</a:t>
            </a:r>
          </a:p>
          <a:p>
            <a:pPr marL="0" indent="0" eaLnBrk="1" hangingPunct="1">
              <a:buNone/>
            </a:pPr>
            <a:r>
              <a:rPr lang="en-US" altLang="zh-CN" sz="1800" dirty="0" err="1"/>
              <a:t>TelPhone</a:t>
            </a:r>
            <a:r>
              <a:rPr lang="en-US" altLang="zh-CN" sz="1800" dirty="0"/>
              <a:t>  LIKE '1[3,5-7][0-9][0-9][0-9][0-9][0-9][0-9][0-9][0-9</a:t>
            </a:r>
            <a:r>
              <a:rPr lang="en-US" altLang="zh-CN" sz="1800" dirty="0" smtClean="0"/>
              <a:t>][</a:t>
            </a:r>
            <a:r>
              <a:rPr lang="en-US" altLang="zh-CN" sz="1800" dirty="0"/>
              <a:t>0-9]'</a:t>
            </a:r>
            <a:endParaRPr lang="en-US" altLang="zh-CN" sz="1800" dirty="0" smtClean="0"/>
          </a:p>
        </p:txBody>
      </p:sp>
      <p:pic>
        <p:nvPicPr>
          <p:cNvPr id="3" name="图片 2"/>
          <p:cNvPicPr>
            <a:picLocks noChangeAspect="1"/>
          </p:cNvPicPr>
          <p:nvPr/>
        </p:nvPicPr>
        <p:blipFill>
          <a:blip r:embed="rId2"/>
          <a:stretch>
            <a:fillRect/>
          </a:stretch>
        </p:blipFill>
        <p:spPr>
          <a:xfrm>
            <a:off x="1187624" y="1772816"/>
            <a:ext cx="6417921" cy="1512168"/>
          </a:xfrm>
          <a:prstGeom prst="rect">
            <a:avLst/>
          </a:prstGeom>
        </p:spPr>
      </p:pic>
    </p:spTree>
    <p:extLst>
      <p:ext uri="{BB962C8B-B14F-4D97-AF65-F5344CB8AC3E}">
        <p14:creationId xmlns:p14="http://schemas.microsoft.com/office/powerpoint/2010/main" val="327467690"/>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Rectangle 2"/>
          <p:cNvSpPr>
            <a:spLocks noGrp="1" noChangeArrowheads="1"/>
          </p:cNvSpPr>
          <p:nvPr>
            <p:ph type="title"/>
          </p:nvPr>
        </p:nvSpPr>
        <p:spPr>
          <a:xfrm>
            <a:off x="539552" y="188640"/>
            <a:ext cx="7391400" cy="563563"/>
          </a:xfrm>
        </p:spPr>
        <p:txBody>
          <a:bodyPr/>
          <a:lstStyle/>
          <a:p>
            <a:pPr eaLnBrk="1" hangingPunct="1"/>
            <a:r>
              <a:rPr lang="zh-CN" altLang="en-US" dirty="0" smtClean="0"/>
              <a:t>知识链接</a:t>
            </a:r>
          </a:p>
        </p:txBody>
      </p:sp>
      <p:sp>
        <p:nvSpPr>
          <p:cNvPr id="11268" name="Rectangle 3"/>
          <p:cNvSpPr>
            <a:spLocks noGrp="1" noChangeArrowheads="1"/>
          </p:cNvSpPr>
          <p:nvPr>
            <p:ph idx="1"/>
          </p:nvPr>
        </p:nvSpPr>
        <p:spPr>
          <a:xfrm>
            <a:off x="683568" y="692696"/>
            <a:ext cx="8229600" cy="4495800"/>
          </a:xfrm>
        </p:spPr>
        <p:txBody>
          <a:bodyPr/>
          <a:lstStyle/>
          <a:p>
            <a:pPr marL="0" indent="0" eaLnBrk="1" hangingPunct="1">
              <a:buNone/>
            </a:pPr>
            <a:r>
              <a:rPr lang="zh-CN" altLang="en-US" dirty="0"/>
              <a:t>四、逻辑表达式</a:t>
            </a:r>
            <a:endParaRPr lang="zh-CN" altLang="en-US" dirty="0" smtClean="0"/>
          </a:p>
          <a:p>
            <a:pPr marL="0" indent="0" eaLnBrk="1" hangingPunct="1">
              <a:buNone/>
            </a:pPr>
            <a:r>
              <a:rPr lang="zh-CN" altLang="en-US" sz="1800" dirty="0" smtClean="0"/>
              <a:t>    </a:t>
            </a:r>
            <a:r>
              <a:rPr lang="en-US" altLang="zh-CN" sz="1800" dirty="0"/>
              <a:t>T-SQL </a:t>
            </a:r>
            <a:r>
              <a:rPr lang="zh-CN" altLang="en-US" sz="1800" dirty="0"/>
              <a:t>支持逻辑运算符</a:t>
            </a:r>
            <a:r>
              <a:rPr lang="en-US" altLang="zh-CN" sz="1800" dirty="0"/>
              <a:t>AND</a:t>
            </a:r>
            <a:r>
              <a:rPr lang="zh-CN" altLang="en-US" sz="1800" dirty="0"/>
              <a:t>、</a:t>
            </a:r>
            <a:r>
              <a:rPr lang="en-US" altLang="zh-CN" sz="1800" dirty="0"/>
              <a:t>OR</a:t>
            </a:r>
            <a:r>
              <a:rPr lang="zh-CN" altLang="en-US" sz="1800" dirty="0"/>
              <a:t>、</a:t>
            </a:r>
            <a:r>
              <a:rPr lang="en-US" altLang="zh-CN" sz="1800" dirty="0"/>
              <a:t>NOT</a:t>
            </a:r>
            <a:r>
              <a:rPr lang="zh-CN" altLang="en-US" sz="1800" dirty="0" smtClean="0"/>
              <a:t>。</a:t>
            </a:r>
            <a:endParaRPr lang="en-US" altLang="zh-CN" sz="1800" dirty="0" smtClean="0"/>
          </a:p>
          <a:p>
            <a:pPr marL="0" indent="0" eaLnBrk="1" hangingPunct="1">
              <a:buNone/>
            </a:pPr>
            <a:r>
              <a:rPr lang="en-US" altLang="zh-CN" sz="1800" dirty="0" smtClean="0"/>
              <a:t>    AND </a:t>
            </a:r>
            <a:r>
              <a:rPr lang="zh-CN" altLang="en-US" sz="1800" dirty="0"/>
              <a:t>和 </a:t>
            </a:r>
            <a:r>
              <a:rPr lang="en-US" altLang="zh-CN" sz="1800" dirty="0"/>
              <a:t>OR </a:t>
            </a:r>
            <a:r>
              <a:rPr lang="zh-CN" altLang="en-US" sz="1800" dirty="0"/>
              <a:t>是连接条件，</a:t>
            </a:r>
            <a:r>
              <a:rPr lang="en-US" altLang="zh-CN" sz="1800" dirty="0"/>
              <a:t>NOT </a:t>
            </a:r>
            <a:r>
              <a:rPr lang="zh-CN" altLang="en-US" sz="1800" dirty="0"/>
              <a:t>是否定条件。</a:t>
            </a:r>
            <a:r>
              <a:rPr lang="en-US" altLang="zh-CN" sz="1800" dirty="0"/>
              <a:t>AND </a:t>
            </a:r>
            <a:r>
              <a:rPr lang="zh-CN" altLang="en-US" sz="1800" dirty="0"/>
              <a:t>连接条件，仅且两个条件都为</a:t>
            </a:r>
            <a:r>
              <a:rPr lang="zh-CN" altLang="en-US" sz="1800" dirty="0" smtClean="0"/>
              <a:t>真时</a:t>
            </a:r>
            <a:r>
              <a:rPr lang="zh-CN" altLang="en-US" sz="1800" dirty="0"/>
              <a:t>才返回</a:t>
            </a:r>
            <a:r>
              <a:rPr lang="en-US" altLang="zh-CN" sz="1800" dirty="0"/>
              <a:t>TRUE</a:t>
            </a:r>
            <a:r>
              <a:rPr lang="zh-CN" altLang="en-US" sz="1800" dirty="0"/>
              <a:t>；</a:t>
            </a:r>
            <a:r>
              <a:rPr lang="en-US" altLang="zh-CN" sz="1800" dirty="0"/>
              <a:t>OR</a:t>
            </a:r>
            <a:r>
              <a:rPr lang="zh-CN" altLang="en-US" sz="1800" dirty="0"/>
              <a:t>也连接两个条件，但只要其中一个为真就返回</a:t>
            </a:r>
            <a:r>
              <a:rPr lang="en-US" altLang="zh-CN" sz="1800" dirty="0"/>
              <a:t>TRUE</a:t>
            </a:r>
            <a:r>
              <a:rPr lang="zh-CN" altLang="en-US" sz="1800" dirty="0"/>
              <a:t>。逻辑运算</a:t>
            </a:r>
            <a:r>
              <a:rPr lang="zh-CN" altLang="en-US" sz="1800" dirty="0" smtClean="0"/>
              <a:t>符的</a:t>
            </a:r>
            <a:r>
              <a:rPr lang="zh-CN" altLang="en-US" sz="1800" dirty="0"/>
              <a:t>运算</a:t>
            </a:r>
            <a:r>
              <a:rPr lang="zh-CN" altLang="en-US" sz="1800" dirty="0" smtClean="0"/>
              <a:t>规则。</a:t>
            </a:r>
            <a:endParaRPr lang="zh-CN" altLang="en-US" sz="1800" dirty="0"/>
          </a:p>
          <a:p>
            <a:pPr marL="0" indent="0" eaLnBrk="1" hangingPunct="1">
              <a:buNone/>
            </a:pPr>
            <a:r>
              <a:rPr lang="zh-CN" altLang="en-US" sz="1800" dirty="0" smtClean="0"/>
              <a:t>    当</a:t>
            </a:r>
            <a:r>
              <a:rPr lang="zh-CN" altLang="en-US" sz="1800" dirty="0"/>
              <a:t>一个语句使用了多个逻辑运算符时，首先运算 </a:t>
            </a:r>
            <a:r>
              <a:rPr lang="en-US" altLang="zh-CN" sz="1800" dirty="0"/>
              <a:t>NOT </a:t>
            </a:r>
            <a:r>
              <a:rPr lang="zh-CN" altLang="en-US" sz="1800" dirty="0"/>
              <a:t>表达式值，然后运算 </a:t>
            </a:r>
            <a:r>
              <a:rPr lang="en-US" altLang="zh-CN" sz="1800" dirty="0"/>
              <a:t>AND </a:t>
            </a:r>
            <a:r>
              <a:rPr lang="zh-CN" altLang="en-US" sz="1800" dirty="0" smtClean="0"/>
              <a:t>表达式</a:t>
            </a:r>
            <a:r>
              <a:rPr lang="zh-CN" altLang="en-US" sz="1800" dirty="0"/>
              <a:t>的值，最后再运算 </a:t>
            </a:r>
            <a:r>
              <a:rPr lang="en-US" altLang="zh-CN" sz="1800" dirty="0"/>
              <a:t>OR</a:t>
            </a:r>
            <a:r>
              <a:rPr lang="zh-CN" altLang="en-US" sz="1800" dirty="0"/>
              <a:t>表达式的值。</a:t>
            </a:r>
            <a:endParaRPr lang="en-US" altLang="zh-CN" sz="1800" dirty="0" smtClean="0"/>
          </a:p>
        </p:txBody>
      </p:sp>
    </p:spTree>
    <p:extLst>
      <p:ext uri="{BB962C8B-B14F-4D97-AF65-F5344CB8AC3E}">
        <p14:creationId xmlns:p14="http://schemas.microsoft.com/office/powerpoint/2010/main" val="869158495"/>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Rectangle 2"/>
          <p:cNvSpPr>
            <a:spLocks noGrp="1" noChangeArrowheads="1"/>
          </p:cNvSpPr>
          <p:nvPr>
            <p:ph type="title"/>
          </p:nvPr>
        </p:nvSpPr>
        <p:spPr>
          <a:xfrm>
            <a:off x="539552" y="188640"/>
            <a:ext cx="7391400" cy="563563"/>
          </a:xfrm>
        </p:spPr>
        <p:txBody>
          <a:bodyPr/>
          <a:lstStyle/>
          <a:p>
            <a:pPr eaLnBrk="1" hangingPunct="1"/>
            <a:r>
              <a:rPr lang="zh-CN" altLang="en-US" dirty="0" smtClean="0"/>
              <a:t>知识扩展</a:t>
            </a:r>
          </a:p>
        </p:txBody>
      </p:sp>
      <p:sp>
        <p:nvSpPr>
          <p:cNvPr id="11268" name="Rectangle 3"/>
          <p:cNvSpPr>
            <a:spLocks noGrp="1" noChangeArrowheads="1"/>
          </p:cNvSpPr>
          <p:nvPr>
            <p:ph idx="1"/>
          </p:nvPr>
        </p:nvSpPr>
        <p:spPr>
          <a:xfrm>
            <a:off x="539552" y="908720"/>
            <a:ext cx="8229600" cy="4495800"/>
          </a:xfrm>
        </p:spPr>
        <p:txBody>
          <a:bodyPr/>
          <a:lstStyle/>
          <a:p>
            <a:pPr marL="0" indent="0" eaLnBrk="1" hangingPunct="1">
              <a:buNone/>
            </a:pPr>
            <a:r>
              <a:rPr lang="zh-CN" altLang="en-US" dirty="0"/>
              <a:t>一、</a:t>
            </a:r>
            <a:r>
              <a:rPr lang="en-US" altLang="zh-CN" dirty="0"/>
              <a:t>T- SQL</a:t>
            </a:r>
            <a:r>
              <a:rPr lang="zh-CN" altLang="en-US" dirty="0"/>
              <a:t>中的注释</a:t>
            </a:r>
            <a:endParaRPr lang="en-US" altLang="zh-CN" dirty="0" smtClean="0"/>
          </a:p>
          <a:p>
            <a:pPr marL="0" indent="0" eaLnBrk="1" hangingPunct="1">
              <a:buNone/>
            </a:pPr>
            <a:r>
              <a:rPr lang="en-US" altLang="zh-CN" sz="1600" dirty="0"/>
              <a:t>1. --</a:t>
            </a:r>
            <a:r>
              <a:rPr lang="zh-CN" altLang="en-US" sz="1600" dirty="0"/>
              <a:t>注释</a:t>
            </a:r>
          </a:p>
          <a:p>
            <a:pPr marL="0" indent="0" eaLnBrk="1" hangingPunct="1">
              <a:buNone/>
            </a:pPr>
            <a:r>
              <a:rPr lang="en-US" altLang="zh-CN" sz="1600" dirty="0"/>
              <a:t>-- </a:t>
            </a:r>
            <a:r>
              <a:rPr lang="zh-CN" altLang="en-US" sz="1600" dirty="0"/>
              <a:t>注释的有效范围只能到该行结束的地方，也就是说，从</a:t>
            </a:r>
            <a:r>
              <a:rPr lang="en-US" altLang="zh-CN" sz="1600" dirty="0"/>
              <a:t>-- </a:t>
            </a:r>
            <a:r>
              <a:rPr lang="zh-CN" altLang="en-US" sz="1600" dirty="0"/>
              <a:t>开始，到本行结束</a:t>
            </a:r>
            <a:r>
              <a:rPr lang="zh-CN" altLang="en-US" sz="1600" dirty="0" smtClean="0"/>
              <a:t>为止</a:t>
            </a:r>
            <a:r>
              <a:rPr lang="zh-CN" altLang="en-US" sz="1600" dirty="0"/>
              <a:t>，都是注释的内容。如果有多行注释内容，则每一行的最前面都必须加 </a:t>
            </a:r>
            <a:r>
              <a:rPr lang="en-US" altLang="zh-CN" sz="1600" dirty="0"/>
              <a:t>--</a:t>
            </a:r>
            <a:r>
              <a:rPr lang="zh-CN" altLang="en-US" sz="1600" dirty="0"/>
              <a:t>，具体</a:t>
            </a:r>
            <a:r>
              <a:rPr lang="zh-CN" altLang="en-US" sz="1600" dirty="0" smtClean="0"/>
              <a:t>应用</a:t>
            </a:r>
            <a:r>
              <a:rPr lang="zh-CN" altLang="en-US" sz="1600" dirty="0"/>
              <a:t>如下所示：</a:t>
            </a:r>
          </a:p>
          <a:p>
            <a:pPr marL="0" indent="533400" eaLnBrk="1" hangingPunct="1">
              <a:buNone/>
            </a:pPr>
            <a:r>
              <a:rPr lang="en-US" altLang="zh-CN" sz="1600" dirty="0"/>
              <a:t>--</a:t>
            </a:r>
            <a:r>
              <a:rPr lang="zh-CN" altLang="en-US" sz="1600" dirty="0"/>
              <a:t>查看班级编号为</a:t>
            </a:r>
            <a:r>
              <a:rPr lang="en-US" altLang="zh-CN" sz="1600" dirty="0"/>
              <a:t>19 </a:t>
            </a:r>
            <a:r>
              <a:rPr lang="zh-CN" altLang="en-US" sz="1600" dirty="0"/>
              <a:t>的班级信息</a:t>
            </a:r>
          </a:p>
          <a:p>
            <a:pPr marL="0" indent="533400" eaLnBrk="1" hangingPunct="1">
              <a:buNone/>
            </a:pPr>
            <a:r>
              <a:rPr lang="en-US" altLang="zh-CN" sz="1600" dirty="0"/>
              <a:t>SELECT * FROM T_CLASS WHERE </a:t>
            </a:r>
            <a:r>
              <a:rPr lang="en-US" altLang="zh-CN" sz="1600" dirty="0" err="1"/>
              <a:t>class_id</a:t>
            </a:r>
            <a:r>
              <a:rPr lang="en-US" altLang="zh-CN" sz="1600" dirty="0"/>
              <a:t>=19</a:t>
            </a:r>
          </a:p>
          <a:p>
            <a:pPr marL="0" indent="0" eaLnBrk="1" hangingPunct="1">
              <a:buNone/>
            </a:pPr>
            <a:r>
              <a:rPr lang="en-US" altLang="zh-CN" sz="1600" dirty="0"/>
              <a:t>2. /*…*/ </a:t>
            </a:r>
            <a:r>
              <a:rPr lang="zh-CN" altLang="en-US" sz="1600" dirty="0"/>
              <a:t>注释</a:t>
            </a:r>
          </a:p>
          <a:p>
            <a:pPr marL="0" indent="0" eaLnBrk="1" hangingPunct="1">
              <a:buNone/>
            </a:pPr>
            <a:r>
              <a:rPr lang="zh-CN" altLang="en-US" sz="1600" dirty="0"/>
              <a:t>由于 </a:t>
            </a:r>
            <a:r>
              <a:rPr lang="en-US" altLang="zh-CN" sz="1600" dirty="0"/>
              <a:t>-- </a:t>
            </a:r>
            <a:r>
              <a:rPr lang="zh-CN" altLang="en-US" sz="1600" dirty="0"/>
              <a:t>可以注释的范围只有一行，当注释的内容比较长时，用 </a:t>
            </a:r>
            <a:r>
              <a:rPr lang="en-US" altLang="zh-CN" sz="1600" dirty="0"/>
              <a:t>-- </a:t>
            </a:r>
            <a:r>
              <a:rPr lang="zh-CN" altLang="en-US" sz="1600" dirty="0"/>
              <a:t>进行注释就</a:t>
            </a:r>
            <a:r>
              <a:rPr lang="zh-CN" altLang="en-US" sz="1600" dirty="0" smtClean="0"/>
              <a:t>会显得</a:t>
            </a:r>
            <a:r>
              <a:rPr lang="zh-CN" altLang="en-US" sz="1600" dirty="0"/>
              <a:t>很麻烦。在这种情况下，可以使用</a:t>
            </a:r>
            <a:r>
              <a:rPr lang="en-US" altLang="zh-CN" sz="1600" dirty="0"/>
              <a:t>/*…*/ </a:t>
            </a:r>
            <a:r>
              <a:rPr lang="zh-CN" altLang="en-US" sz="1600" dirty="0"/>
              <a:t>来进行注释，</a:t>
            </a:r>
            <a:r>
              <a:rPr lang="en-US" altLang="zh-CN" sz="1600" dirty="0"/>
              <a:t>/*…*/ </a:t>
            </a:r>
            <a:r>
              <a:rPr lang="zh-CN" altLang="en-US" sz="1600" dirty="0"/>
              <a:t>可以对多行语句</a:t>
            </a:r>
            <a:r>
              <a:rPr lang="zh-CN" altLang="en-US" sz="1600" dirty="0" smtClean="0"/>
              <a:t>进行注释</a:t>
            </a:r>
            <a:r>
              <a:rPr lang="zh-CN" altLang="en-US" sz="1600" dirty="0"/>
              <a:t>，其有效范围是从“</a:t>
            </a:r>
            <a:r>
              <a:rPr lang="en-US" altLang="zh-CN" sz="1600" dirty="0"/>
              <a:t>/*”</a:t>
            </a:r>
            <a:r>
              <a:rPr lang="zh-CN" altLang="en-US" sz="1600" dirty="0"/>
              <a:t>开始，到“*</a:t>
            </a:r>
            <a:r>
              <a:rPr lang="en-US" altLang="zh-CN" sz="1600" dirty="0"/>
              <a:t>/”</a:t>
            </a:r>
            <a:r>
              <a:rPr lang="zh-CN" altLang="en-US" sz="1600" dirty="0"/>
              <a:t>结束，中间可以跨越多行，具体应用</a:t>
            </a:r>
            <a:r>
              <a:rPr lang="zh-CN" altLang="en-US" sz="1600" dirty="0" smtClean="0"/>
              <a:t>如下所</a:t>
            </a:r>
            <a:r>
              <a:rPr lang="zh-CN" altLang="en-US" sz="1600" dirty="0"/>
              <a:t>示：</a:t>
            </a:r>
          </a:p>
          <a:p>
            <a:pPr marL="0" indent="444500" eaLnBrk="1" hangingPunct="1">
              <a:buNone/>
            </a:pPr>
            <a:r>
              <a:rPr lang="en-US" altLang="zh-CN" sz="1600" dirty="0"/>
              <a:t>/*</a:t>
            </a:r>
          </a:p>
          <a:p>
            <a:pPr marL="0" indent="444500" eaLnBrk="1" hangingPunct="1">
              <a:buNone/>
            </a:pPr>
            <a:r>
              <a:rPr lang="zh-CN" altLang="en-US" sz="1600" dirty="0"/>
              <a:t>（</a:t>
            </a:r>
            <a:r>
              <a:rPr lang="en-US" altLang="zh-CN" sz="1600" dirty="0"/>
              <a:t>1</a:t>
            </a:r>
            <a:r>
              <a:rPr lang="zh-CN" altLang="en-US" sz="1600" dirty="0"/>
              <a:t>）查看班级编号为</a:t>
            </a:r>
            <a:r>
              <a:rPr lang="en-US" altLang="zh-CN" sz="1600" dirty="0"/>
              <a:t>19 </a:t>
            </a:r>
            <a:r>
              <a:rPr lang="zh-CN" altLang="en-US" sz="1600" dirty="0"/>
              <a:t>的班级信息</a:t>
            </a:r>
          </a:p>
          <a:p>
            <a:pPr marL="0" indent="444500" eaLnBrk="1" hangingPunct="1">
              <a:buNone/>
            </a:pPr>
            <a:r>
              <a:rPr lang="zh-CN" altLang="en-US" sz="1600" dirty="0"/>
              <a:t>（</a:t>
            </a:r>
            <a:r>
              <a:rPr lang="en-US" altLang="zh-CN" sz="1600" dirty="0"/>
              <a:t>2</a:t>
            </a:r>
            <a:r>
              <a:rPr lang="zh-CN" altLang="en-US" sz="1600" dirty="0"/>
              <a:t>）更新记录内容，将</a:t>
            </a:r>
            <a:r>
              <a:rPr lang="en-US" altLang="zh-CN" sz="1600" dirty="0"/>
              <a:t>' </a:t>
            </a:r>
            <a:r>
              <a:rPr lang="zh-CN" altLang="en-US" sz="1600" dirty="0"/>
              <a:t>张三</a:t>
            </a:r>
            <a:r>
              <a:rPr lang="en-US" altLang="zh-CN" sz="1600" dirty="0"/>
              <a:t>'</a:t>
            </a:r>
            <a:r>
              <a:rPr lang="zh-CN" altLang="en-US" sz="1600" dirty="0"/>
              <a:t>字段更新 </a:t>
            </a:r>
            <a:r>
              <a:rPr lang="en-US" altLang="zh-CN" sz="1600" dirty="0"/>
              <a:t>' </a:t>
            </a:r>
            <a:r>
              <a:rPr lang="zh-CN" altLang="en-US" sz="1600" dirty="0"/>
              <a:t>李四 </a:t>
            </a:r>
            <a:r>
              <a:rPr lang="en-US" altLang="zh-CN" sz="1600" dirty="0"/>
              <a:t>'</a:t>
            </a:r>
          </a:p>
          <a:p>
            <a:pPr marL="0" indent="444500" eaLnBrk="1" hangingPunct="1">
              <a:buNone/>
            </a:pPr>
            <a:r>
              <a:rPr lang="en-US" altLang="zh-CN" sz="1600" dirty="0"/>
              <a:t>*/</a:t>
            </a:r>
          </a:p>
          <a:p>
            <a:pPr marL="0" indent="444500" eaLnBrk="1" hangingPunct="1">
              <a:buNone/>
            </a:pPr>
            <a:r>
              <a:rPr lang="en-US" altLang="zh-CN" sz="1600" dirty="0"/>
              <a:t>SELECT * FROM T_CLASS WHERE </a:t>
            </a:r>
            <a:r>
              <a:rPr lang="en-US" altLang="zh-CN" sz="1600" dirty="0" err="1"/>
              <a:t>class_id</a:t>
            </a:r>
            <a:r>
              <a:rPr lang="en-US" altLang="zh-CN" sz="1600" dirty="0"/>
              <a:t>=19</a:t>
            </a:r>
          </a:p>
          <a:p>
            <a:pPr marL="0" indent="444500" eaLnBrk="1" hangingPunct="1">
              <a:buNone/>
            </a:pPr>
            <a:r>
              <a:rPr lang="en-US" altLang="zh-CN" sz="1600" dirty="0"/>
              <a:t>UPDATE T_CLASS SET </a:t>
            </a:r>
            <a:r>
              <a:rPr lang="en-US" altLang="zh-CN" sz="1600" dirty="0" err="1"/>
              <a:t>c_master</a:t>
            </a:r>
            <a:r>
              <a:rPr lang="en-US" altLang="zh-CN" sz="1600" dirty="0"/>
              <a:t>=' </a:t>
            </a:r>
            <a:r>
              <a:rPr lang="zh-CN" altLang="en-US" sz="1600" dirty="0"/>
              <a:t>李四 </a:t>
            </a:r>
            <a:r>
              <a:rPr lang="en-US" altLang="zh-CN" sz="1600" dirty="0"/>
              <a:t>' WHERE </a:t>
            </a:r>
            <a:r>
              <a:rPr lang="en-US" altLang="zh-CN" sz="1600" dirty="0" err="1"/>
              <a:t>class_id</a:t>
            </a:r>
            <a:r>
              <a:rPr lang="en-US" altLang="zh-CN" sz="1600" dirty="0"/>
              <a:t>=19</a:t>
            </a:r>
            <a:endParaRPr lang="en-US" altLang="zh-CN" sz="1600" dirty="0" smtClean="0"/>
          </a:p>
        </p:txBody>
      </p:sp>
    </p:spTree>
    <p:extLst>
      <p:ext uri="{BB962C8B-B14F-4D97-AF65-F5344CB8AC3E}">
        <p14:creationId xmlns:p14="http://schemas.microsoft.com/office/powerpoint/2010/main" val="2132769286"/>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Rectangle 2"/>
          <p:cNvSpPr>
            <a:spLocks noGrp="1" noChangeArrowheads="1"/>
          </p:cNvSpPr>
          <p:nvPr>
            <p:ph type="title"/>
          </p:nvPr>
        </p:nvSpPr>
        <p:spPr>
          <a:xfrm>
            <a:off x="539552" y="188640"/>
            <a:ext cx="7391400" cy="563563"/>
          </a:xfrm>
        </p:spPr>
        <p:txBody>
          <a:bodyPr/>
          <a:lstStyle/>
          <a:p>
            <a:pPr eaLnBrk="1" hangingPunct="1"/>
            <a:r>
              <a:rPr lang="zh-CN" altLang="en-US" dirty="0" smtClean="0"/>
              <a:t>知识扩展</a:t>
            </a:r>
          </a:p>
        </p:txBody>
      </p:sp>
      <p:sp>
        <p:nvSpPr>
          <p:cNvPr id="11268" name="Rectangle 3"/>
          <p:cNvSpPr>
            <a:spLocks noGrp="1" noChangeArrowheads="1"/>
          </p:cNvSpPr>
          <p:nvPr>
            <p:ph idx="1"/>
          </p:nvPr>
        </p:nvSpPr>
        <p:spPr>
          <a:xfrm>
            <a:off x="539552" y="908720"/>
            <a:ext cx="8229600" cy="4495800"/>
          </a:xfrm>
        </p:spPr>
        <p:txBody>
          <a:bodyPr/>
          <a:lstStyle/>
          <a:p>
            <a:pPr marL="0" indent="0" eaLnBrk="1" hangingPunct="1">
              <a:buNone/>
            </a:pPr>
            <a:r>
              <a:rPr lang="zh-CN" altLang="en-US" dirty="0"/>
              <a:t>二、系统内置函数</a:t>
            </a:r>
            <a:endParaRPr lang="en-US" altLang="zh-CN" dirty="0" smtClean="0"/>
          </a:p>
          <a:p>
            <a:pPr marL="0" indent="0" eaLnBrk="1" hangingPunct="1">
              <a:buNone/>
            </a:pPr>
            <a:r>
              <a:rPr lang="en-US" altLang="zh-CN" sz="1600" dirty="0" smtClean="0"/>
              <a:t>1.</a:t>
            </a:r>
            <a:r>
              <a:rPr lang="zh-CN" altLang="en-US" sz="1600" dirty="0" smtClean="0"/>
              <a:t>系统函数</a:t>
            </a:r>
            <a:endParaRPr lang="en-US" altLang="zh-CN" sz="1600" dirty="0" smtClean="0"/>
          </a:p>
        </p:txBody>
      </p:sp>
      <p:pic>
        <p:nvPicPr>
          <p:cNvPr id="2" name="图片 1"/>
          <p:cNvPicPr>
            <a:picLocks noChangeAspect="1"/>
          </p:cNvPicPr>
          <p:nvPr/>
        </p:nvPicPr>
        <p:blipFill>
          <a:blip r:embed="rId2"/>
          <a:stretch>
            <a:fillRect/>
          </a:stretch>
        </p:blipFill>
        <p:spPr>
          <a:xfrm>
            <a:off x="323528" y="1887910"/>
            <a:ext cx="4553177" cy="3525738"/>
          </a:xfrm>
          <a:prstGeom prst="rect">
            <a:avLst/>
          </a:prstGeom>
        </p:spPr>
      </p:pic>
      <p:pic>
        <p:nvPicPr>
          <p:cNvPr id="3" name="图片 2"/>
          <p:cNvPicPr>
            <a:picLocks noChangeAspect="1"/>
          </p:cNvPicPr>
          <p:nvPr/>
        </p:nvPicPr>
        <p:blipFill>
          <a:blip r:embed="rId3"/>
          <a:stretch>
            <a:fillRect/>
          </a:stretch>
        </p:blipFill>
        <p:spPr>
          <a:xfrm>
            <a:off x="4846648" y="2636912"/>
            <a:ext cx="4129059" cy="1916884"/>
          </a:xfrm>
          <a:prstGeom prst="rect">
            <a:avLst/>
          </a:prstGeom>
        </p:spPr>
      </p:pic>
    </p:spTree>
    <p:extLst>
      <p:ext uri="{BB962C8B-B14F-4D97-AF65-F5344CB8AC3E}">
        <p14:creationId xmlns:p14="http://schemas.microsoft.com/office/powerpoint/2010/main" val="2997264531"/>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Rectangle 2"/>
          <p:cNvSpPr>
            <a:spLocks noGrp="1" noChangeArrowheads="1"/>
          </p:cNvSpPr>
          <p:nvPr>
            <p:ph type="title"/>
          </p:nvPr>
        </p:nvSpPr>
        <p:spPr>
          <a:xfrm>
            <a:off x="539552" y="188640"/>
            <a:ext cx="7391400" cy="563563"/>
          </a:xfrm>
        </p:spPr>
        <p:txBody>
          <a:bodyPr/>
          <a:lstStyle/>
          <a:p>
            <a:pPr eaLnBrk="1" hangingPunct="1"/>
            <a:r>
              <a:rPr lang="zh-CN" altLang="en-US" dirty="0" smtClean="0"/>
              <a:t>知识扩展</a:t>
            </a:r>
          </a:p>
        </p:txBody>
      </p:sp>
      <p:sp>
        <p:nvSpPr>
          <p:cNvPr id="11268" name="Rectangle 3"/>
          <p:cNvSpPr>
            <a:spLocks noGrp="1" noChangeArrowheads="1"/>
          </p:cNvSpPr>
          <p:nvPr>
            <p:ph idx="1"/>
          </p:nvPr>
        </p:nvSpPr>
        <p:spPr>
          <a:xfrm>
            <a:off x="539552" y="908720"/>
            <a:ext cx="8229600" cy="4495800"/>
          </a:xfrm>
        </p:spPr>
        <p:txBody>
          <a:bodyPr/>
          <a:lstStyle/>
          <a:p>
            <a:pPr marL="0" indent="0" eaLnBrk="1" hangingPunct="1">
              <a:buNone/>
            </a:pPr>
            <a:r>
              <a:rPr lang="en-US" altLang="zh-CN" sz="1600" dirty="0" smtClean="0"/>
              <a:t>2</a:t>
            </a:r>
            <a:r>
              <a:rPr lang="en-US" altLang="zh-CN" sz="1600" dirty="0"/>
              <a:t>. </a:t>
            </a:r>
            <a:r>
              <a:rPr lang="zh-CN" altLang="en-US" sz="1600" dirty="0"/>
              <a:t>日期和时间</a:t>
            </a:r>
            <a:r>
              <a:rPr lang="zh-CN" altLang="en-US" sz="1600" dirty="0" smtClean="0"/>
              <a:t>函数</a:t>
            </a:r>
            <a:endParaRPr lang="en-US" altLang="zh-CN" sz="1600" dirty="0" smtClean="0"/>
          </a:p>
          <a:p>
            <a:pPr marL="0" indent="0" eaLnBrk="1" hangingPunct="1">
              <a:buNone/>
            </a:pPr>
            <a:r>
              <a:rPr lang="zh-CN" altLang="en-US" sz="1600" dirty="0" smtClean="0"/>
              <a:t>    日期</a:t>
            </a:r>
            <a:r>
              <a:rPr lang="zh-CN" altLang="en-US" sz="1600" dirty="0"/>
              <a:t>和时间函数可以用来更改日期和时间的值，其作用是对日期和时间类型的数据进</a:t>
            </a:r>
          </a:p>
          <a:p>
            <a:pPr marL="0" indent="0" eaLnBrk="1" hangingPunct="1">
              <a:buNone/>
            </a:pPr>
            <a:r>
              <a:rPr lang="zh-CN" altLang="en-US" sz="1600" dirty="0"/>
              <a:t>行处理，并返回一个字符串、数字或日期和时间的值，常用的日期和时间函数见表</a:t>
            </a:r>
            <a:r>
              <a:rPr lang="en-US" altLang="zh-CN" sz="1600" dirty="0"/>
              <a:t>4-5</a:t>
            </a:r>
            <a:r>
              <a:rPr lang="zh-CN" altLang="en-US" sz="1600" dirty="0"/>
              <a:t>。</a:t>
            </a:r>
            <a:endParaRPr lang="en-US" altLang="zh-CN" sz="1600" dirty="0" smtClean="0"/>
          </a:p>
        </p:txBody>
      </p:sp>
      <p:pic>
        <p:nvPicPr>
          <p:cNvPr id="4" name="图片 3"/>
          <p:cNvPicPr>
            <a:picLocks noChangeAspect="1"/>
          </p:cNvPicPr>
          <p:nvPr/>
        </p:nvPicPr>
        <p:blipFill>
          <a:blip r:embed="rId2"/>
          <a:stretch>
            <a:fillRect/>
          </a:stretch>
        </p:blipFill>
        <p:spPr>
          <a:xfrm>
            <a:off x="1403648" y="1844824"/>
            <a:ext cx="6048672" cy="4584103"/>
          </a:xfrm>
          <a:prstGeom prst="rect">
            <a:avLst/>
          </a:prstGeom>
        </p:spPr>
      </p:pic>
    </p:spTree>
    <p:extLst>
      <p:ext uri="{BB962C8B-B14F-4D97-AF65-F5344CB8AC3E}">
        <p14:creationId xmlns:p14="http://schemas.microsoft.com/office/powerpoint/2010/main" val="3894465972"/>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Rectangle 2"/>
          <p:cNvSpPr>
            <a:spLocks noGrp="1" noChangeArrowheads="1"/>
          </p:cNvSpPr>
          <p:nvPr>
            <p:ph type="title"/>
          </p:nvPr>
        </p:nvSpPr>
        <p:spPr>
          <a:xfrm>
            <a:off x="539552" y="188640"/>
            <a:ext cx="7391400" cy="563563"/>
          </a:xfrm>
        </p:spPr>
        <p:txBody>
          <a:bodyPr/>
          <a:lstStyle/>
          <a:p>
            <a:pPr eaLnBrk="1" hangingPunct="1"/>
            <a:r>
              <a:rPr lang="zh-CN" altLang="en-US" dirty="0" smtClean="0"/>
              <a:t>知识扩展</a:t>
            </a:r>
          </a:p>
        </p:txBody>
      </p:sp>
      <p:sp>
        <p:nvSpPr>
          <p:cNvPr id="11268" name="Rectangle 3"/>
          <p:cNvSpPr>
            <a:spLocks noGrp="1" noChangeArrowheads="1"/>
          </p:cNvSpPr>
          <p:nvPr>
            <p:ph idx="1"/>
          </p:nvPr>
        </p:nvSpPr>
        <p:spPr>
          <a:xfrm>
            <a:off x="539552" y="752203"/>
            <a:ext cx="8229600" cy="4495800"/>
          </a:xfrm>
        </p:spPr>
        <p:txBody>
          <a:bodyPr/>
          <a:lstStyle/>
          <a:p>
            <a:pPr marL="0" indent="0" eaLnBrk="1" hangingPunct="1">
              <a:buNone/>
            </a:pPr>
            <a:r>
              <a:rPr lang="zh-CN" altLang="en-US" sz="1600" dirty="0"/>
              <a:t>（</a:t>
            </a:r>
            <a:r>
              <a:rPr lang="en-US" altLang="zh-CN" sz="1600" dirty="0"/>
              <a:t>1</a:t>
            </a:r>
            <a:r>
              <a:rPr lang="zh-CN" altLang="en-US" sz="1600" dirty="0"/>
              <a:t>）系统日期和时间</a:t>
            </a:r>
            <a:r>
              <a:rPr lang="zh-CN" altLang="en-US" sz="1600" dirty="0" smtClean="0"/>
              <a:t>函数</a:t>
            </a:r>
            <a:endParaRPr lang="en-US" altLang="zh-CN" sz="1600" dirty="0" smtClean="0"/>
          </a:p>
          <a:p>
            <a:pPr marL="0" indent="0" eaLnBrk="1" hangingPunct="1">
              <a:buNone/>
            </a:pPr>
            <a:endParaRPr lang="en-US" altLang="zh-CN" sz="1600" dirty="0"/>
          </a:p>
          <a:p>
            <a:pPr marL="0" indent="0" eaLnBrk="1" hangingPunct="1">
              <a:buNone/>
            </a:pPr>
            <a:endParaRPr lang="en-US" altLang="zh-CN" sz="1600" dirty="0" smtClean="0"/>
          </a:p>
          <a:p>
            <a:pPr marL="0" indent="0" eaLnBrk="1" hangingPunct="1">
              <a:buNone/>
            </a:pPr>
            <a:endParaRPr lang="en-US" altLang="zh-CN" sz="1600" dirty="0"/>
          </a:p>
          <a:p>
            <a:pPr marL="0" indent="0" eaLnBrk="1" hangingPunct="1">
              <a:buNone/>
            </a:pPr>
            <a:endParaRPr lang="en-US" altLang="zh-CN" sz="1600" dirty="0" smtClean="0"/>
          </a:p>
          <a:p>
            <a:pPr marL="0" indent="0" eaLnBrk="1" hangingPunct="1">
              <a:buNone/>
            </a:pPr>
            <a:endParaRPr lang="en-US" altLang="zh-CN" sz="1600" dirty="0"/>
          </a:p>
          <a:p>
            <a:pPr marL="0" indent="0" eaLnBrk="1" hangingPunct="1">
              <a:buNone/>
            </a:pPr>
            <a:endParaRPr lang="en-US" altLang="zh-CN" sz="1600" dirty="0" smtClean="0"/>
          </a:p>
          <a:p>
            <a:pPr marL="0" indent="0" eaLnBrk="1" hangingPunct="1">
              <a:buNone/>
            </a:pPr>
            <a:endParaRPr lang="en-US" altLang="zh-CN" sz="1600" dirty="0"/>
          </a:p>
          <a:p>
            <a:pPr marL="0" indent="0" eaLnBrk="1" hangingPunct="1">
              <a:buNone/>
            </a:pPr>
            <a:endParaRPr lang="en-US" altLang="zh-CN" sz="1600" dirty="0" smtClean="0"/>
          </a:p>
          <a:p>
            <a:pPr marL="0" indent="0" eaLnBrk="1" hangingPunct="1">
              <a:buNone/>
            </a:pPr>
            <a:endParaRPr lang="en-US" altLang="zh-CN" sz="1600" dirty="0" smtClean="0"/>
          </a:p>
          <a:p>
            <a:pPr marL="0" indent="0" eaLnBrk="1" hangingPunct="1">
              <a:buNone/>
            </a:pPr>
            <a:r>
              <a:rPr lang="zh-CN" altLang="en-US" sz="1600" dirty="0" smtClean="0"/>
              <a:t>（</a:t>
            </a:r>
            <a:r>
              <a:rPr lang="en-US" altLang="zh-CN" sz="1600" dirty="0"/>
              <a:t>2</a:t>
            </a:r>
            <a:r>
              <a:rPr lang="zh-CN" altLang="en-US" sz="1600" dirty="0"/>
              <a:t>）用来获取日期和时间的函数</a:t>
            </a:r>
          </a:p>
        </p:txBody>
      </p:sp>
      <p:pic>
        <p:nvPicPr>
          <p:cNvPr id="2" name="图片 1"/>
          <p:cNvPicPr>
            <a:picLocks noChangeAspect="1"/>
          </p:cNvPicPr>
          <p:nvPr/>
        </p:nvPicPr>
        <p:blipFill>
          <a:blip r:embed="rId2"/>
          <a:stretch>
            <a:fillRect/>
          </a:stretch>
        </p:blipFill>
        <p:spPr>
          <a:xfrm>
            <a:off x="2008343" y="1052736"/>
            <a:ext cx="5900905" cy="2507158"/>
          </a:xfrm>
          <a:prstGeom prst="rect">
            <a:avLst/>
          </a:prstGeom>
        </p:spPr>
      </p:pic>
      <p:pic>
        <p:nvPicPr>
          <p:cNvPr id="3" name="图片 2"/>
          <p:cNvPicPr>
            <a:picLocks noChangeAspect="1"/>
          </p:cNvPicPr>
          <p:nvPr/>
        </p:nvPicPr>
        <p:blipFill>
          <a:blip r:embed="rId3"/>
          <a:stretch>
            <a:fillRect/>
          </a:stretch>
        </p:blipFill>
        <p:spPr>
          <a:xfrm>
            <a:off x="1475656" y="4149080"/>
            <a:ext cx="6617934" cy="2023469"/>
          </a:xfrm>
          <a:prstGeom prst="rect">
            <a:avLst/>
          </a:prstGeom>
        </p:spPr>
      </p:pic>
    </p:spTree>
    <p:extLst>
      <p:ext uri="{BB962C8B-B14F-4D97-AF65-F5344CB8AC3E}">
        <p14:creationId xmlns:p14="http://schemas.microsoft.com/office/powerpoint/2010/main" val="1520473180"/>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Rectangle 2"/>
          <p:cNvSpPr>
            <a:spLocks noGrp="1" noChangeArrowheads="1"/>
          </p:cNvSpPr>
          <p:nvPr>
            <p:ph type="title"/>
          </p:nvPr>
        </p:nvSpPr>
        <p:spPr>
          <a:xfrm>
            <a:off x="539552" y="188640"/>
            <a:ext cx="7391400" cy="563563"/>
          </a:xfrm>
        </p:spPr>
        <p:txBody>
          <a:bodyPr/>
          <a:lstStyle/>
          <a:p>
            <a:pPr eaLnBrk="1" hangingPunct="1"/>
            <a:r>
              <a:rPr lang="zh-CN" altLang="en-US" dirty="0" smtClean="0"/>
              <a:t>知识扩展</a:t>
            </a:r>
          </a:p>
        </p:txBody>
      </p:sp>
      <p:sp>
        <p:nvSpPr>
          <p:cNvPr id="11268" name="Rectangle 3"/>
          <p:cNvSpPr>
            <a:spLocks noGrp="1" noChangeArrowheads="1"/>
          </p:cNvSpPr>
          <p:nvPr>
            <p:ph idx="1"/>
          </p:nvPr>
        </p:nvSpPr>
        <p:spPr>
          <a:xfrm>
            <a:off x="539552" y="1052736"/>
            <a:ext cx="8229600" cy="4495800"/>
          </a:xfrm>
        </p:spPr>
        <p:txBody>
          <a:bodyPr/>
          <a:lstStyle/>
          <a:p>
            <a:pPr marL="0" indent="0" eaLnBrk="1" hangingPunct="1">
              <a:buNone/>
            </a:pPr>
            <a:r>
              <a:rPr lang="zh-CN" altLang="en-US" sz="1600" dirty="0"/>
              <a:t>（</a:t>
            </a:r>
            <a:r>
              <a:rPr lang="en-US" altLang="zh-CN" sz="1600" dirty="0"/>
              <a:t>3</a:t>
            </a:r>
            <a:r>
              <a:rPr lang="zh-CN" altLang="en-US" sz="1600" dirty="0"/>
              <a:t>）用来修改日期和时间值的函数</a:t>
            </a:r>
            <a:endParaRPr lang="en-US" altLang="zh-CN" sz="1600" dirty="0"/>
          </a:p>
          <a:p>
            <a:pPr marL="0" indent="0" eaLnBrk="1" hangingPunct="1">
              <a:buNone/>
            </a:pPr>
            <a:endParaRPr lang="en-US" altLang="zh-CN" sz="1600" dirty="0" smtClean="0"/>
          </a:p>
          <a:p>
            <a:pPr marL="0" indent="0" eaLnBrk="1" hangingPunct="1">
              <a:buNone/>
            </a:pPr>
            <a:endParaRPr lang="en-US" altLang="zh-CN" sz="1600" dirty="0"/>
          </a:p>
          <a:p>
            <a:pPr marL="0" indent="0" eaLnBrk="1" hangingPunct="1">
              <a:buNone/>
            </a:pPr>
            <a:endParaRPr lang="en-US" altLang="zh-CN" sz="1600" dirty="0" smtClean="0"/>
          </a:p>
          <a:p>
            <a:pPr marL="0" indent="0" eaLnBrk="1" hangingPunct="1">
              <a:buNone/>
            </a:pPr>
            <a:endParaRPr lang="en-US" altLang="zh-CN" sz="1600" dirty="0"/>
          </a:p>
          <a:p>
            <a:pPr marL="0" indent="0" eaLnBrk="1" hangingPunct="1">
              <a:buNone/>
            </a:pPr>
            <a:endParaRPr lang="en-US" altLang="zh-CN" sz="1600" dirty="0" smtClean="0"/>
          </a:p>
          <a:p>
            <a:pPr marL="0" indent="0" eaLnBrk="1" hangingPunct="1">
              <a:buNone/>
            </a:pPr>
            <a:endParaRPr lang="en-US" altLang="zh-CN" sz="1600" dirty="0"/>
          </a:p>
          <a:p>
            <a:pPr marL="0" indent="0" eaLnBrk="1" hangingPunct="1">
              <a:buNone/>
            </a:pPr>
            <a:endParaRPr lang="en-US" altLang="zh-CN" sz="1600" dirty="0" smtClean="0"/>
          </a:p>
          <a:p>
            <a:pPr marL="0" indent="0" eaLnBrk="1" hangingPunct="1">
              <a:buNone/>
            </a:pPr>
            <a:endParaRPr lang="en-US" altLang="zh-CN" sz="1600" dirty="0" smtClean="0"/>
          </a:p>
        </p:txBody>
      </p:sp>
      <p:pic>
        <p:nvPicPr>
          <p:cNvPr id="4" name="图片 3"/>
          <p:cNvPicPr>
            <a:picLocks noChangeAspect="1"/>
          </p:cNvPicPr>
          <p:nvPr/>
        </p:nvPicPr>
        <p:blipFill>
          <a:blip r:embed="rId2"/>
          <a:stretch>
            <a:fillRect/>
          </a:stretch>
        </p:blipFill>
        <p:spPr>
          <a:xfrm>
            <a:off x="899592" y="1556792"/>
            <a:ext cx="7227143" cy="4132308"/>
          </a:xfrm>
          <a:prstGeom prst="rect">
            <a:avLst/>
          </a:prstGeom>
        </p:spPr>
      </p:pic>
    </p:spTree>
    <p:extLst>
      <p:ext uri="{BB962C8B-B14F-4D97-AF65-F5344CB8AC3E}">
        <p14:creationId xmlns:p14="http://schemas.microsoft.com/office/powerpoint/2010/main" val="3441776858"/>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Rectangle 2"/>
          <p:cNvSpPr>
            <a:spLocks noGrp="1" noChangeArrowheads="1"/>
          </p:cNvSpPr>
          <p:nvPr>
            <p:ph type="title"/>
          </p:nvPr>
        </p:nvSpPr>
        <p:spPr>
          <a:xfrm>
            <a:off x="539552" y="188640"/>
            <a:ext cx="7391400" cy="563563"/>
          </a:xfrm>
        </p:spPr>
        <p:txBody>
          <a:bodyPr/>
          <a:lstStyle/>
          <a:p>
            <a:pPr eaLnBrk="1" hangingPunct="1"/>
            <a:r>
              <a:rPr lang="zh-CN" altLang="en-US" dirty="0" smtClean="0"/>
              <a:t>知识扩展</a:t>
            </a:r>
          </a:p>
        </p:txBody>
      </p:sp>
      <p:sp>
        <p:nvSpPr>
          <p:cNvPr id="11268" name="Rectangle 3"/>
          <p:cNvSpPr>
            <a:spLocks noGrp="1" noChangeArrowheads="1"/>
          </p:cNvSpPr>
          <p:nvPr>
            <p:ph idx="1"/>
          </p:nvPr>
        </p:nvSpPr>
        <p:spPr>
          <a:xfrm>
            <a:off x="539552" y="908720"/>
            <a:ext cx="8229600" cy="4495800"/>
          </a:xfrm>
        </p:spPr>
        <p:txBody>
          <a:bodyPr/>
          <a:lstStyle/>
          <a:p>
            <a:pPr marL="0" indent="0" eaLnBrk="1" hangingPunct="1">
              <a:buNone/>
            </a:pPr>
            <a:r>
              <a:rPr lang="en-US" altLang="zh-CN" sz="1600" dirty="0"/>
              <a:t>3. </a:t>
            </a:r>
            <a:r>
              <a:rPr lang="zh-CN" altLang="en-US" sz="1600" dirty="0"/>
              <a:t>字符串函数</a:t>
            </a:r>
            <a:endParaRPr lang="en-US" altLang="zh-CN" sz="1600" dirty="0" smtClean="0"/>
          </a:p>
          <a:p>
            <a:pPr marL="0" indent="0" eaLnBrk="1" hangingPunct="1">
              <a:buNone/>
            </a:pPr>
            <a:endParaRPr lang="en-US" altLang="zh-CN" sz="1600" dirty="0" smtClean="0"/>
          </a:p>
        </p:txBody>
      </p:sp>
      <p:grpSp>
        <p:nvGrpSpPr>
          <p:cNvPr id="6" name="组合 5"/>
          <p:cNvGrpSpPr/>
          <p:nvPr/>
        </p:nvGrpSpPr>
        <p:grpSpPr>
          <a:xfrm>
            <a:off x="1296963" y="1290597"/>
            <a:ext cx="6633989" cy="4292679"/>
            <a:chOff x="1327601" y="1196752"/>
            <a:chExt cx="6633989" cy="4292679"/>
          </a:xfrm>
        </p:grpSpPr>
        <p:pic>
          <p:nvPicPr>
            <p:cNvPr id="2" name="图片 1"/>
            <p:cNvPicPr>
              <a:picLocks noChangeAspect="1"/>
            </p:cNvPicPr>
            <p:nvPr/>
          </p:nvPicPr>
          <p:blipFill>
            <a:blip r:embed="rId2"/>
            <a:stretch>
              <a:fillRect/>
            </a:stretch>
          </p:blipFill>
          <p:spPr>
            <a:xfrm>
              <a:off x="1327601" y="1196752"/>
              <a:ext cx="6633989" cy="2516895"/>
            </a:xfrm>
            <a:prstGeom prst="rect">
              <a:avLst/>
            </a:prstGeom>
          </p:spPr>
        </p:pic>
        <p:pic>
          <p:nvPicPr>
            <p:cNvPr id="5" name="图片 4"/>
            <p:cNvPicPr>
              <a:picLocks noChangeAspect="1"/>
            </p:cNvPicPr>
            <p:nvPr/>
          </p:nvPicPr>
          <p:blipFill>
            <a:blip r:embed="rId3"/>
            <a:stretch>
              <a:fillRect/>
            </a:stretch>
          </p:blipFill>
          <p:spPr>
            <a:xfrm>
              <a:off x="1423167" y="3696865"/>
              <a:ext cx="6505097" cy="1792566"/>
            </a:xfrm>
            <a:prstGeom prst="rect">
              <a:avLst/>
            </a:prstGeom>
          </p:spPr>
        </p:pic>
      </p:grpSp>
    </p:spTree>
    <p:extLst>
      <p:ext uri="{BB962C8B-B14F-4D97-AF65-F5344CB8AC3E}">
        <p14:creationId xmlns:p14="http://schemas.microsoft.com/office/powerpoint/2010/main" val="388783694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9" name="Rectangle 2"/>
          <p:cNvSpPr>
            <a:spLocks noGrp="1" noChangeArrowheads="1"/>
          </p:cNvSpPr>
          <p:nvPr>
            <p:ph type="title"/>
          </p:nvPr>
        </p:nvSpPr>
        <p:spPr>
          <a:xfrm>
            <a:off x="539552" y="188640"/>
            <a:ext cx="8424936" cy="563563"/>
          </a:xfrm>
        </p:spPr>
        <p:txBody>
          <a:bodyPr/>
          <a:lstStyle/>
          <a:p>
            <a:pPr eaLnBrk="1" hangingPunct="1"/>
            <a:r>
              <a:rPr lang="zh-CN" altLang="en-US" dirty="0" smtClean="0"/>
              <a:t>学习任务一     使用 </a:t>
            </a:r>
            <a:r>
              <a:rPr lang="en-US" altLang="zh-CN" dirty="0"/>
              <a:t>SSMS </a:t>
            </a:r>
            <a:r>
              <a:rPr lang="zh-CN" altLang="en-US" dirty="0"/>
              <a:t>工具</a:t>
            </a:r>
            <a:r>
              <a:rPr lang="zh-CN" altLang="en-US" dirty="0" smtClean="0"/>
              <a:t>管理</a:t>
            </a:r>
            <a:r>
              <a:rPr lang="zh-CN" altLang="en-US" dirty="0"/>
              <a:t>表中数据</a:t>
            </a:r>
            <a:endParaRPr lang="zh-CN" altLang="en-US" dirty="0" smtClean="0"/>
          </a:p>
        </p:txBody>
      </p:sp>
      <p:sp>
        <p:nvSpPr>
          <p:cNvPr id="45060" name="Rectangle 3"/>
          <p:cNvSpPr>
            <a:spLocks noGrp="1" noChangeArrowheads="1"/>
          </p:cNvSpPr>
          <p:nvPr>
            <p:ph idx="1"/>
          </p:nvPr>
        </p:nvSpPr>
        <p:spPr>
          <a:xfrm>
            <a:off x="395536" y="908720"/>
            <a:ext cx="8229600" cy="5544616"/>
          </a:xfrm>
          <a:noFill/>
        </p:spPr>
        <p:txBody>
          <a:bodyPr/>
          <a:lstStyle/>
          <a:p>
            <a:pPr marL="533400" indent="-533400" eaLnBrk="1" hangingPunct="1"/>
            <a:r>
              <a:rPr lang="zh-CN" altLang="en-US" dirty="0" smtClean="0"/>
              <a:t>任务描述</a:t>
            </a:r>
          </a:p>
          <a:p>
            <a:pPr marL="0" indent="539750" eaLnBrk="1" hangingPunct="1">
              <a:buNone/>
            </a:pPr>
            <a:r>
              <a:rPr lang="zh-CN" altLang="en-US" sz="1800" b="1" dirty="0">
                <a:latin typeface="仿宋" panose="02010609060101010101" pitchFamily="49" charset="-122"/>
                <a:ea typeface="仿宋" panose="02010609060101010101" pitchFamily="49" charset="-122"/>
              </a:rPr>
              <a:t>在“对象资源管理器”中展开</a:t>
            </a:r>
            <a:r>
              <a:rPr lang="en-US" altLang="zh-CN" sz="1800" b="1" dirty="0">
                <a:latin typeface="仿宋" panose="02010609060101010101" pitchFamily="49" charset="-122"/>
                <a:ea typeface="仿宋" panose="02010609060101010101" pitchFamily="49" charset="-122"/>
              </a:rPr>
              <a:t>【</a:t>
            </a:r>
            <a:r>
              <a:rPr lang="zh-CN" altLang="en-US" sz="1800" b="1" dirty="0">
                <a:latin typeface="仿宋" panose="02010609060101010101" pitchFamily="49" charset="-122"/>
                <a:ea typeface="仿宋" panose="02010609060101010101" pitchFamily="49" charset="-122"/>
              </a:rPr>
              <a:t>数据库</a:t>
            </a:r>
            <a:r>
              <a:rPr lang="en-US" altLang="zh-CN" sz="1800" b="1" dirty="0">
                <a:latin typeface="仿宋" panose="02010609060101010101" pitchFamily="49" charset="-122"/>
                <a:ea typeface="仿宋" panose="02010609060101010101" pitchFamily="49" charset="-122"/>
              </a:rPr>
              <a:t>】| </a:t>
            </a:r>
            <a:r>
              <a:rPr lang="en-US" altLang="zh-CN" sz="1800" b="1" dirty="0" err="1">
                <a:latin typeface="仿宋" panose="02010609060101010101" pitchFamily="49" charset="-122"/>
                <a:ea typeface="仿宋" panose="02010609060101010101" pitchFamily="49" charset="-122"/>
              </a:rPr>
              <a:t>xjglxt</a:t>
            </a:r>
            <a:r>
              <a:rPr lang="en-US" altLang="zh-CN" sz="1800" b="1" dirty="0">
                <a:latin typeface="仿宋" panose="02010609060101010101" pitchFamily="49" charset="-122"/>
                <a:ea typeface="仿宋" panose="02010609060101010101" pitchFamily="49" charset="-122"/>
              </a:rPr>
              <a:t> </a:t>
            </a:r>
            <a:r>
              <a:rPr lang="zh-CN" altLang="en-US" sz="1800" b="1" dirty="0">
                <a:latin typeface="仿宋" panose="02010609060101010101" pitchFamily="49" charset="-122"/>
                <a:ea typeface="仿宋" panose="02010609060101010101" pitchFamily="49" charset="-122"/>
              </a:rPr>
              <a:t>节点，根据任务</a:t>
            </a:r>
          </a:p>
          <a:p>
            <a:pPr marL="0" indent="539750" eaLnBrk="1" hangingPunct="1">
              <a:buNone/>
            </a:pPr>
            <a:r>
              <a:rPr lang="zh-CN" altLang="en-US" sz="1800" b="1" dirty="0">
                <a:latin typeface="仿宋" panose="02010609060101010101" pitchFamily="49" charset="-122"/>
                <a:ea typeface="仿宋" panose="02010609060101010101" pitchFamily="49" charset="-122"/>
              </a:rPr>
              <a:t>需求利用 </a:t>
            </a:r>
            <a:r>
              <a:rPr lang="en-US" altLang="zh-CN" sz="1800" b="1" dirty="0">
                <a:latin typeface="仿宋" panose="02010609060101010101" pitchFamily="49" charset="-122"/>
                <a:ea typeface="仿宋" panose="02010609060101010101" pitchFamily="49" charset="-122"/>
              </a:rPr>
              <a:t>SQL Server Management Studio</a:t>
            </a:r>
            <a:r>
              <a:rPr lang="zh-CN" altLang="en-US" sz="1800" b="1" dirty="0">
                <a:latin typeface="仿宋" panose="02010609060101010101" pitchFamily="49" charset="-122"/>
                <a:ea typeface="仿宋" panose="02010609060101010101" pitchFamily="49" charset="-122"/>
              </a:rPr>
              <a:t>（</a:t>
            </a:r>
            <a:r>
              <a:rPr lang="en-US" altLang="zh-CN" sz="1800" b="1" dirty="0">
                <a:latin typeface="仿宋" panose="02010609060101010101" pitchFamily="49" charset="-122"/>
                <a:ea typeface="仿宋" panose="02010609060101010101" pitchFamily="49" charset="-122"/>
              </a:rPr>
              <a:t>SSMS</a:t>
            </a:r>
            <a:r>
              <a:rPr lang="zh-CN" altLang="en-US" sz="1800" b="1" dirty="0">
                <a:latin typeface="仿宋" panose="02010609060101010101" pitchFamily="49" charset="-122"/>
                <a:ea typeface="仿宋" panose="02010609060101010101" pitchFamily="49" charset="-122"/>
              </a:rPr>
              <a:t>）工具对数据表对象</a:t>
            </a:r>
          </a:p>
          <a:p>
            <a:pPr marL="0" indent="539750" eaLnBrk="1" hangingPunct="1">
              <a:buNone/>
            </a:pPr>
            <a:r>
              <a:rPr lang="zh-CN" altLang="en-US" sz="1800" b="1" dirty="0">
                <a:latin typeface="仿宋" panose="02010609060101010101" pitchFamily="49" charset="-122"/>
                <a:ea typeface="仿宋" panose="02010609060101010101" pitchFamily="49" charset="-122"/>
              </a:rPr>
              <a:t>中的记录进行查看、添加和删除操作。</a:t>
            </a:r>
            <a:endParaRPr lang="en-US" altLang="zh-CN" sz="1800" b="1" dirty="0" smtClean="0">
              <a:latin typeface="仿宋" panose="02010609060101010101" pitchFamily="49" charset="-122"/>
              <a:ea typeface="仿宋" panose="02010609060101010101" pitchFamily="49" charset="-122"/>
            </a:endParaRPr>
          </a:p>
          <a:p>
            <a:pPr marL="533400" indent="-533400" eaLnBrk="1" hangingPunct="1"/>
            <a:r>
              <a:rPr lang="zh-CN" altLang="en-US" dirty="0" smtClean="0"/>
              <a:t>任务目标</a:t>
            </a:r>
          </a:p>
          <a:p>
            <a:pPr marL="457200" lvl="1" indent="0" eaLnBrk="1" hangingPunct="1">
              <a:buNone/>
            </a:pPr>
            <a:r>
              <a:rPr lang="zh-CN" altLang="en-US" sz="1800" b="1" dirty="0">
                <a:latin typeface="仿宋" panose="02010609060101010101" pitchFamily="49" charset="-122"/>
                <a:ea typeface="仿宋" panose="02010609060101010101" pitchFamily="49" charset="-122"/>
                <a:cs typeface="+mn-cs"/>
              </a:rPr>
              <a:t>（</a:t>
            </a:r>
            <a:r>
              <a:rPr lang="en-US" altLang="zh-CN" sz="1800" b="1" dirty="0">
                <a:latin typeface="仿宋" panose="02010609060101010101" pitchFamily="49" charset="-122"/>
                <a:ea typeface="仿宋" panose="02010609060101010101" pitchFamily="49" charset="-122"/>
                <a:cs typeface="+mn-cs"/>
              </a:rPr>
              <a:t>1</a:t>
            </a:r>
            <a:r>
              <a:rPr lang="zh-CN" altLang="en-US" sz="1800" b="1" dirty="0">
                <a:latin typeface="仿宋" panose="02010609060101010101" pitchFamily="49" charset="-122"/>
                <a:ea typeface="仿宋" panose="02010609060101010101" pitchFamily="49" charset="-122"/>
                <a:cs typeface="+mn-cs"/>
              </a:rPr>
              <a:t>）能够利用 </a:t>
            </a:r>
            <a:r>
              <a:rPr lang="en-US" altLang="zh-CN" sz="1800" b="1" dirty="0">
                <a:latin typeface="仿宋" panose="02010609060101010101" pitchFamily="49" charset="-122"/>
                <a:ea typeface="仿宋" panose="02010609060101010101" pitchFamily="49" charset="-122"/>
                <a:cs typeface="+mn-cs"/>
              </a:rPr>
              <a:t>SSMS </a:t>
            </a:r>
            <a:r>
              <a:rPr lang="zh-CN" altLang="en-US" sz="1800" b="1" dirty="0">
                <a:latin typeface="仿宋" panose="02010609060101010101" pitchFamily="49" charset="-122"/>
                <a:ea typeface="仿宋" panose="02010609060101010101" pitchFamily="49" charset="-122"/>
                <a:cs typeface="+mn-cs"/>
              </a:rPr>
              <a:t>工具对数据表对象中的记录进行查看、添加操作。</a:t>
            </a:r>
          </a:p>
          <a:p>
            <a:pPr marL="457200" lvl="1" indent="0" eaLnBrk="1" hangingPunct="1">
              <a:buNone/>
            </a:pPr>
            <a:r>
              <a:rPr lang="zh-CN" altLang="en-US" sz="1800" b="1" dirty="0">
                <a:latin typeface="仿宋" panose="02010609060101010101" pitchFamily="49" charset="-122"/>
                <a:ea typeface="仿宋" panose="02010609060101010101" pitchFamily="49" charset="-122"/>
                <a:cs typeface="+mn-cs"/>
              </a:rPr>
              <a:t>（</a:t>
            </a:r>
            <a:r>
              <a:rPr lang="en-US" altLang="zh-CN" sz="1800" b="1" dirty="0">
                <a:latin typeface="仿宋" panose="02010609060101010101" pitchFamily="49" charset="-122"/>
                <a:ea typeface="仿宋" panose="02010609060101010101" pitchFamily="49" charset="-122"/>
                <a:cs typeface="+mn-cs"/>
              </a:rPr>
              <a:t>2</a:t>
            </a:r>
            <a:r>
              <a:rPr lang="zh-CN" altLang="en-US" sz="1800" b="1" dirty="0">
                <a:latin typeface="仿宋" panose="02010609060101010101" pitchFamily="49" charset="-122"/>
                <a:ea typeface="仿宋" panose="02010609060101010101" pitchFamily="49" charset="-122"/>
                <a:cs typeface="+mn-cs"/>
              </a:rPr>
              <a:t>）能够利用 </a:t>
            </a:r>
            <a:r>
              <a:rPr lang="en-US" altLang="zh-CN" sz="1800" b="1" dirty="0">
                <a:latin typeface="仿宋" panose="02010609060101010101" pitchFamily="49" charset="-122"/>
                <a:ea typeface="仿宋" panose="02010609060101010101" pitchFamily="49" charset="-122"/>
                <a:cs typeface="+mn-cs"/>
              </a:rPr>
              <a:t>SSMS </a:t>
            </a:r>
            <a:r>
              <a:rPr lang="zh-CN" altLang="en-US" sz="1800" b="1" dirty="0">
                <a:latin typeface="仿宋" panose="02010609060101010101" pitchFamily="49" charset="-122"/>
                <a:ea typeface="仿宋" panose="02010609060101010101" pitchFamily="49" charset="-122"/>
                <a:cs typeface="+mn-cs"/>
              </a:rPr>
              <a:t>工具对数据表对象中的记录进行删除操作。</a:t>
            </a:r>
          </a:p>
          <a:p>
            <a:pPr marL="457200" lvl="1" indent="0" eaLnBrk="1" hangingPunct="1">
              <a:buNone/>
            </a:pPr>
            <a:r>
              <a:rPr lang="zh-CN" altLang="en-US" sz="1800" b="1" dirty="0">
                <a:latin typeface="仿宋" panose="02010609060101010101" pitchFamily="49" charset="-122"/>
                <a:ea typeface="仿宋" panose="02010609060101010101" pitchFamily="49" charset="-122"/>
                <a:cs typeface="+mn-cs"/>
              </a:rPr>
              <a:t>（</a:t>
            </a:r>
            <a:r>
              <a:rPr lang="en-US" altLang="zh-CN" sz="1800" b="1" dirty="0">
                <a:latin typeface="仿宋" panose="02010609060101010101" pitchFamily="49" charset="-122"/>
                <a:ea typeface="仿宋" panose="02010609060101010101" pitchFamily="49" charset="-122"/>
                <a:cs typeface="+mn-cs"/>
              </a:rPr>
              <a:t>3</a:t>
            </a:r>
            <a:r>
              <a:rPr lang="zh-CN" altLang="en-US" sz="1800" b="1" dirty="0">
                <a:latin typeface="仿宋" panose="02010609060101010101" pitchFamily="49" charset="-122"/>
                <a:ea typeface="仿宋" panose="02010609060101010101" pitchFamily="49" charset="-122"/>
                <a:cs typeface="+mn-cs"/>
              </a:rPr>
              <a:t>）理解数据的重要性，树立严谨的工作作风。 </a:t>
            </a:r>
            <a:endParaRPr lang="zh-CN" altLang="en-US" sz="1800" b="1" dirty="0" smtClean="0">
              <a:latin typeface="仿宋" panose="02010609060101010101" pitchFamily="49" charset="-122"/>
              <a:ea typeface="仿宋" panose="02010609060101010101" pitchFamily="49" charset="-122"/>
              <a:cs typeface="+mn-cs"/>
            </a:endParaRPr>
          </a:p>
          <a:p>
            <a:pPr marL="533400" indent="-533400" eaLnBrk="1" hangingPunct="1"/>
            <a:r>
              <a:rPr lang="zh-CN" altLang="en-US" dirty="0" smtClean="0"/>
              <a:t>任务分析</a:t>
            </a:r>
            <a:endParaRPr lang="en-US" altLang="zh-CN" dirty="0" smtClean="0"/>
          </a:p>
          <a:p>
            <a:pPr marL="0" lvl="1" indent="539750" eaLnBrk="1" hangingPunct="1">
              <a:buNone/>
            </a:pPr>
            <a:r>
              <a:rPr lang="zh-CN" altLang="en-US" sz="1800" b="1" dirty="0">
                <a:latin typeface="仿宋" panose="02010609060101010101" pitchFamily="49" charset="-122"/>
                <a:ea typeface="仿宋" panose="02010609060101010101" pitchFamily="49" charset="-122"/>
                <a:cs typeface="+mn-cs"/>
              </a:rPr>
              <a:t>要使用 </a:t>
            </a:r>
            <a:r>
              <a:rPr lang="en-US" altLang="zh-CN" sz="1800" b="1" dirty="0">
                <a:latin typeface="仿宋" panose="02010609060101010101" pitchFamily="49" charset="-122"/>
                <a:ea typeface="仿宋" panose="02010609060101010101" pitchFamily="49" charset="-122"/>
                <a:cs typeface="+mn-cs"/>
              </a:rPr>
              <a:t>SQL Server Management Studio </a:t>
            </a:r>
            <a:r>
              <a:rPr lang="zh-CN" altLang="en-US" sz="1800" b="1" dirty="0">
                <a:latin typeface="仿宋" panose="02010609060101010101" pitchFamily="49" charset="-122"/>
                <a:ea typeface="仿宋" panose="02010609060101010101" pitchFamily="49" charset="-122"/>
                <a:cs typeface="+mn-cs"/>
              </a:rPr>
              <a:t>工具对数据表对象中的记录进行查看、</a:t>
            </a:r>
            <a:r>
              <a:rPr lang="zh-CN" altLang="en-US" sz="1800" b="1" dirty="0" smtClean="0">
                <a:latin typeface="仿宋" panose="02010609060101010101" pitchFamily="49" charset="-122"/>
                <a:ea typeface="仿宋" panose="02010609060101010101" pitchFamily="49" charset="-122"/>
                <a:cs typeface="+mn-cs"/>
              </a:rPr>
              <a:t>添加和</a:t>
            </a:r>
            <a:r>
              <a:rPr lang="zh-CN" altLang="en-US" sz="1800" b="1" dirty="0">
                <a:latin typeface="仿宋" panose="02010609060101010101" pitchFamily="49" charset="-122"/>
                <a:ea typeface="仿宋" panose="02010609060101010101" pitchFamily="49" charset="-122"/>
                <a:cs typeface="+mn-cs"/>
              </a:rPr>
              <a:t>删除操作，用户首先利用该工具连接到 </a:t>
            </a:r>
            <a:r>
              <a:rPr lang="en-US" altLang="zh-CN" sz="1800" b="1" dirty="0">
                <a:latin typeface="仿宋" panose="02010609060101010101" pitchFamily="49" charset="-122"/>
                <a:ea typeface="仿宋" panose="02010609060101010101" pitchFamily="49" charset="-122"/>
                <a:cs typeface="+mn-cs"/>
              </a:rPr>
              <a:t>SQL Server</a:t>
            </a:r>
            <a:r>
              <a:rPr lang="zh-CN" altLang="en-US" sz="1800" b="1" dirty="0">
                <a:latin typeface="仿宋" panose="02010609060101010101" pitchFamily="49" charset="-122"/>
                <a:ea typeface="仿宋" panose="02010609060101010101" pitchFamily="49" charset="-122"/>
                <a:cs typeface="+mn-cs"/>
              </a:rPr>
              <a:t>实例，然后在对象资源管理器中</a:t>
            </a:r>
            <a:r>
              <a:rPr lang="zh-CN" altLang="en-US" sz="1800" b="1" dirty="0" smtClean="0">
                <a:latin typeface="仿宋" panose="02010609060101010101" pitchFamily="49" charset="-122"/>
                <a:ea typeface="仿宋" panose="02010609060101010101" pitchFamily="49" charset="-122"/>
                <a:cs typeface="+mn-cs"/>
              </a:rPr>
              <a:t>展开 </a:t>
            </a:r>
            <a:r>
              <a:rPr lang="en-US" altLang="zh-CN" sz="1800" b="1" dirty="0" err="1">
                <a:latin typeface="仿宋" panose="02010609060101010101" pitchFamily="49" charset="-122"/>
                <a:ea typeface="仿宋" panose="02010609060101010101" pitchFamily="49" charset="-122"/>
                <a:cs typeface="+mn-cs"/>
              </a:rPr>
              <a:t>xjglxt</a:t>
            </a:r>
            <a:r>
              <a:rPr lang="en-US" altLang="zh-CN" sz="1800" b="1" dirty="0">
                <a:latin typeface="仿宋" panose="02010609060101010101" pitchFamily="49" charset="-122"/>
                <a:ea typeface="仿宋" panose="02010609060101010101" pitchFamily="49" charset="-122"/>
                <a:cs typeface="+mn-cs"/>
              </a:rPr>
              <a:t> </a:t>
            </a:r>
            <a:r>
              <a:rPr lang="zh-CN" altLang="en-US" sz="1800" b="1" dirty="0">
                <a:latin typeface="仿宋" panose="02010609060101010101" pitchFamily="49" charset="-122"/>
                <a:ea typeface="仿宋" panose="02010609060101010101" pitchFamily="49" charset="-122"/>
                <a:cs typeface="+mn-cs"/>
              </a:rPr>
              <a:t>数据库下的表节点，打开相应的数据表对象，根据需要进行记录的查看、</a:t>
            </a:r>
            <a:r>
              <a:rPr lang="zh-CN" altLang="en-US" sz="1800" b="1" dirty="0" smtClean="0">
                <a:latin typeface="仿宋" panose="02010609060101010101" pitchFamily="49" charset="-122"/>
                <a:ea typeface="仿宋" panose="02010609060101010101" pitchFamily="49" charset="-122"/>
                <a:cs typeface="+mn-cs"/>
              </a:rPr>
              <a:t>添加和</a:t>
            </a:r>
            <a:r>
              <a:rPr lang="zh-CN" altLang="en-US" sz="1800" b="1" dirty="0">
                <a:latin typeface="仿宋" panose="02010609060101010101" pitchFamily="49" charset="-122"/>
                <a:ea typeface="仿宋" panose="02010609060101010101" pitchFamily="49" charset="-122"/>
                <a:cs typeface="+mn-cs"/>
              </a:rPr>
              <a:t>删除。</a:t>
            </a:r>
            <a:endParaRPr lang="en-US" altLang="zh-CN" sz="1800" b="1" dirty="0">
              <a:latin typeface="仿宋" panose="02010609060101010101" pitchFamily="49" charset="-122"/>
              <a:ea typeface="仿宋" panose="02010609060101010101" pitchFamily="49" charset="-122"/>
              <a:cs typeface="+mn-cs"/>
            </a:endParaRPr>
          </a:p>
          <a:p>
            <a:pPr marL="914400" lvl="1" indent="-457200" eaLnBrk="1" hangingPunct="1">
              <a:buFont typeface="Wingdings" pitchFamily="2" charset="2"/>
              <a:buNone/>
            </a:pPr>
            <a:endParaRPr lang="zh-CN" altLang="en-US" dirty="0" smtClean="0"/>
          </a:p>
        </p:txBody>
      </p:sp>
    </p:spTree>
    <p:extLst>
      <p:ext uri="{BB962C8B-B14F-4D97-AF65-F5344CB8AC3E}">
        <p14:creationId xmlns:p14="http://schemas.microsoft.com/office/powerpoint/2010/main" val="2378624721"/>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Rectangle 2"/>
          <p:cNvSpPr>
            <a:spLocks noGrp="1" noChangeArrowheads="1"/>
          </p:cNvSpPr>
          <p:nvPr>
            <p:ph type="title"/>
          </p:nvPr>
        </p:nvSpPr>
        <p:spPr>
          <a:xfrm>
            <a:off x="539552" y="188640"/>
            <a:ext cx="7391400" cy="563563"/>
          </a:xfrm>
        </p:spPr>
        <p:txBody>
          <a:bodyPr/>
          <a:lstStyle/>
          <a:p>
            <a:pPr eaLnBrk="1" hangingPunct="1"/>
            <a:r>
              <a:rPr lang="zh-CN" altLang="en-US" dirty="0" smtClean="0"/>
              <a:t>知识扩展</a:t>
            </a:r>
          </a:p>
        </p:txBody>
      </p:sp>
      <p:sp>
        <p:nvSpPr>
          <p:cNvPr id="11268" name="Rectangle 3"/>
          <p:cNvSpPr>
            <a:spLocks noGrp="1" noChangeArrowheads="1"/>
          </p:cNvSpPr>
          <p:nvPr>
            <p:ph idx="1"/>
          </p:nvPr>
        </p:nvSpPr>
        <p:spPr>
          <a:xfrm>
            <a:off x="539552" y="908720"/>
            <a:ext cx="8229600" cy="4495800"/>
          </a:xfrm>
        </p:spPr>
        <p:txBody>
          <a:bodyPr/>
          <a:lstStyle/>
          <a:p>
            <a:pPr marL="0" indent="0" eaLnBrk="1" hangingPunct="1">
              <a:buNone/>
            </a:pPr>
            <a:r>
              <a:rPr lang="en-US" altLang="zh-CN" sz="1600" dirty="0"/>
              <a:t>4. </a:t>
            </a:r>
            <a:r>
              <a:rPr lang="zh-CN" altLang="en-US" sz="1600" dirty="0"/>
              <a:t>数学函数</a:t>
            </a:r>
            <a:endParaRPr lang="en-US" altLang="zh-CN" sz="1600" dirty="0" smtClean="0"/>
          </a:p>
        </p:txBody>
      </p:sp>
      <p:pic>
        <p:nvPicPr>
          <p:cNvPr id="3" name="图片 2"/>
          <p:cNvPicPr>
            <a:picLocks noChangeAspect="1"/>
          </p:cNvPicPr>
          <p:nvPr/>
        </p:nvPicPr>
        <p:blipFill>
          <a:blip r:embed="rId2"/>
          <a:stretch>
            <a:fillRect/>
          </a:stretch>
        </p:blipFill>
        <p:spPr>
          <a:xfrm>
            <a:off x="1115616" y="1628800"/>
            <a:ext cx="7041654" cy="3308729"/>
          </a:xfrm>
          <a:prstGeom prst="rect">
            <a:avLst/>
          </a:prstGeom>
        </p:spPr>
      </p:pic>
    </p:spTree>
    <p:extLst>
      <p:ext uri="{BB962C8B-B14F-4D97-AF65-F5344CB8AC3E}">
        <p14:creationId xmlns:p14="http://schemas.microsoft.com/office/powerpoint/2010/main" val="2697051348"/>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Rectangle 2"/>
          <p:cNvSpPr>
            <a:spLocks noGrp="1" noChangeArrowheads="1"/>
          </p:cNvSpPr>
          <p:nvPr>
            <p:ph type="title"/>
          </p:nvPr>
        </p:nvSpPr>
        <p:spPr>
          <a:xfrm>
            <a:off x="539552" y="188640"/>
            <a:ext cx="7391400" cy="563563"/>
          </a:xfrm>
        </p:spPr>
        <p:txBody>
          <a:bodyPr/>
          <a:lstStyle/>
          <a:p>
            <a:pPr eaLnBrk="1" hangingPunct="1"/>
            <a:r>
              <a:rPr lang="zh-CN" altLang="en-US" dirty="0" smtClean="0"/>
              <a:t>项目总结</a:t>
            </a:r>
          </a:p>
        </p:txBody>
      </p:sp>
      <p:sp>
        <p:nvSpPr>
          <p:cNvPr id="11268" name="Rectangle 3"/>
          <p:cNvSpPr>
            <a:spLocks noGrp="1" noChangeArrowheads="1"/>
          </p:cNvSpPr>
          <p:nvPr>
            <p:ph idx="1"/>
          </p:nvPr>
        </p:nvSpPr>
        <p:spPr>
          <a:xfrm>
            <a:off x="467544" y="1052736"/>
            <a:ext cx="8229600" cy="6120680"/>
          </a:xfrm>
        </p:spPr>
        <p:txBody>
          <a:bodyPr/>
          <a:lstStyle/>
          <a:p>
            <a:pPr marL="0" indent="0" eaLnBrk="1" hangingPunct="1">
              <a:buNone/>
            </a:pPr>
            <a:r>
              <a:rPr lang="en-US" altLang="zh-CN" sz="1800" dirty="0" smtClean="0"/>
              <a:t>   WHERE</a:t>
            </a:r>
            <a:r>
              <a:rPr lang="zh-CN" altLang="en-US" sz="1800" dirty="0"/>
              <a:t>用来限制条件，其后紧跟条件表达式。</a:t>
            </a:r>
          </a:p>
          <a:p>
            <a:pPr indent="196850" eaLnBrk="1" hangingPunct="1"/>
            <a:r>
              <a:rPr lang="zh-CN" altLang="en-US" sz="1800" dirty="0" smtClean="0"/>
              <a:t>一</a:t>
            </a:r>
            <a:r>
              <a:rPr lang="zh-CN" altLang="en-US" sz="1800" dirty="0"/>
              <a:t>次插入多行数据，可以使用 </a:t>
            </a:r>
            <a:r>
              <a:rPr lang="en-US" altLang="zh-CN" sz="1800" dirty="0"/>
              <a:t>INSERT…SELECT…</a:t>
            </a:r>
            <a:r>
              <a:rPr lang="zh-CN" altLang="en-US" sz="1800" dirty="0"/>
              <a:t>、</a:t>
            </a:r>
            <a:r>
              <a:rPr lang="en-US" altLang="zh-CN" sz="1800" dirty="0"/>
              <a:t>SELECT…INTO…</a:t>
            </a:r>
            <a:r>
              <a:rPr lang="zh-CN" altLang="en-US" sz="1800" dirty="0" smtClean="0"/>
              <a:t>或者</a:t>
            </a:r>
            <a:r>
              <a:rPr lang="en-US" altLang="zh-CN" sz="1800" dirty="0" smtClean="0"/>
              <a:t>UNION </a:t>
            </a:r>
            <a:r>
              <a:rPr lang="zh-CN" altLang="en-US" sz="1800" dirty="0"/>
              <a:t>关键字来实现。</a:t>
            </a:r>
          </a:p>
          <a:p>
            <a:pPr indent="196850" eaLnBrk="1" hangingPunct="1"/>
            <a:r>
              <a:rPr lang="en-US" altLang="zh-CN" sz="1800" dirty="0" smtClean="0"/>
              <a:t>SQL </a:t>
            </a:r>
            <a:r>
              <a:rPr lang="en-US" altLang="zh-CN" sz="1800" dirty="0"/>
              <a:t>Server</a:t>
            </a:r>
            <a:r>
              <a:rPr lang="zh-CN" altLang="en-US" sz="1800" dirty="0"/>
              <a:t>中使用 </a:t>
            </a:r>
            <a:r>
              <a:rPr lang="en-US" altLang="zh-CN" sz="1800" dirty="0"/>
              <a:t>UPDATE</a:t>
            </a:r>
            <a:r>
              <a:rPr lang="zh-CN" altLang="en-US" sz="1800" dirty="0"/>
              <a:t>更新数据，使用</a:t>
            </a:r>
            <a:r>
              <a:rPr lang="en-US" altLang="zh-CN" sz="1800" dirty="0"/>
              <a:t>DELETE</a:t>
            </a:r>
            <a:r>
              <a:rPr lang="zh-CN" altLang="en-US" sz="1800" dirty="0"/>
              <a:t>删除数据时。</a:t>
            </a:r>
          </a:p>
          <a:p>
            <a:pPr indent="196850" eaLnBrk="1" hangingPunct="1"/>
            <a:r>
              <a:rPr lang="zh-CN" altLang="en-US" sz="1800" dirty="0" smtClean="0"/>
              <a:t>使用</a:t>
            </a:r>
            <a:r>
              <a:rPr lang="en-US" altLang="zh-CN" sz="1800" dirty="0"/>
              <a:t>LIKE</a:t>
            </a:r>
            <a:r>
              <a:rPr lang="zh-CN" altLang="en-US" sz="1800" dirty="0"/>
              <a:t>、</a:t>
            </a:r>
            <a:r>
              <a:rPr lang="en-US" altLang="zh-CN" sz="1800" dirty="0"/>
              <a:t>BETWEEN</a:t>
            </a:r>
            <a:r>
              <a:rPr lang="zh-CN" altLang="en-US" sz="1800" dirty="0"/>
              <a:t>、</a:t>
            </a:r>
            <a:r>
              <a:rPr lang="en-US" altLang="zh-CN" sz="1800" dirty="0"/>
              <a:t>IN</a:t>
            </a:r>
            <a:r>
              <a:rPr lang="zh-CN" altLang="en-US" sz="1800" dirty="0"/>
              <a:t>关键字，能够进行模糊查询（条件不明确的查询）。</a:t>
            </a:r>
          </a:p>
          <a:p>
            <a:pPr indent="196850" eaLnBrk="1" hangingPunct="1"/>
            <a:r>
              <a:rPr lang="zh-CN" altLang="en-US" sz="1800" dirty="0" smtClean="0"/>
              <a:t>查询</a:t>
            </a:r>
            <a:r>
              <a:rPr lang="zh-CN" altLang="en-US" sz="1800" dirty="0"/>
              <a:t>使用聚合函数、</a:t>
            </a:r>
            <a:r>
              <a:rPr lang="en-US" altLang="zh-CN" sz="1800" dirty="0"/>
              <a:t>GROUP BY </a:t>
            </a:r>
            <a:r>
              <a:rPr lang="zh-CN" altLang="en-US" sz="1800" dirty="0"/>
              <a:t>子句和 </a:t>
            </a:r>
            <a:r>
              <a:rPr lang="en-US" altLang="zh-CN" sz="1800" dirty="0"/>
              <a:t>HAVING </a:t>
            </a:r>
            <a:r>
              <a:rPr lang="zh-CN" altLang="en-US" sz="1800" dirty="0"/>
              <a:t>子句可以完成分组统计并在</a:t>
            </a:r>
            <a:r>
              <a:rPr lang="zh-CN" altLang="en-US" sz="1800" dirty="0" smtClean="0"/>
              <a:t>分组</a:t>
            </a:r>
            <a:r>
              <a:rPr lang="zh-CN" altLang="en-US" sz="1800" dirty="0"/>
              <a:t>的基础上进行筛选。</a:t>
            </a:r>
          </a:p>
          <a:p>
            <a:pPr indent="196850" eaLnBrk="1" hangingPunct="1"/>
            <a:r>
              <a:rPr lang="zh-CN" altLang="en-US" sz="1800" dirty="0" smtClean="0"/>
              <a:t>多</a:t>
            </a:r>
            <a:r>
              <a:rPr lang="zh-CN" altLang="en-US" sz="1800" dirty="0"/>
              <a:t>个表之间通常使用连接查询，连接查询分为：内连接、外连接（左外连接</a:t>
            </a:r>
            <a:r>
              <a:rPr lang="zh-CN" altLang="en-US" sz="1800" dirty="0" smtClean="0"/>
              <a:t>查询</a:t>
            </a:r>
            <a:r>
              <a:rPr lang="zh-CN" altLang="en-US" sz="1800" dirty="0"/>
              <a:t>、右外连接查询、完全外连接）和交叉连接，其中最常见的连接查询是内</a:t>
            </a:r>
            <a:r>
              <a:rPr lang="zh-CN" altLang="en-US" sz="1800" dirty="0" smtClean="0"/>
              <a:t>连接</a:t>
            </a:r>
            <a:r>
              <a:rPr lang="zh-CN" altLang="en-US" sz="1800" dirty="0"/>
              <a:t>（</a:t>
            </a:r>
            <a:r>
              <a:rPr lang="en-US" altLang="zh-CN" sz="1800" dirty="0"/>
              <a:t>INNER JOIN</a:t>
            </a:r>
            <a:r>
              <a:rPr lang="zh-CN" altLang="en-US" sz="1800" dirty="0"/>
              <a:t>），通常会在相关表之间提取引用列的数据项。</a:t>
            </a:r>
          </a:p>
          <a:p>
            <a:pPr indent="196850" eaLnBrk="1" hangingPunct="1"/>
            <a:r>
              <a:rPr lang="zh-CN" altLang="en-US" sz="1800" dirty="0" smtClean="0"/>
              <a:t>合并</a:t>
            </a:r>
            <a:r>
              <a:rPr lang="zh-CN" altLang="en-US" sz="1800" dirty="0"/>
              <a:t>多个表中数据的方法有 </a:t>
            </a:r>
            <a:r>
              <a:rPr lang="en-US" altLang="zh-CN" sz="1800" dirty="0"/>
              <a:t>3 </a:t>
            </a:r>
            <a:r>
              <a:rPr lang="zh-CN" altLang="en-US" sz="1800" dirty="0"/>
              <a:t>种</a:t>
            </a:r>
            <a:r>
              <a:rPr lang="zh-CN" altLang="en-US" sz="1800" dirty="0" smtClean="0"/>
              <a:t>：</a:t>
            </a:r>
            <a:endParaRPr lang="en-US" altLang="zh-CN" sz="1800" dirty="0" smtClean="0"/>
          </a:p>
          <a:p>
            <a:pPr marL="1081088" eaLnBrk="1" hangingPunct="1">
              <a:buFont typeface="Wingdings" panose="05000000000000000000" pitchFamily="2" charset="2"/>
              <a:buChar char="u"/>
            </a:pPr>
            <a:r>
              <a:rPr lang="zh-CN" altLang="en-US" sz="1800" dirty="0" smtClean="0"/>
              <a:t>联合</a:t>
            </a:r>
            <a:r>
              <a:rPr lang="zh-CN" altLang="en-US" sz="1800" dirty="0"/>
              <a:t>（</a:t>
            </a:r>
            <a:r>
              <a:rPr lang="en-US" altLang="zh-CN" sz="1800" dirty="0"/>
              <a:t>Union</a:t>
            </a:r>
            <a:r>
              <a:rPr lang="zh-CN" altLang="en-US" sz="1800" dirty="0"/>
              <a:t>）</a:t>
            </a:r>
            <a:r>
              <a:rPr lang="en-US" altLang="zh-CN" sz="1800" dirty="0"/>
              <a:t>——</a:t>
            </a:r>
            <a:r>
              <a:rPr lang="zh-CN" altLang="en-US" sz="1800" dirty="0"/>
              <a:t>合并多个数据表中的行。 </a:t>
            </a:r>
          </a:p>
          <a:p>
            <a:pPr marL="1081088" eaLnBrk="1" hangingPunct="1">
              <a:buFont typeface="Wingdings" panose="05000000000000000000" pitchFamily="2" charset="2"/>
              <a:buChar char="u"/>
            </a:pPr>
            <a:r>
              <a:rPr lang="zh-CN" altLang="en-US" sz="1800" dirty="0" smtClean="0"/>
              <a:t>子</a:t>
            </a:r>
            <a:r>
              <a:rPr lang="zh-CN" altLang="en-US" sz="1800" dirty="0"/>
              <a:t>查询</a:t>
            </a:r>
            <a:r>
              <a:rPr lang="en-US" altLang="zh-CN" sz="1800" dirty="0"/>
              <a:t>——</a:t>
            </a:r>
            <a:r>
              <a:rPr lang="zh-CN" altLang="en-US" sz="1800" dirty="0"/>
              <a:t>将一个查询包含到另一个查询中。</a:t>
            </a:r>
          </a:p>
          <a:p>
            <a:pPr marL="1081088" eaLnBrk="1" hangingPunct="1">
              <a:buFont typeface="Wingdings" panose="05000000000000000000" pitchFamily="2" charset="2"/>
              <a:buChar char="u"/>
            </a:pPr>
            <a:r>
              <a:rPr lang="zh-CN" altLang="en-US" sz="1800" dirty="0" smtClean="0"/>
              <a:t>联接</a:t>
            </a:r>
            <a:r>
              <a:rPr lang="en-US" altLang="zh-CN" sz="1800" dirty="0"/>
              <a:t>——</a:t>
            </a:r>
            <a:r>
              <a:rPr lang="zh-CN" altLang="en-US" sz="1800" dirty="0"/>
              <a:t>合并多个数据表中的列。</a:t>
            </a:r>
          </a:p>
          <a:p>
            <a:pPr indent="196850" eaLnBrk="1" hangingPunct="1"/>
            <a:r>
              <a:rPr lang="zh-CN" altLang="en-US" sz="1800" dirty="0"/>
              <a:t>通过</a:t>
            </a:r>
            <a:r>
              <a:rPr lang="en-US" altLang="zh-CN" sz="1800" dirty="0"/>
              <a:t>IN</a:t>
            </a:r>
            <a:r>
              <a:rPr lang="zh-CN" altLang="en-US" sz="1800" dirty="0"/>
              <a:t>、</a:t>
            </a:r>
            <a:r>
              <a:rPr lang="en-US" altLang="zh-CN" sz="1800" dirty="0"/>
              <a:t>NOT IN</a:t>
            </a:r>
            <a:r>
              <a:rPr lang="zh-CN" altLang="en-US" sz="1800" dirty="0"/>
              <a:t>、</a:t>
            </a:r>
            <a:r>
              <a:rPr lang="en-US" altLang="zh-CN" sz="1800" dirty="0"/>
              <a:t>EXISTS </a:t>
            </a:r>
            <a:r>
              <a:rPr lang="zh-CN" altLang="en-US" sz="1800" dirty="0"/>
              <a:t>和 </a:t>
            </a:r>
            <a:r>
              <a:rPr lang="en-US" altLang="zh-CN" sz="1800" dirty="0"/>
              <a:t>NOT EXISTS</a:t>
            </a:r>
            <a:r>
              <a:rPr lang="zh-CN" altLang="en-US" sz="1800" dirty="0"/>
              <a:t>实现子查询。</a:t>
            </a:r>
            <a:endParaRPr lang="en-US" altLang="zh-CN" sz="1800" dirty="0"/>
          </a:p>
        </p:txBody>
      </p:sp>
    </p:spTree>
    <p:extLst>
      <p:ext uri="{BB962C8B-B14F-4D97-AF65-F5344CB8AC3E}">
        <p14:creationId xmlns:p14="http://schemas.microsoft.com/office/powerpoint/2010/main" val="3598528250"/>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Rectangle 2"/>
          <p:cNvSpPr>
            <a:spLocks noGrp="1" noChangeArrowheads="1"/>
          </p:cNvSpPr>
          <p:nvPr>
            <p:ph type="title"/>
          </p:nvPr>
        </p:nvSpPr>
        <p:spPr>
          <a:xfrm>
            <a:off x="539552" y="188640"/>
            <a:ext cx="7391400" cy="563563"/>
          </a:xfrm>
        </p:spPr>
        <p:txBody>
          <a:bodyPr/>
          <a:lstStyle/>
          <a:p>
            <a:pPr eaLnBrk="1" hangingPunct="1"/>
            <a:r>
              <a:rPr lang="zh-CN" altLang="en-US" dirty="0" smtClean="0"/>
              <a:t>项目实战</a:t>
            </a:r>
          </a:p>
        </p:txBody>
      </p:sp>
      <p:sp>
        <p:nvSpPr>
          <p:cNvPr id="11268" name="Rectangle 3"/>
          <p:cNvSpPr>
            <a:spLocks noGrp="1" noChangeArrowheads="1"/>
          </p:cNvSpPr>
          <p:nvPr>
            <p:ph idx="1"/>
          </p:nvPr>
        </p:nvSpPr>
        <p:spPr>
          <a:xfrm>
            <a:off x="539552" y="1052736"/>
            <a:ext cx="8229600" cy="4495800"/>
          </a:xfrm>
        </p:spPr>
        <p:txBody>
          <a:bodyPr/>
          <a:lstStyle/>
          <a:p>
            <a:pPr marL="0" indent="0" eaLnBrk="1" hangingPunct="1">
              <a:buNone/>
            </a:pPr>
            <a:r>
              <a:rPr lang="en-US" altLang="zh-CN" sz="2400" dirty="0"/>
              <a:t>【</a:t>
            </a:r>
            <a:r>
              <a:rPr lang="zh-CN" altLang="en-US" sz="2400" dirty="0"/>
              <a:t>项目实战背景</a:t>
            </a:r>
            <a:r>
              <a:rPr lang="en-US" altLang="zh-CN" sz="2400" dirty="0" smtClean="0"/>
              <a:t>】</a:t>
            </a:r>
          </a:p>
          <a:p>
            <a:pPr marL="0" indent="0" eaLnBrk="1" hangingPunct="1">
              <a:buNone/>
            </a:pPr>
            <a:r>
              <a:rPr lang="zh-CN" altLang="en-US" sz="2000" dirty="0" smtClean="0"/>
              <a:t>    智</a:t>
            </a:r>
            <a:r>
              <a:rPr lang="zh-CN" altLang="en-US" sz="2000" dirty="0"/>
              <a:t>游集团网上书店管理系统开发小组在创建完成数据库</a:t>
            </a:r>
            <a:r>
              <a:rPr lang="en-US" altLang="zh-CN" sz="2000" dirty="0" err="1"/>
              <a:t>BookSaleDB</a:t>
            </a:r>
            <a:r>
              <a:rPr lang="en-US" altLang="zh-CN" sz="2000" dirty="0"/>
              <a:t> </a:t>
            </a:r>
            <a:r>
              <a:rPr lang="zh-CN" altLang="en-US" sz="2000" dirty="0"/>
              <a:t>和表的创建</a:t>
            </a:r>
            <a:r>
              <a:rPr lang="zh-CN" altLang="en-US" sz="2000" dirty="0" smtClean="0"/>
              <a:t>之后</a:t>
            </a:r>
            <a:r>
              <a:rPr lang="zh-CN" altLang="en-US" sz="2000" dirty="0"/>
              <a:t>，需要进一步加入测试数据及完成系统开发，具体数据操作要求如下：</a:t>
            </a:r>
          </a:p>
          <a:p>
            <a:pPr marL="987425" eaLnBrk="1" hangingPunct="1"/>
            <a:r>
              <a:rPr lang="zh-CN" altLang="en-US" sz="2000" dirty="0" smtClean="0"/>
              <a:t>使用 </a:t>
            </a:r>
            <a:r>
              <a:rPr lang="en-US" altLang="zh-CN" sz="2000" dirty="0"/>
              <a:t>SSMS </a:t>
            </a:r>
            <a:r>
              <a:rPr lang="zh-CN" altLang="en-US" sz="2000" dirty="0"/>
              <a:t>工具添加数据。</a:t>
            </a:r>
          </a:p>
          <a:p>
            <a:pPr marL="987425" eaLnBrk="1" hangingPunct="1"/>
            <a:r>
              <a:rPr lang="zh-CN" altLang="en-US" sz="2000" dirty="0" smtClean="0"/>
              <a:t>使用 </a:t>
            </a:r>
            <a:r>
              <a:rPr lang="en-US" altLang="zh-CN" sz="2000" dirty="0"/>
              <a:t>T-SQL</a:t>
            </a:r>
            <a:r>
              <a:rPr lang="zh-CN" altLang="en-US" sz="2000" dirty="0"/>
              <a:t>语句添加数据</a:t>
            </a:r>
            <a:r>
              <a:rPr lang="zh-CN" altLang="en-US" sz="2000" dirty="0" smtClean="0"/>
              <a:t>。</a:t>
            </a:r>
            <a:endParaRPr lang="en-US" altLang="zh-CN" sz="2000" dirty="0" smtClean="0"/>
          </a:p>
          <a:p>
            <a:pPr marL="987425" eaLnBrk="1" hangingPunct="1"/>
            <a:r>
              <a:rPr lang="zh-CN" altLang="en-US" sz="2000" dirty="0" smtClean="0"/>
              <a:t>使用</a:t>
            </a:r>
            <a:r>
              <a:rPr lang="en-US" altLang="zh-CN" sz="2000" dirty="0"/>
              <a:t>T- SQL</a:t>
            </a:r>
            <a:r>
              <a:rPr lang="zh-CN" altLang="en-US" sz="2000" dirty="0"/>
              <a:t>语句对网上书店数据库（</a:t>
            </a:r>
            <a:r>
              <a:rPr lang="en-US" altLang="zh-CN" sz="2000" dirty="0" err="1"/>
              <a:t>BookSaleDB</a:t>
            </a:r>
            <a:r>
              <a:rPr lang="zh-CN" altLang="en-US" sz="2000" dirty="0"/>
              <a:t>）的表中记录进行更新和删除</a:t>
            </a:r>
            <a:r>
              <a:rPr lang="zh-CN" altLang="en-US" sz="2000" dirty="0" smtClean="0"/>
              <a:t>。</a:t>
            </a:r>
          </a:p>
          <a:p>
            <a:pPr marL="987425" eaLnBrk="1" hangingPunct="1"/>
            <a:r>
              <a:rPr lang="zh-CN" altLang="en-US" sz="2000" dirty="0" smtClean="0"/>
              <a:t>使用</a:t>
            </a:r>
            <a:r>
              <a:rPr lang="en-US" altLang="zh-CN" sz="2000" dirty="0" smtClean="0"/>
              <a:t>T-SQL</a:t>
            </a:r>
            <a:r>
              <a:rPr lang="zh-CN" altLang="en-US" sz="2000" dirty="0" smtClean="0"/>
              <a:t>语句对网上书店数据库（</a:t>
            </a:r>
            <a:r>
              <a:rPr lang="en-US" altLang="zh-CN" sz="2000" dirty="0" err="1" smtClean="0"/>
              <a:t>BookSaleDB</a:t>
            </a:r>
            <a:r>
              <a:rPr lang="zh-CN" altLang="en-US" sz="2000" dirty="0" smtClean="0"/>
              <a:t>）的表中记录进行各种查询。</a:t>
            </a:r>
            <a:endParaRPr lang="en-US" altLang="zh-CN" sz="2000" dirty="0"/>
          </a:p>
        </p:txBody>
      </p:sp>
    </p:spTree>
    <p:extLst>
      <p:ext uri="{BB962C8B-B14F-4D97-AF65-F5344CB8AC3E}">
        <p14:creationId xmlns:p14="http://schemas.microsoft.com/office/powerpoint/2010/main" val="1778732188"/>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Rectangle 2"/>
          <p:cNvSpPr>
            <a:spLocks noGrp="1" noChangeArrowheads="1"/>
          </p:cNvSpPr>
          <p:nvPr>
            <p:ph type="title"/>
          </p:nvPr>
        </p:nvSpPr>
        <p:spPr>
          <a:xfrm>
            <a:off x="539552" y="188640"/>
            <a:ext cx="7391400" cy="563563"/>
          </a:xfrm>
        </p:spPr>
        <p:txBody>
          <a:bodyPr/>
          <a:lstStyle/>
          <a:p>
            <a:pPr eaLnBrk="1" hangingPunct="1"/>
            <a:r>
              <a:rPr lang="zh-CN" altLang="en-US" dirty="0" smtClean="0"/>
              <a:t>项目实战</a:t>
            </a:r>
          </a:p>
        </p:txBody>
      </p:sp>
      <p:sp>
        <p:nvSpPr>
          <p:cNvPr id="11268" name="Rectangle 3"/>
          <p:cNvSpPr>
            <a:spLocks noGrp="1" noChangeArrowheads="1"/>
          </p:cNvSpPr>
          <p:nvPr>
            <p:ph idx="1"/>
          </p:nvPr>
        </p:nvSpPr>
        <p:spPr>
          <a:xfrm>
            <a:off x="251520" y="836712"/>
            <a:ext cx="8640960" cy="4495800"/>
          </a:xfrm>
        </p:spPr>
        <p:txBody>
          <a:bodyPr/>
          <a:lstStyle/>
          <a:p>
            <a:pPr marL="0" indent="0" eaLnBrk="1" hangingPunct="1">
              <a:buNone/>
            </a:pPr>
            <a:r>
              <a:rPr lang="en-US" altLang="zh-CN" sz="2000" dirty="0" smtClean="0"/>
              <a:t>【</a:t>
            </a:r>
            <a:r>
              <a:rPr lang="zh-CN" altLang="en-US" sz="2000" dirty="0"/>
              <a:t>项目实战内容</a:t>
            </a:r>
            <a:r>
              <a:rPr lang="en-US" altLang="zh-CN" sz="2000" dirty="0" smtClean="0"/>
              <a:t>】</a:t>
            </a:r>
            <a:endParaRPr lang="en-US" altLang="zh-CN" sz="2000" dirty="0"/>
          </a:p>
          <a:p>
            <a:pPr marL="0" indent="539750" eaLnBrk="1" hangingPunct="1">
              <a:buNone/>
            </a:pPr>
            <a:r>
              <a:rPr lang="zh-CN" altLang="en-US" sz="2000" dirty="0"/>
              <a:t>任务 </a:t>
            </a:r>
            <a:r>
              <a:rPr lang="en-US" altLang="zh-CN" sz="2000" dirty="0"/>
              <a:t>1</a:t>
            </a:r>
            <a:r>
              <a:rPr lang="zh-CN" altLang="en-US" sz="2000" dirty="0"/>
              <a:t>：使用 </a:t>
            </a:r>
            <a:r>
              <a:rPr lang="en-US" altLang="zh-CN" sz="2000" dirty="0"/>
              <a:t>SQL Server Management Studio</a:t>
            </a:r>
            <a:r>
              <a:rPr lang="zh-CN" altLang="en-US" sz="2000" dirty="0"/>
              <a:t>为网上书店数据库表添加数据。</a:t>
            </a:r>
          </a:p>
          <a:p>
            <a:pPr marL="0" indent="539750" eaLnBrk="1" hangingPunct="1">
              <a:buNone/>
            </a:pPr>
            <a:r>
              <a:rPr lang="zh-CN" altLang="en-US" sz="2000" dirty="0"/>
              <a:t>任务 </a:t>
            </a:r>
            <a:r>
              <a:rPr lang="en-US" altLang="zh-CN" sz="2000" dirty="0"/>
              <a:t>2</a:t>
            </a:r>
            <a:r>
              <a:rPr lang="zh-CN" altLang="en-US" sz="2000" dirty="0"/>
              <a:t>：使用 </a:t>
            </a:r>
            <a:r>
              <a:rPr lang="en-US" altLang="zh-CN" sz="2000" dirty="0"/>
              <a:t>T-SQL</a:t>
            </a:r>
            <a:r>
              <a:rPr lang="zh-CN" altLang="en-US" sz="2000" dirty="0"/>
              <a:t>语句为网上书店数据库表添加数据。</a:t>
            </a:r>
          </a:p>
          <a:p>
            <a:pPr marL="0" indent="539750" eaLnBrk="1" hangingPunct="1">
              <a:buNone/>
            </a:pPr>
            <a:r>
              <a:rPr lang="zh-CN" altLang="en-US" sz="2000" dirty="0"/>
              <a:t>任务 </a:t>
            </a:r>
            <a:r>
              <a:rPr lang="en-US" altLang="zh-CN" sz="2000" dirty="0"/>
              <a:t>3</a:t>
            </a:r>
            <a:r>
              <a:rPr lang="zh-CN" altLang="en-US" sz="2000" dirty="0"/>
              <a:t>：使用 </a:t>
            </a:r>
            <a:r>
              <a:rPr lang="en-US" altLang="zh-CN" sz="2000" dirty="0"/>
              <a:t>T-SQL</a:t>
            </a:r>
            <a:r>
              <a:rPr lang="zh-CN" altLang="en-US" sz="2000" dirty="0"/>
              <a:t>语句对网上书店数据库表中记录进行更新和删除。</a:t>
            </a:r>
          </a:p>
          <a:p>
            <a:pPr marL="0" indent="539750" eaLnBrk="1" hangingPunct="1">
              <a:buNone/>
            </a:pPr>
            <a:r>
              <a:rPr lang="zh-CN" altLang="en-US" sz="2000" dirty="0"/>
              <a:t>任务 </a:t>
            </a:r>
            <a:r>
              <a:rPr lang="en-US" altLang="zh-CN" sz="2000" dirty="0"/>
              <a:t>4</a:t>
            </a:r>
            <a:r>
              <a:rPr lang="zh-CN" altLang="en-US" sz="2000" dirty="0"/>
              <a:t>：使用 </a:t>
            </a:r>
            <a:r>
              <a:rPr lang="en-US" altLang="zh-CN" sz="2000" dirty="0"/>
              <a:t>T-SQL</a:t>
            </a:r>
            <a:r>
              <a:rPr lang="zh-CN" altLang="en-US" sz="2000" dirty="0"/>
              <a:t>语句对网上书店数据库表中记录进行各种查询。</a:t>
            </a:r>
          </a:p>
        </p:txBody>
      </p:sp>
    </p:spTree>
    <p:extLst>
      <p:ext uri="{BB962C8B-B14F-4D97-AF65-F5344CB8AC3E}">
        <p14:creationId xmlns:p14="http://schemas.microsoft.com/office/powerpoint/2010/main" val="39989500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9" name="Rectangle 2"/>
          <p:cNvSpPr>
            <a:spLocks noGrp="1" noChangeArrowheads="1"/>
          </p:cNvSpPr>
          <p:nvPr>
            <p:ph type="title"/>
          </p:nvPr>
        </p:nvSpPr>
        <p:spPr>
          <a:xfrm>
            <a:off x="539552" y="188640"/>
            <a:ext cx="8424936" cy="563563"/>
          </a:xfrm>
        </p:spPr>
        <p:txBody>
          <a:bodyPr/>
          <a:lstStyle/>
          <a:p>
            <a:pPr eaLnBrk="1" hangingPunct="1"/>
            <a:r>
              <a:rPr lang="zh-CN" altLang="en-US" dirty="0"/>
              <a:t>学习任务一     使用 </a:t>
            </a:r>
            <a:r>
              <a:rPr lang="en-US" altLang="zh-CN" dirty="0"/>
              <a:t>SSMS </a:t>
            </a:r>
            <a:r>
              <a:rPr lang="zh-CN" altLang="en-US" dirty="0"/>
              <a:t>工具管理表中数据</a:t>
            </a:r>
            <a:endParaRPr lang="zh-CN" altLang="en-US" dirty="0" smtClean="0"/>
          </a:p>
        </p:txBody>
      </p:sp>
      <p:sp>
        <p:nvSpPr>
          <p:cNvPr id="45060" name="Rectangle 3"/>
          <p:cNvSpPr>
            <a:spLocks noGrp="1" noChangeArrowheads="1"/>
          </p:cNvSpPr>
          <p:nvPr>
            <p:ph idx="1"/>
          </p:nvPr>
        </p:nvSpPr>
        <p:spPr>
          <a:xfrm>
            <a:off x="395536" y="908720"/>
            <a:ext cx="8229600" cy="5400600"/>
          </a:xfrm>
          <a:noFill/>
        </p:spPr>
        <p:txBody>
          <a:bodyPr/>
          <a:lstStyle/>
          <a:p>
            <a:pPr marL="533400" indent="-533400" eaLnBrk="1" hangingPunct="1"/>
            <a:r>
              <a:rPr lang="zh-CN" altLang="en-US" dirty="0" smtClean="0"/>
              <a:t>任务实施</a:t>
            </a:r>
          </a:p>
          <a:p>
            <a:pPr marL="457200" lvl="1" indent="0" eaLnBrk="1" hangingPunct="1">
              <a:buNone/>
            </a:pPr>
            <a:r>
              <a:rPr lang="zh-CN" altLang="en-US" sz="1800" b="1" dirty="0">
                <a:latin typeface="仿宋" panose="02010609060101010101" pitchFamily="49" charset="-122"/>
                <a:ea typeface="仿宋" panose="02010609060101010101" pitchFamily="49" charset="-122"/>
                <a:cs typeface="+mn-cs"/>
              </a:rPr>
              <a:t>一、查看 </a:t>
            </a:r>
            <a:r>
              <a:rPr lang="en-US" altLang="zh-CN" sz="1800" b="1" dirty="0" err="1">
                <a:latin typeface="仿宋" panose="02010609060101010101" pitchFamily="49" charset="-122"/>
                <a:ea typeface="仿宋" panose="02010609060101010101" pitchFamily="49" charset="-122"/>
                <a:cs typeface="+mn-cs"/>
              </a:rPr>
              <a:t>xsxxb</a:t>
            </a:r>
            <a:r>
              <a:rPr lang="en-US" altLang="zh-CN" sz="1800" b="1" dirty="0">
                <a:latin typeface="仿宋" panose="02010609060101010101" pitchFamily="49" charset="-122"/>
                <a:ea typeface="仿宋" panose="02010609060101010101" pitchFamily="49" charset="-122"/>
                <a:cs typeface="+mn-cs"/>
              </a:rPr>
              <a:t> </a:t>
            </a:r>
            <a:r>
              <a:rPr lang="zh-CN" altLang="en-US" sz="1800" b="1" dirty="0">
                <a:latin typeface="仿宋" panose="02010609060101010101" pitchFamily="49" charset="-122"/>
                <a:ea typeface="仿宋" panose="02010609060101010101" pitchFamily="49" charset="-122"/>
                <a:cs typeface="+mn-cs"/>
              </a:rPr>
              <a:t>中数据并添加一条记录</a:t>
            </a:r>
            <a:endParaRPr lang="en-US" altLang="zh-CN" sz="1800" b="1" dirty="0" smtClean="0">
              <a:latin typeface="仿宋" panose="02010609060101010101" pitchFamily="49" charset="-122"/>
              <a:ea typeface="仿宋" panose="02010609060101010101" pitchFamily="49" charset="-122"/>
              <a:cs typeface="+mn-cs"/>
            </a:endParaRPr>
          </a:p>
          <a:p>
            <a:pPr marL="457200" lvl="1" indent="0" eaLnBrk="1" hangingPunct="1">
              <a:buNone/>
            </a:pPr>
            <a:r>
              <a:rPr lang="zh-CN" altLang="en-US" sz="1800" b="1" dirty="0" smtClean="0">
                <a:latin typeface="仿宋" panose="02010609060101010101" pitchFamily="49" charset="-122"/>
                <a:ea typeface="仿宋" panose="02010609060101010101" pitchFamily="49" charset="-122"/>
                <a:cs typeface="+mn-cs"/>
              </a:rPr>
              <a:t>（</a:t>
            </a:r>
            <a:r>
              <a:rPr lang="en-US" altLang="zh-CN" sz="1800" b="1" dirty="0">
                <a:latin typeface="仿宋" panose="02010609060101010101" pitchFamily="49" charset="-122"/>
                <a:ea typeface="仿宋" panose="02010609060101010101" pitchFamily="49" charset="-122"/>
                <a:cs typeface="+mn-cs"/>
              </a:rPr>
              <a:t>1</a:t>
            </a:r>
            <a:r>
              <a:rPr lang="zh-CN" altLang="en-US" sz="1800" b="1" dirty="0" smtClean="0">
                <a:latin typeface="仿宋" panose="02010609060101010101" pitchFamily="49" charset="-122"/>
                <a:ea typeface="仿宋" panose="02010609060101010101" pitchFamily="49" charset="-122"/>
                <a:cs typeface="+mn-cs"/>
              </a:rPr>
              <a:t>）展开</a:t>
            </a:r>
            <a:r>
              <a:rPr lang="en-US" altLang="zh-CN" sz="1800" b="1" dirty="0" err="1">
                <a:latin typeface="仿宋" panose="02010609060101010101" pitchFamily="49" charset="-122"/>
                <a:ea typeface="仿宋" panose="02010609060101010101" pitchFamily="49" charset="-122"/>
                <a:cs typeface="+mn-cs"/>
              </a:rPr>
              <a:t>xjglxt</a:t>
            </a:r>
            <a:r>
              <a:rPr lang="zh-CN" altLang="en-US" sz="1800" b="1" dirty="0">
                <a:latin typeface="仿宋" panose="02010609060101010101" pitchFamily="49" charset="-122"/>
                <a:ea typeface="仿宋" panose="02010609060101010101" pitchFamily="49" charset="-122"/>
                <a:cs typeface="+mn-cs"/>
              </a:rPr>
              <a:t>数据库下的“表”节点，选择要添加数据的</a:t>
            </a:r>
            <a:r>
              <a:rPr lang="zh-CN" altLang="en-US" sz="1800" b="1" dirty="0" smtClean="0">
                <a:latin typeface="仿宋" panose="02010609060101010101" pitchFamily="49" charset="-122"/>
                <a:ea typeface="仿宋" panose="02010609060101010101" pitchFamily="49" charset="-122"/>
                <a:cs typeface="+mn-cs"/>
              </a:rPr>
              <a:t>表对象</a:t>
            </a:r>
            <a:r>
              <a:rPr lang="en-US" altLang="zh-CN" sz="1800" b="1" dirty="0" err="1">
                <a:latin typeface="仿宋" panose="02010609060101010101" pitchFamily="49" charset="-122"/>
                <a:ea typeface="仿宋" panose="02010609060101010101" pitchFamily="49" charset="-122"/>
                <a:cs typeface="+mn-cs"/>
              </a:rPr>
              <a:t>xsxxb</a:t>
            </a:r>
            <a:r>
              <a:rPr lang="zh-CN" altLang="en-US" sz="1800" b="1" dirty="0">
                <a:latin typeface="仿宋" panose="02010609060101010101" pitchFamily="49" charset="-122"/>
                <a:ea typeface="仿宋" panose="02010609060101010101" pitchFamily="49" charset="-122"/>
                <a:cs typeface="+mn-cs"/>
              </a:rPr>
              <a:t>，单击鼠标右键，在弹出的快捷菜单中选择“编辑前</a:t>
            </a:r>
            <a:r>
              <a:rPr lang="en-US" altLang="zh-CN" sz="1800" b="1" dirty="0">
                <a:latin typeface="仿宋" panose="02010609060101010101" pitchFamily="49" charset="-122"/>
                <a:ea typeface="仿宋" panose="02010609060101010101" pitchFamily="49" charset="-122"/>
                <a:cs typeface="+mn-cs"/>
              </a:rPr>
              <a:t>200 </a:t>
            </a:r>
            <a:r>
              <a:rPr lang="zh-CN" altLang="en-US" sz="1800" b="1" dirty="0">
                <a:latin typeface="仿宋" panose="02010609060101010101" pitchFamily="49" charset="-122"/>
                <a:ea typeface="仿宋" panose="02010609060101010101" pitchFamily="49" charset="-122"/>
                <a:cs typeface="+mn-cs"/>
              </a:rPr>
              <a:t>行（</a:t>
            </a:r>
            <a:r>
              <a:rPr lang="en-US" altLang="zh-CN" sz="1800" b="1" dirty="0">
                <a:latin typeface="仿宋" panose="02010609060101010101" pitchFamily="49" charset="-122"/>
                <a:ea typeface="仿宋" panose="02010609060101010101" pitchFamily="49" charset="-122"/>
                <a:cs typeface="+mn-cs"/>
              </a:rPr>
              <a:t>E</a:t>
            </a:r>
            <a:r>
              <a:rPr lang="zh-CN" altLang="en-US" sz="1800" b="1" dirty="0">
                <a:latin typeface="仿宋" panose="02010609060101010101" pitchFamily="49" charset="-122"/>
                <a:ea typeface="仿宋" panose="02010609060101010101" pitchFamily="49" charset="-122"/>
                <a:cs typeface="+mn-cs"/>
              </a:rPr>
              <a:t>）”选项。</a:t>
            </a:r>
          </a:p>
          <a:p>
            <a:pPr marL="457200" lvl="1" indent="0" eaLnBrk="1" hangingPunct="1">
              <a:buNone/>
            </a:pPr>
            <a:r>
              <a:rPr lang="zh-CN" altLang="en-US" sz="1800" b="1" dirty="0">
                <a:latin typeface="仿宋" panose="02010609060101010101" pitchFamily="49" charset="-122"/>
                <a:ea typeface="仿宋" panose="02010609060101010101" pitchFamily="49" charset="-122"/>
                <a:cs typeface="+mn-cs"/>
              </a:rPr>
              <a:t>（</a:t>
            </a:r>
            <a:r>
              <a:rPr lang="en-US" altLang="zh-CN" sz="1800" b="1" dirty="0">
                <a:latin typeface="仿宋" panose="02010609060101010101" pitchFamily="49" charset="-122"/>
                <a:ea typeface="仿宋" panose="02010609060101010101" pitchFamily="49" charset="-122"/>
                <a:cs typeface="+mn-cs"/>
              </a:rPr>
              <a:t>2</a:t>
            </a:r>
            <a:r>
              <a:rPr lang="zh-CN" altLang="en-US" sz="1800" b="1" dirty="0">
                <a:latin typeface="仿宋" panose="02010609060101010101" pitchFamily="49" charset="-122"/>
                <a:ea typeface="仿宋" panose="02010609060101010101" pitchFamily="49" charset="-122"/>
                <a:cs typeface="+mn-cs"/>
              </a:rPr>
              <a:t>）在右侧表编辑窗口中可以查看表中数据、编辑某个字段值，或者在最下边</a:t>
            </a:r>
            <a:r>
              <a:rPr lang="zh-CN" altLang="en-US" sz="1800" b="1" dirty="0" smtClean="0">
                <a:latin typeface="仿宋" panose="02010609060101010101" pitchFamily="49" charset="-122"/>
                <a:ea typeface="仿宋" panose="02010609060101010101" pitchFamily="49" charset="-122"/>
                <a:cs typeface="+mn-cs"/>
              </a:rPr>
              <a:t>全部</a:t>
            </a:r>
            <a:r>
              <a:rPr lang="zh-CN" altLang="en-US" sz="1800" b="1" dirty="0">
                <a:latin typeface="仿宋" panose="02010609060101010101" pitchFamily="49" charset="-122"/>
                <a:ea typeface="仿宋" panose="02010609060101010101" pitchFamily="49" charset="-122"/>
                <a:cs typeface="+mn-cs"/>
              </a:rPr>
              <a:t>为 </a:t>
            </a:r>
            <a:r>
              <a:rPr lang="en-US" altLang="zh-CN" sz="1800" b="1" dirty="0">
                <a:latin typeface="仿宋" panose="02010609060101010101" pitchFamily="49" charset="-122"/>
                <a:ea typeface="仿宋" panose="02010609060101010101" pitchFamily="49" charset="-122"/>
                <a:cs typeface="+mn-cs"/>
              </a:rPr>
              <a:t>NULL </a:t>
            </a:r>
            <a:r>
              <a:rPr lang="zh-CN" altLang="en-US" sz="1800" b="1" dirty="0">
                <a:latin typeface="仿宋" panose="02010609060101010101" pitchFamily="49" charset="-122"/>
                <a:ea typeface="仿宋" panose="02010609060101010101" pitchFamily="49" charset="-122"/>
                <a:cs typeface="+mn-cs"/>
              </a:rPr>
              <a:t>的一行记录中</a:t>
            </a:r>
            <a:r>
              <a:rPr lang="zh-CN" altLang="en-US" sz="1800" b="1" dirty="0" smtClean="0">
                <a:latin typeface="仿宋" panose="02010609060101010101" pitchFamily="49" charset="-122"/>
                <a:ea typeface="仿宋" panose="02010609060101010101" pitchFamily="49" charset="-122"/>
                <a:cs typeface="+mn-cs"/>
              </a:rPr>
              <a:t>输入数据。</a:t>
            </a:r>
            <a:endParaRPr lang="zh-CN" altLang="en-US" sz="1800" b="1" dirty="0">
              <a:latin typeface="仿宋" panose="02010609060101010101" pitchFamily="49" charset="-122"/>
              <a:ea typeface="仿宋" panose="02010609060101010101" pitchFamily="49" charset="-122"/>
              <a:cs typeface="+mn-cs"/>
            </a:endParaRPr>
          </a:p>
          <a:p>
            <a:pPr marL="457200" lvl="1" indent="0" eaLnBrk="1" hangingPunct="1">
              <a:buNone/>
            </a:pPr>
            <a:r>
              <a:rPr lang="zh-CN" altLang="en-US" sz="1800" b="1" dirty="0">
                <a:latin typeface="仿宋" panose="02010609060101010101" pitchFamily="49" charset="-122"/>
                <a:ea typeface="仿宋" panose="02010609060101010101" pitchFamily="49" charset="-122"/>
                <a:cs typeface="+mn-cs"/>
              </a:rPr>
              <a:t>（</a:t>
            </a:r>
            <a:r>
              <a:rPr lang="en-US" altLang="zh-CN" sz="1800" b="1" dirty="0">
                <a:latin typeface="仿宋" panose="02010609060101010101" pitchFamily="49" charset="-122"/>
                <a:ea typeface="仿宋" panose="02010609060101010101" pitchFamily="49" charset="-122"/>
                <a:cs typeface="+mn-cs"/>
              </a:rPr>
              <a:t>3</a:t>
            </a:r>
            <a:r>
              <a:rPr lang="zh-CN" altLang="en-US" sz="1800" b="1" dirty="0">
                <a:latin typeface="仿宋" panose="02010609060101010101" pitchFamily="49" charset="-122"/>
                <a:ea typeface="仿宋" panose="02010609060101010101" pitchFamily="49" charset="-122"/>
                <a:cs typeface="+mn-cs"/>
              </a:rPr>
              <a:t>）单击工具栏中的 按钮或者按 </a:t>
            </a:r>
            <a:r>
              <a:rPr lang="en-US" altLang="zh-CN" sz="1800" b="1" dirty="0">
                <a:latin typeface="仿宋" panose="02010609060101010101" pitchFamily="49" charset="-122"/>
                <a:ea typeface="仿宋" panose="02010609060101010101" pitchFamily="49" charset="-122"/>
                <a:cs typeface="+mn-cs"/>
              </a:rPr>
              <a:t>F5 </a:t>
            </a:r>
            <a:r>
              <a:rPr lang="zh-CN" altLang="en-US" sz="1800" b="1" dirty="0">
                <a:latin typeface="仿宋" panose="02010609060101010101" pitchFamily="49" charset="-122"/>
                <a:ea typeface="仿宋" panose="02010609060101010101" pitchFamily="49" charset="-122"/>
                <a:cs typeface="+mn-cs"/>
              </a:rPr>
              <a:t>键，可以把修改或添加的记录保存到</a:t>
            </a:r>
            <a:r>
              <a:rPr lang="zh-CN" altLang="en-US" sz="1800" b="1" dirty="0" smtClean="0">
                <a:latin typeface="仿宋" panose="02010609060101010101" pitchFamily="49" charset="-122"/>
                <a:ea typeface="仿宋" panose="02010609060101010101" pitchFamily="49" charset="-122"/>
                <a:cs typeface="+mn-cs"/>
              </a:rPr>
              <a:t>数据表。</a:t>
            </a:r>
            <a:endParaRPr lang="en-US" altLang="zh-CN" sz="1800" b="1" dirty="0" smtClean="0">
              <a:latin typeface="仿宋" panose="02010609060101010101" pitchFamily="49" charset="-122"/>
              <a:ea typeface="仿宋" panose="02010609060101010101" pitchFamily="49" charset="-122"/>
              <a:cs typeface="+mn-cs"/>
            </a:endParaRPr>
          </a:p>
          <a:p>
            <a:pPr marL="457200" lvl="1" indent="0" eaLnBrk="1" hangingPunct="1">
              <a:buNone/>
            </a:pPr>
            <a:r>
              <a:rPr lang="zh-CN" altLang="en-US" sz="1800" b="1" dirty="0">
                <a:latin typeface="仿宋" panose="02010609060101010101" pitchFamily="49" charset="-122"/>
                <a:ea typeface="仿宋" panose="02010609060101010101" pitchFamily="49" charset="-122"/>
                <a:cs typeface="+mn-cs"/>
              </a:rPr>
              <a:t>二、删除 </a:t>
            </a:r>
            <a:r>
              <a:rPr lang="en-US" altLang="zh-CN" sz="1800" b="1" dirty="0" err="1">
                <a:latin typeface="仿宋" panose="02010609060101010101" pitchFamily="49" charset="-122"/>
                <a:ea typeface="仿宋" panose="02010609060101010101" pitchFamily="49" charset="-122"/>
                <a:cs typeface="+mn-cs"/>
              </a:rPr>
              <a:t>xsxxb</a:t>
            </a:r>
            <a:r>
              <a:rPr lang="en-US" altLang="zh-CN" sz="1800" b="1" dirty="0">
                <a:latin typeface="仿宋" panose="02010609060101010101" pitchFamily="49" charset="-122"/>
                <a:ea typeface="仿宋" panose="02010609060101010101" pitchFamily="49" charset="-122"/>
                <a:cs typeface="+mn-cs"/>
              </a:rPr>
              <a:t> </a:t>
            </a:r>
            <a:r>
              <a:rPr lang="zh-CN" altLang="en-US" sz="1800" b="1" dirty="0">
                <a:latin typeface="仿宋" panose="02010609060101010101" pitchFamily="49" charset="-122"/>
                <a:ea typeface="仿宋" panose="02010609060101010101" pitchFamily="49" charset="-122"/>
                <a:cs typeface="+mn-cs"/>
              </a:rPr>
              <a:t>中的最后一条</a:t>
            </a:r>
            <a:r>
              <a:rPr lang="zh-CN" altLang="en-US" sz="1800" b="1" dirty="0" smtClean="0">
                <a:latin typeface="仿宋" panose="02010609060101010101" pitchFamily="49" charset="-122"/>
                <a:ea typeface="仿宋" panose="02010609060101010101" pitchFamily="49" charset="-122"/>
                <a:cs typeface="+mn-cs"/>
              </a:rPr>
              <a:t>记录</a:t>
            </a:r>
            <a:endParaRPr lang="en-US" altLang="zh-CN" sz="1800" b="1" dirty="0" smtClean="0">
              <a:latin typeface="仿宋" panose="02010609060101010101" pitchFamily="49" charset="-122"/>
              <a:ea typeface="仿宋" panose="02010609060101010101" pitchFamily="49" charset="-122"/>
              <a:cs typeface="+mn-cs"/>
            </a:endParaRPr>
          </a:p>
          <a:p>
            <a:pPr marL="457200" lvl="1" indent="0" eaLnBrk="1" hangingPunct="1">
              <a:buNone/>
            </a:pPr>
            <a:r>
              <a:rPr lang="zh-CN" altLang="en-US" sz="1800" b="1" dirty="0">
                <a:latin typeface="仿宋" panose="02010609060101010101" pitchFamily="49" charset="-122"/>
                <a:ea typeface="仿宋" panose="02010609060101010101" pitchFamily="49" charset="-122"/>
                <a:cs typeface="+mn-cs"/>
              </a:rPr>
              <a:t>（</a:t>
            </a:r>
            <a:r>
              <a:rPr lang="en-US" altLang="zh-CN" sz="1800" b="1" dirty="0">
                <a:latin typeface="仿宋" panose="02010609060101010101" pitchFamily="49" charset="-122"/>
                <a:ea typeface="仿宋" panose="02010609060101010101" pitchFamily="49" charset="-122"/>
                <a:cs typeface="+mn-cs"/>
              </a:rPr>
              <a:t>1</a:t>
            </a:r>
            <a:r>
              <a:rPr lang="zh-CN" altLang="en-US" sz="1800" b="1" dirty="0" smtClean="0">
                <a:latin typeface="仿宋" panose="02010609060101010101" pitchFamily="49" charset="-122"/>
                <a:ea typeface="仿宋" panose="02010609060101010101" pitchFamily="49" charset="-122"/>
                <a:cs typeface="+mn-cs"/>
              </a:rPr>
              <a:t>）展开</a:t>
            </a:r>
            <a:r>
              <a:rPr lang="en-US" altLang="zh-CN" sz="1800" b="1" dirty="0" err="1">
                <a:latin typeface="仿宋" panose="02010609060101010101" pitchFamily="49" charset="-122"/>
                <a:ea typeface="仿宋" panose="02010609060101010101" pitchFamily="49" charset="-122"/>
                <a:cs typeface="+mn-cs"/>
              </a:rPr>
              <a:t>xjglxt</a:t>
            </a:r>
            <a:r>
              <a:rPr lang="zh-CN" altLang="en-US" sz="1800" b="1" dirty="0">
                <a:latin typeface="仿宋" panose="02010609060101010101" pitchFamily="49" charset="-122"/>
                <a:ea typeface="仿宋" panose="02010609060101010101" pitchFamily="49" charset="-122"/>
                <a:cs typeface="+mn-cs"/>
              </a:rPr>
              <a:t>数据库下的“表”节点，选择需要的数据表</a:t>
            </a:r>
            <a:r>
              <a:rPr lang="zh-CN" altLang="en-US" sz="1800" b="1" dirty="0" smtClean="0">
                <a:latin typeface="仿宋" panose="02010609060101010101" pitchFamily="49" charset="-122"/>
                <a:ea typeface="仿宋" panose="02010609060101010101" pitchFamily="49" charset="-122"/>
                <a:cs typeface="+mn-cs"/>
              </a:rPr>
              <a:t>对象 </a:t>
            </a:r>
            <a:r>
              <a:rPr lang="en-US" altLang="zh-CN" sz="1800" b="1" dirty="0" err="1">
                <a:latin typeface="仿宋" panose="02010609060101010101" pitchFamily="49" charset="-122"/>
                <a:ea typeface="仿宋" panose="02010609060101010101" pitchFamily="49" charset="-122"/>
                <a:cs typeface="+mn-cs"/>
              </a:rPr>
              <a:t>xsxxb</a:t>
            </a:r>
            <a:r>
              <a:rPr lang="zh-CN" altLang="en-US" sz="1800" b="1" dirty="0">
                <a:latin typeface="仿宋" panose="02010609060101010101" pitchFamily="49" charset="-122"/>
                <a:ea typeface="仿宋" panose="02010609060101010101" pitchFamily="49" charset="-122"/>
                <a:cs typeface="+mn-cs"/>
              </a:rPr>
              <a:t>，单击鼠标右键，在弹出的快捷菜单中选择“编辑前</a:t>
            </a:r>
            <a:r>
              <a:rPr lang="en-US" altLang="zh-CN" sz="1800" b="1" dirty="0">
                <a:latin typeface="仿宋" panose="02010609060101010101" pitchFamily="49" charset="-122"/>
                <a:ea typeface="仿宋" panose="02010609060101010101" pitchFamily="49" charset="-122"/>
                <a:cs typeface="+mn-cs"/>
              </a:rPr>
              <a:t>200</a:t>
            </a:r>
            <a:r>
              <a:rPr lang="zh-CN" altLang="en-US" sz="1800" b="1" dirty="0">
                <a:latin typeface="仿宋" panose="02010609060101010101" pitchFamily="49" charset="-122"/>
                <a:ea typeface="仿宋" panose="02010609060101010101" pitchFamily="49" charset="-122"/>
                <a:cs typeface="+mn-cs"/>
              </a:rPr>
              <a:t>行（</a:t>
            </a:r>
            <a:r>
              <a:rPr lang="en-US" altLang="zh-CN" sz="1800" b="1" dirty="0">
                <a:latin typeface="仿宋" panose="02010609060101010101" pitchFamily="49" charset="-122"/>
                <a:ea typeface="仿宋" panose="02010609060101010101" pitchFamily="49" charset="-122"/>
                <a:cs typeface="+mn-cs"/>
              </a:rPr>
              <a:t>E</a:t>
            </a:r>
            <a:r>
              <a:rPr lang="zh-CN" altLang="en-US" sz="1800" b="1" dirty="0">
                <a:latin typeface="仿宋" panose="02010609060101010101" pitchFamily="49" charset="-122"/>
                <a:ea typeface="仿宋" panose="02010609060101010101" pitchFamily="49" charset="-122"/>
                <a:cs typeface="+mn-cs"/>
              </a:rPr>
              <a:t>）”选项。</a:t>
            </a:r>
          </a:p>
          <a:p>
            <a:pPr marL="457200" lvl="1" indent="0" eaLnBrk="1" hangingPunct="1">
              <a:buNone/>
            </a:pPr>
            <a:r>
              <a:rPr lang="zh-CN" altLang="en-US" sz="1800" b="1" dirty="0">
                <a:latin typeface="仿宋" panose="02010609060101010101" pitchFamily="49" charset="-122"/>
                <a:ea typeface="仿宋" panose="02010609060101010101" pitchFamily="49" charset="-122"/>
                <a:cs typeface="+mn-cs"/>
              </a:rPr>
              <a:t>（</a:t>
            </a:r>
            <a:r>
              <a:rPr lang="en-US" altLang="zh-CN" sz="1800" b="1" dirty="0">
                <a:latin typeface="仿宋" panose="02010609060101010101" pitchFamily="49" charset="-122"/>
                <a:ea typeface="仿宋" panose="02010609060101010101" pitchFamily="49" charset="-122"/>
                <a:cs typeface="+mn-cs"/>
              </a:rPr>
              <a:t>2</a:t>
            </a:r>
            <a:r>
              <a:rPr lang="zh-CN" altLang="en-US" sz="1800" b="1" dirty="0">
                <a:latin typeface="仿宋" panose="02010609060101010101" pitchFamily="49" charset="-122"/>
                <a:ea typeface="仿宋" panose="02010609060101010101" pitchFamily="49" charset="-122"/>
                <a:cs typeface="+mn-cs"/>
              </a:rPr>
              <a:t>）在右侧表编辑窗口中选择最后一条记录左侧的灰色选择块，选中整条记录</a:t>
            </a:r>
            <a:r>
              <a:rPr lang="zh-CN" altLang="en-US" sz="1800" b="1" dirty="0" smtClean="0">
                <a:latin typeface="仿宋" panose="02010609060101010101" pitchFamily="49" charset="-122"/>
                <a:ea typeface="仿宋" panose="02010609060101010101" pitchFamily="49" charset="-122"/>
                <a:cs typeface="+mn-cs"/>
              </a:rPr>
              <a:t>，单击</a:t>
            </a:r>
            <a:r>
              <a:rPr lang="zh-CN" altLang="en-US" sz="1800" b="1" dirty="0">
                <a:latin typeface="仿宋" panose="02010609060101010101" pitchFamily="49" charset="-122"/>
                <a:ea typeface="仿宋" panose="02010609060101010101" pitchFamily="49" charset="-122"/>
                <a:cs typeface="+mn-cs"/>
              </a:rPr>
              <a:t>鼠标右键，在弹出的快捷菜单中选取“删除”命令，弹出确认删除</a:t>
            </a:r>
            <a:r>
              <a:rPr lang="zh-CN" altLang="en-US" sz="1800" b="1" dirty="0" smtClean="0">
                <a:latin typeface="仿宋" panose="02010609060101010101" pitchFamily="49" charset="-122"/>
                <a:ea typeface="仿宋" panose="02010609060101010101" pitchFamily="49" charset="-122"/>
                <a:cs typeface="+mn-cs"/>
              </a:rPr>
              <a:t>对话框。</a:t>
            </a:r>
            <a:endParaRPr lang="zh-CN" altLang="en-US" sz="1800" b="1" dirty="0">
              <a:latin typeface="仿宋" panose="02010609060101010101" pitchFamily="49" charset="-122"/>
              <a:ea typeface="仿宋" panose="02010609060101010101" pitchFamily="49" charset="-122"/>
              <a:cs typeface="+mn-cs"/>
            </a:endParaRPr>
          </a:p>
          <a:p>
            <a:pPr marL="457200" lvl="1" indent="0" eaLnBrk="1" hangingPunct="1">
              <a:buNone/>
            </a:pPr>
            <a:r>
              <a:rPr lang="zh-CN" altLang="en-US" sz="1800" b="1" dirty="0">
                <a:latin typeface="仿宋" panose="02010609060101010101" pitchFamily="49" charset="-122"/>
                <a:ea typeface="仿宋" panose="02010609060101010101" pitchFamily="49" charset="-122"/>
                <a:cs typeface="+mn-cs"/>
              </a:rPr>
              <a:t>（</a:t>
            </a:r>
            <a:r>
              <a:rPr lang="en-US" altLang="zh-CN" sz="1800" b="1" dirty="0">
                <a:latin typeface="仿宋" panose="02010609060101010101" pitchFamily="49" charset="-122"/>
                <a:ea typeface="仿宋" panose="02010609060101010101" pitchFamily="49" charset="-122"/>
                <a:cs typeface="+mn-cs"/>
              </a:rPr>
              <a:t>3</a:t>
            </a:r>
            <a:r>
              <a:rPr lang="zh-CN" altLang="en-US" sz="1800" b="1" dirty="0">
                <a:latin typeface="仿宋" panose="02010609060101010101" pitchFamily="49" charset="-122"/>
                <a:ea typeface="仿宋" panose="02010609060101010101" pitchFamily="49" charset="-122"/>
                <a:cs typeface="+mn-cs"/>
              </a:rPr>
              <a:t>）</a:t>
            </a:r>
            <a:r>
              <a:rPr lang="zh-CN" altLang="en-US" sz="1800" b="1" dirty="0" smtClean="0">
                <a:latin typeface="仿宋" panose="02010609060101010101" pitchFamily="49" charset="-122"/>
                <a:ea typeface="仿宋" panose="02010609060101010101" pitchFamily="49" charset="-122"/>
                <a:cs typeface="+mn-cs"/>
              </a:rPr>
              <a:t>单击 “</a:t>
            </a:r>
            <a:r>
              <a:rPr lang="zh-CN" altLang="en-US" sz="1800" b="1" dirty="0">
                <a:latin typeface="仿宋" panose="02010609060101010101" pitchFamily="49" charset="-122"/>
                <a:ea typeface="仿宋" panose="02010609060101010101" pitchFamily="49" charset="-122"/>
                <a:cs typeface="+mn-cs"/>
              </a:rPr>
              <a:t>是（</a:t>
            </a:r>
            <a:r>
              <a:rPr lang="en-US" altLang="zh-CN" sz="1800" b="1" dirty="0">
                <a:latin typeface="仿宋" panose="02010609060101010101" pitchFamily="49" charset="-122"/>
                <a:ea typeface="仿宋" panose="02010609060101010101" pitchFamily="49" charset="-122"/>
                <a:cs typeface="+mn-cs"/>
              </a:rPr>
              <a:t>Y</a:t>
            </a:r>
            <a:r>
              <a:rPr lang="zh-CN" altLang="en-US" sz="1800" b="1" dirty="0">
                <a:latin typeface="仿宋" panose="02010609060101010101" pitchFamily="49" charset="-122"/>
                <a:ea typeface="仿宋" panose="02010609060101010101" pitchFamily="49" charset="-122"/>
                <a:cs typeface="+mn-cs"/>
              </a:rPr>
              <a:t>）”按钮即可删除记录。如果该表有关联表，即被</a:t>
            </a:r>
            <a:r>
              <a:rPr lang="zh-CN" altLang="en-US" sz="1800" b="1" dirty="0" smtClean="0">
                <a:latin typeface="仿宋" panose="02010609060101010101" pitchFamily="49" charset="-122"/>
                <a:ea typeface="仿宋" panose="02010609060101010101" pitchFamily="49" charset="-122"/>
                <a:cs typeface="+mn-cs"/>
              </a:rPr>
              <a:t>删除的</a:t>
            </a:r>
            <a:r>
              <a:rPr lang="zh-CN" altLang="en-US" sz="1800" b="1" dirty="0">
                <a:latin typeface="仿宋" panose="02010609060101010101" pitchFamily="49" charset="-122"/>
                <a:ea typeface="仿宋" panose="02010609060101010101" pitchFamily="49" charset="-122"/>
                <a:cs typeface="+mn-cs"/>
              </a:rPr>
              <a:t>记录主键字段在外键表中有对应的记录，则会弹出约束冲突</a:t>
            </a:r>
            <a:r>
              <a:rPr lang="zh-CN" altLang="en-US" sz="1800" b="1" dirty="0" smtClean="0">
                <a:latin typeface="仿宋" panose="02010609060101010101" pitchFamily="49" charset="-122"/>
                <a:ea typeface="仿宋" panose="02010609060101010101" pitchFamily="49" charset="-122"/>
                <a:cs typeface="+mn-cs"/>
              </a:rPr>
              <a:t>对话框。</a:t>
            </a:r>
            <a:endParaRPr lang="en-US" altLang="zh-CN" sz="1800" b="1" dirty="0" smtClean="0">
              <a:latin typeface="仿宋" panose="02010609060101010101" pitchFamily="49" charset="-122"/>
              <a:ea typeface="仿宋" panose="02010609060101010101" pitchFamily="49" charset="-122"/>
              <a:cs typeface="+mn-cs"/>
            </a:endParaRPr>
          </a:p>
        </p:txBody>
      </p:sp>
      <p:pic>
        <p:nvPicPr>
          <p:cNvPr id="2" name="图片 1"/>
          <p:cNvPicPr>
            <a:picLocks noChangeAspect="1"/>
          </p:cNvPicPr>
          <p:nvPr/>
        </p:nvPicPr>
        <p:blipFill>
          <a:blip r:embed="rId3"/>
          <a:stretch>
            <a:fillRect/>
          </a:stretch>
        </p:blipFill>
        <p:spPr>
          <a:xfrm>
            <a:off x="6876256" y="6093296"/>
            <a:ext cx="1316638" cy="684251"/>
          </a:xfrm>
          <a:prstGeom prst="rect">
            <a:avLst/>
          </a:prstGeom>
        </p:spPr>
      </p:pic>
    </p:spTree>
    <p:extLst>
      <p:ext uri="{BB962C8B-B14F-4D97-AF65-F5344CB8AC3E}">
        <p14:creationId xmlns:p14="http://schemas.microsoft.com/office/powerpoint/2010/main" val="170542263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3" name="Rectangle 2"/>
          <p:cNvSpPr>
            <a:spLocks noGrp="1" noChangeArrowheads="1"/>
          </p:cNvSpPr>
          <p:nvPr>
            <p:ph type="title"/>
          </p:nvPr>
        </p:nvSpPr>
        <p:spPr>
          <a:xfrm>
            <a:off x="611560" y="188640"/>
            <a:ext cx="7391400" cy="563563"/>
          </a:xfrm>
        </p:spPr>
        <p:txBody>
          <a:bodyPr/>
          <a:lstStyle/>
          <a:p>
            <a:pPr eaLnBrk="1" hangingPunct="1"/>
            <a:r>
              <a:rPr lang="zh-CN" altLang="en-US" dirty="0" smtClean="0"/>
              <a:t>学习任务二     使用 </a:t>
            </a:r>
            <a:r>
              <a:rPr lang="en-US" altLang="zh-CN" dirty="0"/>
              <a:t>T-SQL </a:t>
            </a:r>
            <a:r>
              <a:rPr lang="zh-CN" altLang="en-US" dirty="0" smtClean="0"/>
              <a:t>语句插入</a:t>
            </a:r>
            <a:r>
              <a:rPr lang="zh-CN" altLang="en-US" dirty="0"/>
              <a:t>数据</a:t>
            </a:r>
            <a:r>
              <a:rPr lang="zh-CN" altLang="en-US" dirty="0" smtClean="0"/>
              <a:t/>
            </a:r>
            <a:br>
              <a:rPr lang="zh-CN" altLang="en-US" dirty="0" smtClean="0"/>
            </a:br>
            <a:endParaRPr lang="zh-CN" altLang="en-US" dirty="0" smtClean="0"/>
          </a:p>
        </p:txBody>
      </p:sp>
      <p:sp>
        <p:nvSpPr>
          <p:cNvPr id="5" name="Rectangle 3"/>
          <p:cNvSpPr>
            <a:spLocks noGrp="1" noChangeArrowheads="1"/>
          </p:cNvSpPr>
          <p:nvPr>
            <p:ph idx="1"/>
          </p:nvPr>
        </p:nvSpPr>
        <p:spPr>
          <a:xfrm>
            <a:off x="395536" y="754000"/>
            <a:ext cx="8229600" cy="5699336"/>
          </a:xfrm>
          <a:noFill/>
        </p:spPr>
        <p:txBody>
          <a:bodyPr/>
          <a:lstStyle/>
          <a:p>
            <a:pPr marL="533400" indent="-533400" eaLnBrk="1" hangingPunct="1"/>
            <a:r>
              <a:rPr lang="zh-CN" altLang="en-US" dirty="0" smtClean="0"/>
              <a:t>任务描述</a:t>
            </a:r>
          </a:p>
          <a:p>
            <a:pPr marL="0" indent="539750" eaLnBrk="1" hangingPunct="1">
              <a:buNone/>
            </a:pPr>
            <a:r>
              <a:rPr lang="zh-CN" altLang="en-US" sz="1800" b="1" dirty="0">
                <a:latin typeface="仿宋" panose="02010609060101010101" pitchFamily="49" charset="-122"/>
                <a:ea typeface="仿宋" panose="02010609060101010101" pitchFamily="49" charset="-122"/>
              </a:rPr>
              <a:t>通过 </a:t>
            </a:r>
            <a:r>
              <a:rPr lang="en-US" altLang="zh-CN" sz="1800" b="1" dirty="0">
                <a:latin typeface="仿宋" panose="02010609060101010101" pitchFamily="49" charset="-122"/>
                <a:ea typeface="仿宋" panose="02010609060101010101" pitchFamily="49" charset="-122"/>
              </a:rPr>
              <a:t>SQL Server Management Studio </a:t>
            </a:r>
            <a:r>
              <a:rPr lang="zh-CN" altLang="en-US" sz="1800" b="1" dirty="0">
                <a:latin typeface="仿宋" panose="02010609060101010101" pitchFamily="49" charset="-122"/>
                <a:ea typeface="仿宋" panose="02010609060101010101" pitchFamily="49" charset="-122"/>
              </a:rPr>
              <a:t>工具虽然可以对数据表中</a:t>
            </a:r>
            <a:r>
              <a:rPr lang="zh-CN" altLang="en-US" sz="1800" b="1" dirty="0" smtClean="0">
                <a:latin typeface="仿宋" panose="02010609060101010101" pitchFamily="49" charset="-122"/>
                <a:ea typeface="仿宋" panose="02010609060101010101" pitchFamily="49" charset="-122"/>
              </a:rPr>
              <a:t>数据</a:t>
            </a:r>
            <a:r>
              <a:rPr lang="zh-CN" altLang="en-US" sz="1800" b="1" dirty="0">
                <a:latin typeface="仿宋" panose="02010609060101010101" pitchFamily="49" charset="-122"/>
                <a:ea typeface="仿宋" panose="02010609060101010101" pitchFamily="49" charset="-122"/>
              </a:rPr>
              <a:t>方便地进行增、改、删、查，但是这些操作不能很好地和</a:t>
            </a:r>
            <a:r>
              <a:rPr lang="zh-CN" altLang="en-US" sz="1800" b="1" dirty="0" smtClean="0">
                <a:latin typeface="仿宋" panose="02010609060101010101" pitchFamily="49" charset="-122"/>
                <a:ea typeface="仿宋" panose="02010609060101010101" pitchFamily="49" charset="-122"/>
              </a:rPr>
              <a:t>应用程序进行</a:t>
            </a:r>
            <a:r>
              <a:rPr lang="zh-CN" altLang="en-US" sz="1800" b="1" dirty="0">
                <a:latin typeface="仿宋" panose="02010609060101010101" pitchFamily="49" charset="-122"/>
                <a:ea typeface="仿宋" panose="02010609060101010101" pitchFamily="49" charset="-122"/>
              </a:rPr>
              <a:t>数据交互，要想把应用程序中获取的数据添加到数据表中，</a:t>
            </a:r>
            <a:r>
              <a:rPr lang="zh-CN" altLang="en-US" sz="1800" b="1" dirty="0" smtClean="0">
                <a:latin typeface="仿宋" panose="02010609060101010101" pitchFamily="49" charset="-122"/>
                <a:ea typeface="仿宋" panose="02010609060101010101" pitchFamily="49" charset="-122"/>
              </a:rPr>
              <a:t>或者把</a:t>
            </a:r>
            <a:r>
              <a:rPr lang="zh-CN" altLang="en-US" sz="1800" b="1" dirty="0">
                <a:latin typeface="仿宋" panose="02010609060101010101" pitchFamily="49" charset="-122"/>
                <a:ea typeface="仿宋" panose="02010609060101010101" pitchFamily="49" charset="-122"/>
              </a:rPr>
              <a:t>数据表中的数据提供给应用程序，需要使用 </a:t>
            </a:r>
            <a:r>
              <a:rPr lang="en-US" altLang="zh-CN" sz="1800" b="1" dirty="0">
                <a:latin typeface="仿宋" panose="02010609060101010101" pitchFamily="49" charset="-122"/>
                <a:ea typeface="仿宋" panose="02010609060101010101" pitchFamily="49" charset="-122"/>
              </a:rPr>
              <a:t>T-SQL</a:t>
            </a:r>
            <a:r>
              <a:rPr lang="zh-CN" altLang="en-US" sz="1800" b="1" dirty="0">
                <a:latin typeface="仿宋" panose="02010609060101010101" pitchFamily="49" charset="-122"/>
                <a:ea typeface="仿宋" panose="02010609060101010101" pitchFamily="49" charset="-122"/>
              </a:rPr>
              <a:t>语句对</a:t>
            </a:r>
            <a:r>
              <a:rPr lang="zh-CN" altLang="en-US" sz="1800" b="1" dirty="0" smtClean="0">
                <a:latin typeface="仿宋" panose="02010609060101010101" pitchFamily="49" charset="-122"/>
                <a:ea typeface="仿宋" panose="02010609060101010101" pitchFamily="49" charset="-122"/>
              </a:rPr>
              <a:t>数据表进行</a:t>
            </a:r>
            <a:r>
              <a:rPr lang="zh-CN" altLang="en-US" sz="1800" b="1" dirty="0">
                <a:latin typeface="仿宋" panose="02010609060101010101" pitchFamily="49" charset="-122"/>
                <a:ea typeface="仿宋" panose="02010609060101010101" pitchFamily="49" charset="-122"/>
              </a:rPr>
              <a:t>增、改、删、查。单击工具栏上的“新建查询（</a:t>
            </a:r>
            <a:r>
              <a:rPr lang="en-US" altLang="zh-CN" sz="1800" b="1" dirty="0">
                <a:latin typeface="仿宋" panose="02010609060101010101" pitchFamily="49" charset="-122"/>
                <a:ea typeface="仿宋" panose="02010609060101010101" pitchFamily="49" charset="-122"/>
              </a:rPr>
              <a:t>N</a:t>
            </a:r>
            <a:r>
              <a:rPr lang="zh-CN" altLang="en-US" sz="1800" b="1" dirty="0">
                <a:latin typeface="仿宋" panose="02010609060101010101" pitchFamily="49" charset="-122"/>
                <a:ea typeface="仿宋" panose="02010609060101010101" pitchFamily="49" charset="-122"/>
              </a:rPr>
              <a:t>）”，在查询编辑器窗口中输入相应的 </a:t>
            </a:r>
            <a:r>
              <a:rPr lang="en-US" altLang="zh-CN" sz="1800" b="1" dirty="0">
                <a:latin typeface="仿宋" panose="02010609060101010101" pitchFamily="49" charset="-122"/>
                <a:ea typeface="仿宋" panose="02010609060101010101" pitchFamily="49" charset="-122"/>
              </a:rPr>
              <a:t>T-SQL</a:t>
            </a:r>
            <a:r>
              <a:rPr lang="zh-CN" altLang="en-US" sz="1800" b="1" dirty="0">
                <a:latin typeface="仿宋" panose="02010609060101010101" pitchFamily="49" charset="-122"/>
                <a:ea typeface="仿宋" panose="02010609060101010101" pitchFamily="49" charset="-122"/>
              </a:rPr>
              <a:t>语句。 </a:t>
            </a:r>
            <a:endParaRPr lang="en-US" altLang="zh-CN" sz="1800" b="1" dirty="0" smtClean="0">
              <a:latin typeface="仿宋" panose="02010609060101010101" pitchFamily="49" charset="-122"/>
              <a:ea typeface="仿宋" panose="02010609060101010101" pitchFamily="49" charset="-122"/>
            </a:endParaRPr>
          </a:p>
          <a:p>
            <a:pPr marL="533400" indent="-533400" eaLnBrk="1" hangingPunct="1"/>
            <a:r>
              <a:rPr lang="zh-CN" altLang="en-US" dirty="0" smtClean="0"/>
              <a:t>任务目标</a:t>
            </a:r>
          </a:p>
          <a:p>
            <a:pPr marL="457200" lvl="1" indent="0" eaLnBrk="1" hangingPunct="1">
              <a:buNone/>
            </a:pPr>
            <a:r>
              <a:rPr lang="zh-CN" altLang="en-US" sz="1800" b="1" dirty="0">
                <a:latin typeface="仿宋" panose="02010609060101010101" pitchFamily="49" charset="-122"/>
                <a:ea typeface="仿宋" panose="02010609060101010101" pitchFamily="49" charset="-122"/>
                <a:cs typeface="+mn-cs"/>
              </a:rPr>
              <a:t>（</a:t>
            </a:r>
            <a:r>
              <a:rPr lang="en-US" altLang="zh-CN" sz="1800" b="1" dirty="0">
                <a:latin typeface="仿宋" panose="02010609060101010101" pitchFamily="49" charset="-122"/>
                <a:ea typeface="仿宋" panose="02010609060101010101" pitchFamily="49" charset="-122"/>
                <a:cs typeface="+mn-cs"/>
              </a:rPr>
              <a:t>1</a:t>
            </a:r>
            <a:r>
              <a:rPr lang="zh-CN" altLang="en-US" sz="1800" b="1" dirty="0">
                <a:latin typeface="仿宋" panose="02010609060101010101" pitchFamily="49" charset="-122"/>
                <a:ea typeface="仿宋" panose="02010609060101010101" pitchFamily="49" charset="-122"/>
                <a:cs typeface="+mn-cs"/>
              </a:rPr>
              <a:t>）能够利用 </a:t>
            </a:r>
            <a:r>
              <a:rPr lang="en-US" altLang="zh-CN" sz="1800" b="1" dirty="0">
                <a:latin typeface="仿宋" panose="02010609060101010101" pitchFamily="49" charset="-122"/>
                <a:ea typeface="仿宋" panose="02010609060101010101" pitchFamily="49" charset="-122"/>
                <a:cs typeface="+mn-cs"/>
              </a:rPr>
              <a:t>T-SQL</a:t>
            </a:r>
            <a:r>
              <a:rPr lang="zh-CN" altLang="en-US" sz="1800" b="1" dirty="0">
                <a:latin typeface="仿宋" panose="02010609060101010101" pitchFamily="49" charset="-122"/>
                <a:ea typeface="仿宋" panose="02010609060101010101" pitchFamily="49" charset="-122"/>
                <a:cs typeface="+mn-cs"/>
              </a:rPr>
              <a:t>语句在数据表对象中插入一行数据（记录）。</a:t>
            </a:r>
          </a:p>
          <a:p>
            <a:pPr marL="457200" lvl="1" indent="0" eaLnBrk="1" hangingPunct="1">
              <a:buNone/>
            </a:pPr>
            <a:r>
              <a:rPr lang="zh-CN" altLang="en-US" sz="1800" b="1" dirty="0">
                <a:latin typeface="仿宋" panose="02010609060101010101" pitchFamily="49" charset="-122"/>
                <a:ea typeface="仿宋" panose="02010609060101010101" pitchFamily="49" charset="-122"/>
                <a:cs typeface="+mn-cs"/>
              </a:rPr>
              <a:t>（</a:t>
            </a:r>
            <a:r>
              <a:rPr lang="en-US" altLang="zh-CN" sz="1800" b="1" dirty="0">
                <a:latin typeface="仿宋" panose="02010609060101010101" pitchFamily="49" charset="-122"/>
                <a:ea typeface="仿宋" panose="02010609060101010101" pitchFamily="49" charset="-122"/>
                <a:cs typeface="+mn-cs"/>
              </a:rPr>
              <a:t>2</a:t>
            </a:r>
            <a:r>
              <a:rPr lang="zh-CN" altLang="en-US" sz="1800" b="1" dirty="0">
                <a:latin typeface="仿宋" panose="02010609060101010101" pitchFamily="49" charset="-122"/>
                <a:ea typeface="仿宋" panose="02010609060101010101" pitchFamily="49" charset="-122"/>
                <a:cs typeface="+mn-cs"/>
              </a:rPr>
              <a:t>）会利用 </a:t>
            </a:r>
            <a:r>
              <a:rPr lang="en-US" altLang="zh-CN" sz="1800" b="1" dirty="0">
                <a:latin typeface="仿宋" panose="02010609060101010101" pitchFamily="49" charset="-122"/>
                <a:ea typeface="仿宋" panose="02010609060101010101" pitchFamily="49" charset="-122"/>
                <a:cs typeface="+mn-cs"/>
              </a:rPr>
              <a:t>T-SQL</a:t>
            </a:r>
            <a:r>
              <a:rPr lang="zh-CN" altLang="en-US" sz="1800" b="1" dirty="0">
                <a:latin typeface="仿宋" panose="02010609060101010101" pitchFamily="49" charset="-122"/>
                <a:ea typeface="仿宋" panose="02010609060101010101" pitchFamily="49" charset="-122"/>
                <a:cs typeface="+mn-cs"/>
              </a:rPr>
              <a:t>语句在数据表对象中插入默认值。</a:t>
            </a:r>
          </a:p>
          <a:p>
            <a:pPr marL="457200" lvl="1" indent="0" eaLnBrk="1" hangingPunct="1">
              <a:buNone/>
            </a:pPr>
            <a:r>
              <a:rPr lang="zh-CN" altLang="en-US" sz="1800" b="1" dirty="0">
                <a:latin typeface="仿宋" panose="02010609060101010101" pitchFamily="49" charset="-122"/>
                <a:ea typeface="仿宋" panose="02010609060101010101" pitchFamily="49" charset="-122"/>
                <a:cs typeface="+mn-cs"/>
              </a:rPr>
              <a:t>（</a:t>
            </a:r>
            <a:r>
              <a:rPr lang="en-US" altLang="zh-CN" sz="1800" b="1" dirty="0">
                <a:latin typeface="仿宋" panose="02010609060101010101" pitchFamily="49" charset="-122"/>
                <a:ea typeface="仿宋" panose="02010609060101010101" pitchFamily="49" charset="-122"/>
                <a:cs typeface="+mn-cs"/>
              </a:rPr>
              <a:t>3</a:t>
            </a:r>
            <a:r>
              <a:rPr lang="zh-CN" altLang="en-US" sz="1800" b="1" dirty="0">
                <a:latin typeface="仿宋" panose="02010609060101010101" pitchFamily="49" charset="-122"/>
                <a:ea typeface="仿宋" panose="02010609060101010101" pitchFamily="49" charset="-122"/>
                <a:cs typeface="+mn-cs"/>
              </a:rPr>
              <a:t>）能够利用 </a:t>
            </a:r>
            <a:r>
              <a:rPr lang="en-US" altLang="zh-CN" sz="1800" b="1" dirty="0">
                <a:latin typeface="仿宋" panose="02010609060101010101" pitchFamily="49" charset="-122"/>
                <a:ea typeface="仿宋" panose="02010609060101010101" pitchFamily="49" charset="-122"/>
                <a:cs typeface="+mn-cs"/>
              </a:rPr>
              <a:t>T-SQL</a:t>
            </a:r>
            <a:r>
              <a:rPr lang="zh-CN" altLang="en-US" sz="1800" b="1" dirty="0">
                <a:latin typeface="仿宋" panose="02010609060101010101" pitchFamily="49" charset="-122"/>
                <a:ea typeface="仿宋" panose="02010609060101010101" pitchFamily="49" charset="-122"/>
                <a:cs typeface="+mn-cs"/>
              </a:rPr>
              <a:t>语句在数据表对象中一次插入多行数据（记录）。</a:t>
            </a:r>
          </a:p>
          <a:p>
            <a:pPr marL="457200" lvl="1" indent="0" eaLnBrk="1" hangingPunct="1">
              <a:buNone/>
            </a:pPr>
            <a:r>
              <a:rPr lang="zh-CN" altLang="en-US" sz="1800" b="1" dirty="0">
                <a:latin typeface="仿宋" panose="02010609060101010101" pitchFamily="49" charset="-122"/>
                <a:ea typeface="仿宋" panose="02010609060101010101" pitchFamily="49" charset="-122"/>
                <a:cs typeface="+mn-cs"/>
              </a:rPr>
              <a:t>（</a:t>
            </a:r>
            <a:r>
              <a:rPr lang="en-US" altLang="zh-CN" sz="1800" b="1" dirty="0">
                <a:latin typeface="仿宋" panose="02010609060101010101" pitchFamily="49" charset="-122"/>
                <a:ea typeface="仿宋" panose="02010609060101010101" pitchFamily="49" charset="-122"/>
                <a:cs typeface="+mn-cs"/>
              </a:rPr>
              <a:t>4</a:t>
            </a:r>
            <a:r>
              <a:rPr lang="zh-CN" altLang="en-US" sz="1800" b="1" dirty="0">
                <a:latin typeface="仿宋" panose="02010609060101010101" pitchFamily="49" charset="-122"/>
                <a:ea typeface="仿宋" panose="02010609060101010101" pitchFamily="49" charset="-122"/>
                <a:cs typeface="+mn-cs"/>
              </a:rPr>
              <a:t>）理解语句的规范性，培养精益求精的工匠精神。</a:t>
            </a:r>
          </a:p>
          <a:p>
            <a:pPr marL="533400" indent="-533400" eaLnBrk="1" hangingPunct="1"/>
            <a:r>
              <a:rPr lang="zh-CN" altLang="en-US" dirty="0" smtClean="0"/>
              <a:t>任务分析</a:t>
            </a:r>
            <a:endParaRPr lang="en-US" altLang="zh-CN" dirty="0" smtClean="0"/>
          </a:p>
          <a:p>
            <a:pPr marL="457200" lvl="1" indent="0" eaLnBrk="1" hangingPunct="1">
              <a:buNone/>
            </a:pPr>
            <a:r>
              <a:rPr lang="zh-CN" altLang="en-US" sz="1800" b="1" dirty="0">
                <a:latin typeface="仿宋" panose="02010609060101010101" pitchFamily="49" charset="-122"/>
                <a:ea typeface="仿宋" panose="02010609060101010101" pitchFamily="49" charset="-122"/>
                <a:cs typeface="+mn-cs"/>
              </a:rPr>
              <a:t>要使用 </a:t>
            </a:r>
            <a:r>
              <a:rPr lang="en-US" altLang="zh-CN" sz="1800" b="1" dirty="0">
                <a:latin typeface="仿宋" panose="02010609060101010101" pitchFamily="49" charset="-122"/>
                <a:ea typeface="仿宋" panose="02010609060101010101" pitchFamily="49" charset="-122"/>
                <a:cs typeface="+mn-cs"/>
              </a:rPr>
              <a:t>T-SQL</a:t>
            </a:r>
            <a:r>
              <a:rPr lang="zh-CN" altLang="en-US" sz="1800" b="1" dirty="0">
                <a:latin typeface="仿宋" panose="02010609060101010101" pitchFamily="49" charset="-122"/>
                <a:ea typeface="仿宋" panose="02010609060101010101" pitchFamily="49" charset="-122"/>
                <a:cs typeface="+mn-cs"/>
              </a:rPr>
              <a:t>语句在数据表对象中一次插入一行或多行数据（记录），用户</a:t>
            </a:r>
            <a:r>
              <a:rPr lang="zh-CN" altLang="en-US" sz="1800" b="1" dirty="0" smtClean="0">
                <a:latin typeface="仿宋" panose="02010609060101010101" pitchFamily="49" charset="-122"/>
                <a:ea typeface="仿宋" panose="02010609060101010101" pitchFamily="49" charset="-122"/>
                <a:cs typeface="+mn-cs"/>
              </a:rPr>
              <a:t>首先连接</a:t>
            </a:r>
            <a:r>
              <a:rPr lang="zh-CN" altLang="en-US" sz="1800" b="1" dirty="0">
                <a:latin typeface="仿宋" panose="02010609060101010101" pitchFamily="49" charset="-122"/>
                <a:ea typeface="仿宋" panose="02010609060101010101" pitchFamily="49" charset="-122"/>
                <a:cs typeface="+mn-cs"/>
              </a:rPr>
              <a:t>到 </a:t>
            </a:r>
            <a:r>
              <a:rPr lang="en-US" altLang="zh-CN" sz="1800" b="1" dirty="0">
                <a:latin typeface="仿宋" panose="02010609060101010101" pitchFamily="49" charset="-122"/>
                <a:ea typeface="仿宋" panose="02010609060101010101" pitchFamily="49" charset="-122"/>
                <a:cs typeface="+mn-cs"/>
              </a:rPr>
              <a:t>SQL Server </a:t>
            </a:r>
            <a:r>
              <a:rPr lang="zh-CN" altLang="en-US" sz="1800" b="1" dirty="0">
                <a:latin typeface="仿宋" panose="02010609060101010101" pitchFamily="49" charset="-122"/>
                <a:ea typeface="仿宋" panose="02010609060101010101" pitchFamily="49" charset="-122"/>
                <a:cs typeface="+mn-cs"/>
              </a:rPr>
              <a:t>实例，然后单击工具栏上的“新建查询（</a:t>
            </a:r>
            <a:r>
              <a:rPr lang="en-US" altLang="zh-CN" sz="1800" b="1" dirty="0">
                <a:latin typeface="仿宋" panose="02010609060101010101" pitchFamily="49" charset="-122"/>
                <a:ea typeface="仿宋" panose="02010609060101010101" pitchFamily="49" charset="-122"/>
                <a:cs typeface="+mn-cs"/>
              </a:rPr>
              <a:t>N</a:t>
            </a:r>
            <a:r>
              <a:rPr lang="zh-CN" altLang="en-US" sz="1800" b="1" dirty="0">
                <a:latin typeface="仿宋" panose="02010609060101010101" pitchFamily="49" charset="-122"/>
                <a:ea typeface="仿宋" panose="02010609060101010101" pitchFamily="49" charset="-122"/>
                <a:cs typeface="+mn-cs"/>
              </a:rPr>
              <a:t>）”，在查询编辑器</a:t>
            </a:r>
            <a:r>
              <a:rPr lang="zh-CN" altLang="en-US" sz="1800" b="1" dirty="0" smtClean="0">
                <a:latin typeface="仿宋" panose="02010609060101010101" pitchFamily="49" charset="-122"/>
                <a:ea typeface="仿宋" panose="02010609060101010101" pitchFamily="49" charset="-122"/>
                <a:cs typeface="+mn-cs"/>
              </a:rPr>
              <a:t>窗口中</a:t>
            </a:r>
            <a:r>
              <a:rPr lang="zh-CN" altLang="en-US" sz="1800" b="1" dirty="0">
                <a:latin typeface="仿宋" panose="02010609060101010101" pitchFamily="49" charset="-122"/>
                <a:ea typeface="仿宋" panose="02010609060101010101" pitchFamily="49" charset="-122"/>
                <a:cs typeface="+mn-cs"/>
              </a:rPr>
              <a:t>输入相应的 </a:t>
            </a:r>
            <a:r>
              <a:rPr lang="en-US" altLang="zh-CN" sz="1800" b="1" dirty="0">
                <a:latin typeface="仿宋" panose="02010609060101010101" pitchFamily="49" charset="-122"/>
                <a:ea typeface="仿宋" panose="02010609060101010101" pitchFamily="49" charset="-122"/>
                <a:cs typeface="+mn-cs"/>
              </a:rPr>
              <a:t>T-SQL</a:t>
            </a:r>
            <a:r>
              <a:rPr lang="zh-CN" altLang="en-US" sz="1800" b="1" dirty="0">
                <a:latin typeface="仿宋" panose="02010609060101010101" pitchFamily="49" charset="-122"/>
                <a:ea typeface="仿宋" panose="02010609060101010101" pitchFamily="49" charset="-122"/>
                <a:cs typeface="+mn-cs"/>
              </a:rPr>
              <a:t>语句向表中添加数据行（记录），也可以将现有表中的数据</a:t>
            </a:r>
            <a:r>
              <a:rPr lang="zh-CN" altLang="en-US" sz="1800" b="1" dirty="0" smtClean="0">
                <a:latin typeface="仿宋" panose="02010609060101010101" pitchFamily="49" charset="-122"/>
                <a:ea typeface="仿宋" panose="02010609060101010101" pitchFamily="49" charset="-122"/>
                <a:cs typeface="+mn-cs"/>
              </a:rPr>
              <a:t>添加到</a:t>
            </a:r>
            <a:r>
              <a:rPr lang="zh-CN" altLang="en-US" sz="1800" b="1" dirty="0">
                <a:latin typeface="仿宋" panose="02010609060101010101" pitchFamily="49" charset="-122"/>
                <a:ea typeface="仿宋" panose="02010609060101010101" pitchFamily="49" charset="-122"/>
                <a:cs typeface="+mn-cs"/>
              </a:rPr>
              <a:t>新建的表中。</a:t>
            </a:r>
            <a:endParaRPr lang="en-US" altLang="zh-CN" sz="1800" b="1" dirty="0">
              <a:latin typeface="仿宋" panose="02010609060101010101" pitchFamily="49" charset="-122"/>
              <a:ea typeface="仿宋" panose="02010609060101010101" pitchFamily="49" charset="-122"/>
              <a:cs typeface="+mn-cs"/>
            </a:endParaRPr>
          </a:p>
          <a:p>
            <a:pPr marL="914400" lvl="1" indent="-457200" eaLnBrk="1" hangingPunct="1">
              <a:buFont typeface="Wingdings" pitchFamily="2" charset="2"/>
              <a:buNone/>
            </a:pPr>
            <a:endParaRPr lang="zh-CN" altLang="en-US" dirty="0" smtClean="0"/>
          </a:p>
        </p:txBody>
      </p:sp>
    </p:spTree>
    <p:extLst>
      <p:ext uri="{BB962C8B-B14F-4D97-AF65-F5344CB8AC3E}">
        <p14:creationId xmlns:p14="http://schemas.microsoft.com/office/powerpoint/2010/main" val="174919886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9" name="Rectangle 2"/>
          <p:cNvSpPr>
            <a:spLocks noGrp="1" noChangeArrowheads="1"/>
          </p:cNvSpPr>
          <p:nvPr>
            <p:ph type="title"/>
          </p:nvPr>
        </p:nvSpPr>
        <p:spPr>
          <a:xfrm>
            <a:off x="539552" y="188640"/>
            <a:ext cx="7391400" cy="563563"/>
          </a:xfrm>
        </p:spPr>
        <p:txBody>
          <a:bodyPr/>
          <a:lstStyle/>
          <a:p>
            <a:pPr eaLnBrk="1" hangingPunct="1"/>
            <a:r>
              <a:rPr lang="zh-CN" altLang="en-US" dirty="0"/>
              <a:t>学习任务二     使用 </a:t>
            </a:r>
            <a:r>
              <a:rPr lang="en-US" altLang="zh-CN" dirty="0"/>
              <a:t>T-SQL </a:t>
            </a:r>
            <a:r>
              <a:rPr lang="zh-CN" altLang="en-US" dirty="0"/>
              <a:t>语句插入数据</a:t>
            </a:r>
            <a:endParaRPr lang="zh-CN" altLang="en-US" dirty="0" smtClean="0"/>
          </a:p>
        </p:txBody>
      </p:sp>
      <p:sp>
        <p:nvSpPr>
          <p:cNvPr id="45060" name="Rectangle 3"/>
          <p:cNvSpPr>
            <a:spLocks noGrp="1" noChangeArrowheads="1"/>
          </p:cNvSpPr>
          <p:nvPr>
            <p:ph idx="1"/>
          </p:nvPr>
        </p:nvSpPr>
        <p:spPr>
          <a:xfrm>
            <a:off x="323528" y="752203"/>
            <a:ext cx="8229600" cy="5537204"/>
          </a:xfrm>
          <a:noFill/>
        </p:spPr>
        <p:txBody>
          <a:bodyPr/>
          <a:lstStyle/>
          <a:p>
            <a:pPr marL="533400" indent="-533400" eaLnBrk="1" hangingPunct="1"/>
            <a:r>
              <a:rPr lang="zh-CN" altLang="en-US" dirty="0" smtClean="0"/>
              <a:t>任务实施</a:t>
            </a:r>
          </a:p>
          <a:p>
            <a:pPr marL="457200" lvl="1" indent="0" eaLnBrk="1" hangingPunct="1">
              <a:buNone/>
            </a:pPr>
            <a:r>
              <a:rPr lang="zh-CN" altLang="en-US" sz="1800" b="1" dirty="0">
                <a:latin typeface="仿宋" panose="02010609060101010101" pitchFamily="49" charset="-122"/>
                <a:ea typeface="仿宋" panose="02010609060101010101" pitchFamily="49" charset="-122"/>
                <a:cs typeface="+mn-cs"/>
              </a:rPr>
              <a:t>一、向学生信息表（</a:t>
            </a:r>
            <a:r>
              <a:rPr lang="en-US" altLang="zh-CN" sz="1800" b="1" dirty="0" err="1">
                <a:latin typeface="仿宋" panose="02010609060101010101" pitchFamily="49" charset="-122"/>
                <a:ea typeface="仿宋" panose="02010609060101010101" pitchFamily="49" charset="-122"/>
                <a:cs typeface="+mn-cs"/>
              </a:rPr>
              <a:t>xsxxb</a:t>
            </a:r>
            <a:r>
              <a:rPr lang="zh-CN" altLang="en-US" sz="1800" b="1" dirty="0">
                <a:latin typeface="仿宋" panose="02010609060101010101" pitchFamily="49" charset="-122"/>
                <a:ea typeface="仿宋" panose="02010609060101010101" pitchFamily="49" charset="-122"/>
                <a:cs typeface="+mn-cs"/>
              </a:rPr>
              <a:t>）中添加一行数据（记录）</a:t>
            </a:r>
            <a:endParaRPr lang="en-US" altLang="zh-CN" sz="1800" b="1" dirty="0">
              <a:latin typeface="仿宋" panose="02010609060101010101" pitchFamily="49" charset="-122"/>
              <a:ea typeface="仿宋" panose="02010609060101010101" pitchFamily="49" charset="-122"/>
              <a:cs typeface="+mn-cs"/>
            </a:endParaRPr>
          </a:p>
          <a:p>
            <a:pPr marL="457200" lvl="1" indent="0" eaLnBrk="1" hangingPunct="1">
              <a:buNone/>
            </a:pPr>
            <a:r>
              <a:rPr lang="zh-CN" altLang="en-US" sz="1800" b="1" dirty="0">
                <a:latin typeface="仿宋" panose="02010609060101010101" pitchFamily="49" charset="-122"/>
                <a:ea typeface="仿宋" panose="02010609060101010101" pitchFamily="49" charset="-122"/>
                <a:cs typeface="+mn-cs"/>
              </a:rPr>
              <a:t>（</a:t>
            </a:r>
            <a:r>
              <a:rPr lang="en-US" altLang="zh-CN" sz="1800" b="1" dirty="0">
                <a:latin typeface="仿宋" panose="02010609060101010101" pitchFamily="49" charset="-122"/>
                <a:ea typeface="仿宋" panose="02010609060101010101" pitchFamily="49" charset="-122"/>
                <a:cs typeface="+mn-cs"/>
              </a:rPr>
              <a:t>1</a:t>
            </a:r>
            <a:r>
              <a:rPr lang="zh-CN" altLang="en-US" sz="1800" b="1" dirty="0">
                <a:latin typeface="仿宋" panose="02010609060101010101" pitchFamily="49" charset="-122"/>
                <a:ea typeface="仿宋" panose="02010609060101010101" pitchFamily="49" charset="-122"/>
                <a:cs typeface="+mn-cs"/>
              </a:rPr>
              <a:t>）单击工具栏中的“新建查询（</a:t>
            </a:r>
            <a:r>
              <a:rPr lang="en-US" altLang="zh-CN" sz="1800" b="1" dirty="0">
                <a:latin typeface="仿宋" panose="02010609060101010101" pitchFamily="49" charset="-122"/>
                <a:ea typeface="仿宋" panose="02010609060101010101" pitchFamily="49" charset="-122"/>
                <a:cs typeface="+mn-cs"/>
              </a:rPr>
              <a:t>N</a:t>
            </a:r>
            <a:r>
              <a:rPr lang="zh-CN" altLang="en-US" sz="1800" b="1" dirty="0">
                <a:latin typeface="仿宋" panose="02010609060101010101" pitchFamily="49" charset="-122"/>
                <a:ea typeface="仿宋" panose="02010609060101010101" pitchFamily="49" charset="-122"/>
                <a:cs typeface="+mn-cs"/>
              </a:rPr>
              <a:t>）”按钮，在查询编辑器中输入如下代码： </a:t>
            </a:r>
          </a:p>
          <a:p>
            <a:pPr marL="457200" lvl="1" indent="0" eaLnBrk="1" hangingPunct="1">
              <a:buNone/>
            </a:pPr>
            <a:endParaRPr lang="en-US" altLang="zh-CN" sz="1800" b="1" dirty="0" smtClean="0">
              <a:latin typeface="仿宋" panose="02010609060101010101" pitchFamily="49" charset="-122"/>
              <a:ea typeface="仿宋" panose="02010609060101010101" pitchFamily="49" charset="-122"/>
              <a:cs typeface="+mn-cs"/>
            </a:endParaRPr>
          </a:p>
          <a:p>
            <a:pPr marL="457200" lvl="1" indent="0" eaLnBrk="1" hangingPunct="1">
              <a:buNone/>
            </a:pPr>
            <a:endParaRPr lang="en-US" altLang="zh-CN" sz="1800" b="1" dirty="0">
              <a:latin typeface="仿宋" panose="02010609060101010101" pitchFamily="49" charset="-122"/>
              <a:ea typeface="仿宋" panose="02010609060101010101" pitchFamily="49" charset="-122"/>
              <a:cs typeface="+mn-cs"/>
            </a:endParaRPr>
          </a:p>
          <a:p>
            <a:pPr marL="457200" lvl="1" indent="0" eaLnBrk="1" hangingPunct="1">
              <a:buNone/>
            </a:pPr>
            <a:endParaRPr lang="en-US" altLang="zh-CN" sz="1800" b="1" dirty="0" smtClean="0">
              <a:latin typeface="仿宋" panose="02010609060101010101" pitchFamily="49" charset="-122"/>
              <a:ea typeface="仿宋" panose="02010609060101010101" pitchFamily="49" charset="-122"/>
              <a:cs typeface="+mn-cs"/>
            </a:endParaRPr>
          </a:p>
          <a:p>
            <a:pPr marL="457200" lvl="1" indent="0" eaLnBrk="1" hangingPunct="1">
              <a:buNone/>
            </a:pPr>
            <a:endParaRPr lang="en-US" altLang="zh-CN" sz="1800" b="1" dirty="0" smtClean="0">
              <a:latin typeface="仿宋" panose="02010609060101010101" pitchFamily="49" charset="-122"/>
              <a:ea typeface="仿宋" panose="02010609060101010101" pitchFamily="49" charset="-122"/>
              <a:cs typeface="+mn-cs"/>
            </a:endParaRPr>
          </a:p>
          <a:p>
            <a:pPr marL="457200" lvl="1" indent="0" eaLnBrk="1" hangingPunct="1">
              <a:buNone/>
            </a:pPr>
            <a:r>
              <a:rPr lang="zh-CN" altLang="en-US" sz="1800" b="1" dirty="0" smtClean="0">
                <a:latin typeface="仿宋" panose="02010609060101010101" pitchFamily="49" charset="-122"/>
                <a:ea typeface="仿宋" panose="02010609060101010101" pitchFamily="49" charset="-122"/>
                <a:cs typeface="+mn-cs"/>
              </a:rPr>
              <a:t>（</a:t>
            </a:r>
            <a:r>
              <a:rPr lang="en-US" altLang="zh-CN" sz="1800" b="1" dirty="0">
                <a:latin typeface="仿宋" panose="02010609060101010101" pitchFamily="49" charset="-122"/>
                <a:ea typeface="仿宋" panose="02010609060101010101" pitchFamily="49" charset="-122"/>
                <a:cs typeface="+mn-cs"/>
              </a:rPr>
              <a:t>2</a:t>
            </a:r>
            <a:r>
              <a:rPr lang="zh-CN" altLang="en-US" sz="1800" b="1" dirty="0">
                <a:latin typeface="仿宋" panose="02010609060101010101" pitchFamily="49" charset="-122"/>
                <a:ea typeface="仿宋" panose="02010609060101010101" pitchFamily="49" charset="-122"/>
                <a:cs typeface="+mn-cs"/>
              </a:rPr>
              <a:t>）单击工具栏的 按钮或者按</a:t>
            </a:r>
            <a:r>
              <a:rPr lang="en-US" altLang="zh-CN" sz="1800" b="1" dirty="0">
                <a:latin typeface="仿宋" panose="02010609060101010101" pitchFamily="49" charset="-122"/>
                <a:ea typeface="仿宋" panose="02010609060101010101" pitchFamily="49" charset="-122"/>
                <a:cs typeface="+mn-cs"/>
              </a:rPr>
              <a:t>F5 </a:t>
            </a:r>
            <a:r>
              <a:rPr lang="zh-CN" altLang="en-US" sz="1800" b="1" dirty="0">
                <a:latin typeface="仿宋" panose="02010609060101010101" pitchFamily="49" charset="-122"/>
                <a:ea typeface="仿宋" panose="02010609060101010101" pitchFamily="49" charset="-122"/>
                <a:cs typeface="+mn-cs"/>
              </a:rPr>
              <a:t>键。</a:t>
            </a:r>
          </a:p>
          <a:p>
            <a:pPr marL="457200" lvl="1" indent="0" eaLnBrk="1" hangingPunct="1">
              <a:buNone/>
            </a:pPr>
            <a:r>
              <a:rPr lang="zh-CN" altLang="en-US" sz="1800" b="1" dirty="0">
                <a:latin typeface="仿宋" panose="02010609060101010101" pitchFamily="49" charset="-122"/>
                <a:ea typeface="仿宋" panose="02010609060101010101" pitchFamily="49" charset="-122"/>
                <a:cs typeface="+mn-cs"/>
              </a:rPr>
              <a:t>（</a:t>
            </a:r>
            <a:r>
              <a:rPr lang="en-US" altLang="zh-CN" sz="1800" b="1" dirty="0">
                <a:latin typeface="仿宋" panose="02010609060101010101" pitchFamily="49" charset="-122"/>
                <a:ea typeface="仿宋" panose="02010609060101010101" pitchFamily="49" charset="-122"/>
                <a:cs typeface="+mn-cs"/>
              </a:rPr>
              <a:t>3</a:t>
            </a:r>
            <a:r>
              <a:rPr lang="zh-CN" altLang="en-US" sz="1800" b="1" dirty="0">
                <a:latin typeface="仿宋" panose="02010609060101010101" pitchFamily="49" charset="-122"/>
                <a:ea typeface="仿宋" panose="02010609060101010101" pitchFamily="49" charset="-122"/>
                <a:cs typeface="+mn-cs"/>
              </a:rPr>
              <a:t>）查看执行</a:t>
            </a:r>
            <a:r>
              <a:rPr lang="zh-CN" altLang="en-US" sz="1800" b="1" dirty="0" smtClean="0">
                <a:latin typeface="仿宋" panose="02010609060101010101" pitchFamily="49" charset="-122"/>
                <a:ea typeface="仿宋" panose="02010609060101010101" pitchFamily="49" charset="-122"/>
                <a:cs typeface="+mn-cs"/>
              </a:rPr>
              <a:t>结果。</a:t>
            </a:r>
            <a:endParaRPr lang="en-US" altLang="zh-CN" sz="1800" b="1" dirty="0" smtClean="0">
              <a:latin typeface="仿宋" panose="02010609060101010101" pitchFamily="49" charset="-122"/>
              <a:ea typeface="仿宋" panose="02010609060101010101" pitchFamily="49" charset="-122"/>
              <a:cs typeface="+mn-cs"/>
            </a:endParaRPr>
          </a:p>
          <a:p>
            <a:pPr marL="457200" lvl="1" indent="0" eaLnBrk="1" hangingPunct="1">
              <a:buNone/>
            </a:pPr>
            <a:r>
              <a:rPr lang="zh-CN" altLang="en-US" sz="1800" b="1" dirty="0">
                <a:latin typeface="仿宋" panose="02010609060101010101" pitchFamily="49" charset="-122"/>
                <a:ea typeface="仿宋" panose="02010609060101010101" pitchFamily="49" charset="-122"/>
                <a:cs typeface="+mn-cs"/>
              </a:rPr>
              <a:t>（</a:t>
            </a:r>
            <a:r>
              <a:rPr lang="en-US" altLang="zh-CN" sz="1800" b="1" dirty="0">
                <a:latin typeface="仿宋" panose="02010609060101010101" pitchFamily="49" charset="-122"/>
                <a:ea typeface="仿宋" panose="02010609060101010101" pitchFamily="49" charset="-122"/>
                <a:cs typeface="+mn-cs"/>
              </a:rPr>
              <a:t>4</a:t>
            </a:r>
            <a:r>
              <a:rPr lang="zh-CN" altLang="en-US" sz="1800" b="1" dirty="0">
                <a:latin typeface="仿宋" panose="02010609060101010101" pitchFamily="49" charset="-122"/>
                <a:ea typeface="仿宋" panose="02010609060101010101" pitchFamily="49" charset="-122"/>
                <a:cs typeface="+mn-cs"/>
              </a:rPr>
              <a:t>）向学生信息表（</a:t>
            </a:r>
            <a:r>
              <a:rPr lang="en-US" altLang="zh-CN" sz="1800" b="1" dirty="0" err="1">
                <a:latin typeface="仿宋" panose="02010609060101010101" pitchFamily="49" charset="-122"/>
                <a:ea typeface="仿宋" panose="02010609060101010101" pitchFamily="49" charset="-122"/>
                <a:cs typeface="+mn-cs"/>
              </a:rPr>
              <a:t>xsxxb</a:t>
            </a:r>
            <a:r>
              <a:rPr lang="zh-CN" altLang="en-US" sz="1800" b="1" dirty="0">
                <a:latin typeface="仿宋" panose="02010609060101010101" pitchFamily="49" charset="-122"/>
                <a:ea typeface="仿宋" panose="02010609060101010101" pitchFamily="49" charset="-122"/>
                <a:cs typeface="+mn-cs"/>
              </a:rPr>
              <a:t>）的一行中插入部分数据，代码如下：</a:t>
            </a:r>
            <a:endParaRPr lang="en-US" altLang="zh-CN" sz="1800" b="1" dirty="0" smtClean="0">
              <a:latin typeface="仿宋" panose="02010609060101010101" pitchFamily="49" charset="-122"/>
              <a:ea typeface="仿宋" panose="02010609060101010101" pitchFamily="49" charset="-122"/>
              <a:cs typeface="+mn-cs"/>
            </a:endParaRPr>
          </a:p>
        </p:txBody>
      </p:sp>
      <p:pic>
        <p:nvPicPr>
          <p:cNvPr id="5" name="图片 4"/>
          <p:cNvPicPr>
            <a:picLocks noChangeAspect="1"/>
          </p:cNvPicPr>
          <p:nvPr/>
        </p:nvPicPr>
        <p:blipFill>
          <a:blip r:embed="rId2"/>
          <a:stretch>
            <a:fillRect/>
          </a:stretch>
        </p:blipFill>
        <p:spPr>
          <a:xfrm>
            <a:off x="6887569" y="5947281"/>
            <a:ext cx="1316638" cy="684251"/>
          </a:xfrm>
          <a:prstGeom prst="rect">
            <a:avLst/>
          </a:prstGeom>
        </p:spPr>
      </p:pic>
      <p:pic>
        <p:nvPicPr>
          <p:cNvPr id="3" name="图片 2"/>
          <p:cNvPicPr>
            <a:picLocks noChangeAspect="1"/>
          </p:cNvPicPr>
          <p:nvPr/>
        </p:nvPicPr>
        <p:blipFill>
          <a:blip r:embed="rId3"/>
          <a:stretch>
            <a:fillRect/>
          </a:stretch>
        </p:blipFill>
        <p:spPr>
          <a:xfrm>
            <a:off x="570479" y="2265858"/>
            <a:ext cx="7982649" cy="1083883"/>
          </a:xfrm>
          <a:prstGeom prst="rect">
            <a:avLst/>
          </a:prstGeom>
        </p:spPr>
      </p:pic>
      <p:pic>
        <p:nvPicPr>
          <p:cNvPr id="4" name="图片 3"/>
          <p:cNvPicPr>
            <a:picLocks noChangeAspect="1"/>
          </p:cNvPicPr>
          <p:nvPr/>
        </p:nvPicPr>
        <p:blipFill>
          <a:blip r:embed="rId4"/>
          <a:stretch>
            <a:fillRect/>
          </a:stretch>
        </p:blipFill>
        <p:spPr>
          <a:xfrm>
            <a:off x="1259632" y="4581128"/>
            <a:ext cx="5713859" cy="822796"/>
          </a:xfrm>
          <a:prstGeom prst="rect">
            <a:avLst/>
          </a:prstGeom>
        </p:spPr>
      </p:pic>
    </p:spTree>
    <p:extLst>
      <p:ext uri="{BB962C8B-B14F-4D97-AF65-F5344CB8AC3E}">
        <p14:creationId xmlns:p14="http://schemas.microsoft.com/office/powerpoint/2010/main" val="810995434"/>
      </p:ext>
    </p:extLst>
  </p:cSld>
  <p:clrMapOvr>
    <a:masterClrMapping/>
  </p:clrMapOvr>
  <p:timing>
    <p:tnLst>
      <p:par>
        <p:cTn id="1" dur="indefinite" restart="never" nodeType="tmRoot"/>
      </p:par>
    </p:tnLst>
  </p:timing>
</p:sld>
</file>

<file path=ppt/theme/theme1.xml><?xml version="1.0" encoding="utf-8"?>
<a:theme xmlns:a="http://schemas.openxmlformats.org/drawingml/2006/main" name="2_新思境PPT设计 QQ:43618906">
  <a:themeElements>
    <a:clrScheme name="2_新思境PPT设计 QQ:43618906 1">
      <a:dk1>
        <a:srgbClr val="000000"/>
      </a:dk1>
      <a:lt1>
        <a:srgbClr val="FFFFFF"/>
      </a:lt1>
      <a:dk2>
        <a:srgbClr val="04617B"/>
      </a:dk2>
      <a:lt2>
        <a:srgbClr val="DBF5F9"/>
      </a:lt2>
      <a:accent1>
        <a:srgbClr val="0F6FC6"/>
      </a:accent1>
      <a:accent2>
        <a:srgbClr val="009DD9"/>
      </a:accent2>
      <a:accent3>
        <a:srgbClr val="FFFFFF"/>
      </a:accent3>
      <a:accent4>
        <a:srgbClr val="000000"/>
      </a:accent4>
      <a:accent5>
        <a:srgbClr val="AABBDF"/>
      </a:accent5>
      <a:accent6>
        <a:srgbClr val="008EC4"/>
      </a:accent6>
      <a:hlink>
        <a:srgbClr val="009DD9"/>
      </a:hlink>
      <a:folHlink>
        <a:srgbClr val="85DFD0"/>
      </a:folHlink>
    </a:clrScheme>
    <a:fontScheme name="暗香扑面">
      <a:majorFont>
        <a:latin typeface="Franklin Gothic Medium"/>
        <a:ea typeface=""/>
        <a:cs typeface=""/>
        <a:font script="Jpan" typeface="HG創英角ｺﾞｼｯｸUB"/>
        <a:font script="Hang" typeface="HY견고딕"/>
        <a:font script="Hans" typeface="微软雅黑"/>
        <a:font script="Hant" typeface="微軟正黑體"/>
        <a:font script="Arab" typeface="Arial Bold"/>
        <a:font script="Hebr" typeface="Arial Bold"/>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Bold"/>
        <a:font script="Uigh" typeface="Microsoft Uighur"/>
        <a:font script="Geor" typeface="Sylfaen"/>
      </a:majorFont>
      <a:minorFont>
        <a:latin typeface="Franklin Gothic Book"/>
        <a:ea typeface=""/>
        <a:cs typeface=""/>
        <a:font script="Jpan" typeface="HG創英角ｺﾞｼｯｸUB"/>
        <a:font script="Hang" typeface="맑은 고딕"/>
        <a:font script="Hans" typeface="黑体"/>
        <a:font script="Hant" typeface="新細明體"/>
        <a:font script="Arab" typeface="Arial"/>
        <a:font script="Hebr" typeface="Arial"/>
        <a:font script="Thai" typeface="Cordian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极目远眺">
      <a:fillStyleLst>
        <a:solidFill>
          <a:schemeClr val="phClr"/>
        </a:solidFill>
        <a:gradFill rotWithShape="1">
          <a:gsLst>
            <a:gs pos="0">
              <a:schemeClr val="phClr">
                <a:tint val="83000"/>
                <a:shade val="100000"/>
                <a:satMod val="100000"/>
              </a:schemeClr>
            </a:gs>
            <a:gs pos="100000">
              <a:schemeClr val="phClr">
                <a:tint val="61000"/>
                <a:alpha val="100000"/>
                <a:satMod val="200000"/>
              </a:schemeClr>
            </a:gs>
          </a:gsLst>
          <a:path path="circle">
            <a:fillToRect l="100000" t="100000" r="100000" b="100000"/>
          </a:path>
        </a:gradFill>
        <a:gradFill rotWithShape="1">
          <a:gsLst>
            <a:gs pos="0">
              <a:schemeClr val="phClr">
                <a:shade val="85000"/>
              </a:schemeClr>
            </a:gs>
            <a:gs pos="100000">
              <a:schemeClr val="phClr">
                <a:tint val="90000"/>
                <a:alpha val="100000"/>
                <a:satMod val="200000"/>
              </a:schemeClr>
            </a:gs>
          </a:gsLst>
          <a:path path="circle">
            <a:fillToRect l="100000" t="100000" r="100000" b="100000"/>
          </a:path>
        </a:gradFill>
      </a:fillStyleLst>
      <a:lnStyleLst>
        <a:ln w="9525" cap="flat" cmpd="sng" algn="ctr">
          <a:solidFill>
            <a:schemeClr val="phClr"/>
          </a:solidFill>
          <a:prstDash val="solid"/>
        </a:ln>
        <a:ln w="10795" cap="flat" cmpd="sng" algn="ctr">
          <a:solidFill>
            <a:schemeClr val="phClr"/>
          </a:solidFill>
          <a:prstDash val="solid"/>
        </a:ln>
        <a:ln w="15240" cap="flat" cmpd="sng" algn="ctr">
          <a:solidFill>
            <a:schemeClr val="phClr">
              <a:tint val="25000"/>
              <a:alpha val="25000"/>
            </a:schemeClr>
          </a:solidFill>
          <a:prstDash val="solid"/>
        </a:ln>
      </a:lnStyleLst>
      <a:effectStyleLst>
        <a:effectStyle>
          <a:effectLst>
            <a:outerShdw blurRad="38100" dist="25400" dir="5400000" rotWithShape="0">
              <a:srgbClr val="000000">
                <a:alpha val="40000"/>
              </a:srgbClr>
            </a:outerShdw>
          </a:effectLst>
        </a:effectStyle>
        <a:effectStyle>
          <a:effectLst>
            <a:outerShdw blurRad="50800" dist="42924" dir="5400000" rotWithShape="0">
              <a:srgbClr val="000000">
                <a:alpha val="40000"/>
              </a:srgbClr>
            </a:outerShdw>
          </a:effectLst>
        </a:effectStyle>
        <a:effectStyle>
          <a:effectLst>
            <a:outerShdw blurRad="50800" dist="25400" dir="5400000" rotWithShape="0">
              <a:srgbClr val="000000">
                <a:alpha val="40000"/>
              </a:srgbClr>
            </a:outerShdw>
          </a:effectLst>
          <a:scene3d>
            <a:camera prst="orthographicFront">
              <a:rot lat="0" lon="0" rev="0"/>
            </a:camera>
            <a:lightRig rig="flat" dir="t">
              <a:rot lat="0" lon="0" rev="3600000"/>
            </a:lightRig>
          </a:scene3d>
          <a:sp3d prstMaterial="flat">
            <a:bevelT w="34925" h="47625"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ln cap="rnd"/>
      </a:spPr>
      <a:bodyPr wrap="square" rtlCol="0">
        <a:spAutoFit/>
      </a:bodyPr>
      <a:lstStyle>
        <a:defPPr marL="285750" indent="-285750">
          <a:buFont typeface="Arial" pitchFamily="34" charset="0"/>
          <a:buChar char="•"/>
          <a:defRPr dirty="0" smtClean="0">
            <a:latin typeface="+mj-ea"/>
            <a:ea typeface="+mj-ea"/>
          </a:defRPr>
        </a:defPPr>
      </a:lstStyle>
      <a:style>
        <a:lnRef idx="2">
          <a:schemeClr val="accent1"/>
        </a:lnRef>
        <a:fillRef idx="1">
          <a:schemeClr val="lt1"/>
        </a:fillRef>
        <a:effectRef idx="0">
          <a:schemeClr val="accent1"/>
        </a:effectRef>
        <a:fontRef idx="minor">
          <a:schemeClr val="dk1"/>
        </a:fontRef>
      </a:style>
    </a:txDef>
  </a:objectDefaults>
  <a:extraClrSchemeLst>
    <a:extraClrScheme>
      <a:clrScheme name="2_新思境PPT设计 QQ:43618906 1">
        <a:dk1>
          <a:srgbClr val="000000"/>
        </a:dk1>
        <a:lt1>
          <a:srgbClr val="FFFFFF"/>
        </a:lt1>
        <a:dk2>
          <a:srgbClr val="04617B"/>
        </a:dk2>
        <a:lt2>
          <a:srgbClr val="DBF5F9"/>
        </a:lt2>
        <a:accent1>
          <a:srgbClr val="0F6FC6"/>
        </a:accent1>
        <a:accent2>
          <a:srgbClr val="009DD9"/>
        </a:accent2>
        <a:accent3>
          <a:srgbClr val="FFFFFF"/>
        </a:accent3>
        <a:accent4>
          <a:srgbClr val="000000"/>
        </a:accent4>
        <a:accent5>
          <a:srgbClr val="AABBDF"/>
        </a:accent5>
        <a:accent6>
          <a:srgbClr val="008EC4"/>
        </a:accent6>
        <a:hlink>
          <a:srgbClr val="009DD9"/>
        </a:hlink>
        <a:folHlink>
          <a:srgbClr val="85DFD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主题​​">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1010</TotalTime>
  <Words>7317</Words>
  <Application>Microsoft Office PowerPoint</Application>
  <PresentationFormat>全屏显示(4:3)</PresentationFormat>
  <Paragraphs>660</Paragraphs>
  <Slides>63</Slides>
  <Notes>1</Notes>
  <HiddenSlides>0</HiddenSlides>
  <MMClips>0</MMClips>
  <ScaleCrop>false</ScaleCrop>
  <HeadingPairs>
    <vt:vector size="6" baseType="variant">
      <vt:variant>
        <vt:lpstr>已用的字体</vt:lpstr>
      </vt:variant>
      <vt:variant>
        <vt:i4>13</vt:i4>
      </vt:variant>
      <vt:variant>
        <vt:lpstr>主题</vt:lpstr>
      </vt:variant>
      <vt:variant>
        <vt:i4>1</vt:i4>
      </vt:variant>
      <vt:variant>
        <vt:lpstr>幻灯片标题</vt:lpstr>
      </vt:variant>
      <vt:variant>
        <vt:i4>63</vt:i4>
      </vt:variant>
    </vt:vector>
  </HeadingPairs>
  <TitlesOfParts>
    <vt:vector size="77" baseType="lpstr">
      <vt:lpstr>Franklin Gothic Book</vt:lpstr>
      <vt:lpstr>仿宋</vt:lpstr>
      <vt:lpstr>黑体</vt:lpstr>
      <vt:lpstr>楷体_GB2312</vt:lpstr>
      <vt:lpstr>宋体</vt:lpstr>
      <vt:lpstr>微软雅黑</vt:lpstr>
      <vt:lpstr>Arial</vt:lpstr>
      <vt:lpstr>Constantia</vt:lpstr>
      <vt:lpstr>Franklin Gothic Medium</vt:lpstr>
      <vt:lpstr>Helvetica</vt:lpstr>
      <vt:lpstr>Tahoma</vt:lpstr>
      <vt:lpstr>Times New Roman</vt:lpstr>
      <vt:lpstr>Wingdings</vt:lpstr>
      <vt:lpstr>2_新思境PPT设计 QQ:43618906</vt:lpstr>
      <vt:lpstr>SQL Server 2016数据库 项目教程</vt:lpstr>
      <vt:lpstr>操作数据表</vt:lpstr>
      <vt:lpstr>学习目标</vt:lpstr>
      <vt:lpstr>知识重点</vt:lpstr>
      <vt:lpstr>知识难点</vt:lpstr>
      <vt:lpstr>学习任务一     使用 SSMS 工具管理表中数据</vt:lpstr>
      <vt:lpstr>学习任务一     使用 SSMS 工具管理表中数据</vt:lpstr>
      <vt:lpstr>学习任务二     使用 T-SQL 语句插入数据 </vt:lpstr>
      <vt:lpstr>学习任务二     使用 T-SQL 语句插入数据</vt:lpstr>
      <vt:lpstr>学习任务二     使用 T-SQL 语句插入数据</vt:lpstr>
      <vt:lpstr>学习任务二     使用 T-SQL 语句插入数据</vt:lpstr>
      <vt:lpstr>学习任务二     使用 T-SQL 语句插入数据</vt:lpstr>
      <vt:lpstr>学习任务二     使用 T-SQL 语句插入数据</vt:lpstr>
      <vt:lpstr>学习任务二     使用 T-SQL 语句插入数据</vt:lpstr>
      <vt:lpstr>学习任务三    使用 T-SQL 语句更新数据 </vt:lpstr>
      <vt:lpstr>学习任务三    使用 T-SQL 语句更新数据 </vt:lpstr>
      <vt:lpstr>学习任务三    使用 T-SQL 语句更新数据 </vt:lpstr>
      <vt:lpstr>学习任务四    使用 T-SQL 语句删除数据 </vt:lpstr>
      <vt:lpstr>学习任务四    使用 T-SQL 语句删除数据 </vt:lpstr>
      <vt:lpstr>学习任务四    使用 T-SQL 语句删除数据 </vt:lpstr>
      <vt:lpstr>学习任务五     使用 T-SQL 简单查询数据 </vt:lpstr>
      <vt:lpstr>学习任务五     使用 T-SQL 简单查询数据 </vt:lpstr>
      <vt:lpstr>学习任务五     使用 T-SQL 简单查询数据 </vt:lpstr>
      <vt:lpstr>学习任务五     使用 T-SQL 简单查询数据 </vt:lpstr>
      <vt:lpstr>学习任务五     使用 T-SQL 简单查询数据 </vt:lpstr>
      <vt:lpstr>学习任务六     使用 T-SQL 进行查询排序 </vt:lpstr>
      <vt:lpstr>学习任务六     使用 T-SQL 进行查询排序 </vt:lpstr>
      <vt:lpstr>学习任务七     使用模糊查询 </vt:lpstr>
      <vt:lpstr>学习任务七     使用模糊查询 </vt:lpstr>
      <vt:lpstr>学习任务七     使用模糊查询 </vt:lpstr>
      <vt:lpstr>学习任务七     使用模糊查询 </vt:lpstr>
      <vt:lpstr>学习任务八     使用聚合函数查询数据 </vt:lpstr>
      <vt:lpstr>学习任务八     使用聚合函数查询数据 </vt:lpstr>
      <vt:lpstr>学习任务八     使用聚合函数查询数据 </vt:lpstr>
      <vt:lpstr>学习任务九     使用分组查询和多表连接查询</vt:lpstr>
      <vt:lpstr>学习任务九     使用分组查询和多表连接查询 </vt:lpstr>
      <vt:lpstr>学习任务九     使用分组查询和多表连接查询 </vt:lpstr>
      <vt:lpstr>学习任务九     使用分组查询和多表连接查询 </vt:lpstr>
      <vt:lpstr>学习任务九     使用分组查询和多表连接查询 </vt:lpstr>
      <vt:lpstr>学习任务十     使用简单子查询</vt:lpstr>
      <vt:lpstr>学习任务十     使用简单子查询 </vt:lpstr>
      <vt:lpstr>学习任务十     使用简单子查询 </vt:lpstr>
      <vt:lpstr>学习任务十     使用简单子查询 </vt:lpstr>
      <vt:lpstr>学习任务十     使用简单子查询 </vt:lpstr>
      <vt:lpstr>学习任务十     使用简单子查询 </vt:lpstr>
      <vt:lpstr>知识链接</vt:lpstr>
      <vt:lpstr>知识链接</vt:lpstr>
      <vt:lpstr>知识链接</vt:lpstr>
      <vt:lpstr>知识链接</vt:lpstr>
      <vt:lpstr>知识链接</vt:lpstr>
      <vt:lpstr>知识链接</vt:lpstr>
      <vt:lpstr>知识链接</vt:lpstr>
      <vt:lpstr>知识链接</vt:lpstr>
      <vt:lpstr>知识扩展</vt:lpstr>
      <vt:lpstr>知识扩展</vt:lpstr>
      <vt:lpstr>知识扩展</vt:lpstr>
      <vt:lpstr>知识扩展</vt:lpstr>
      <vt:lpstr>知识扩展</vt:lpstr>
      <vt:lpstr>知识扩展</vt:lpstr>
      <vt:lpstr>知识扩展</vt:lpstr>
      <vt:lpstr>项目总结</vt:lpstr>
      <vt:lpstr>项目实战</vt:lpstr>
      <vt:lpstr>项目实战</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第1章内容回顾</dc:title>
  <dc:creator>xiaojing.dai</dc:creator>
  <cp:lastModifiedBy>Administrator</cp:lastModifiedBy>
  <cp:revision>200</cp:revision>
  <dcterms:created xsi:type="dcterms:W3CDTF">2006-03-08T06:55:38Z</dcterms:created>
  <dcterms:modified xsi:type="dcterms:W3CDTF">2020-09-16T00:31:00Z</dcterms:modified>
</cp:coreProperties>
</file>